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01" r:id="rId1"/>
    <p:sldMasterId id="2147483956" r:id="rId2"/>
    <p:sldMasterId id="2147484027" r:id="rId3"/>
    <p:sldMasterId id="2147484039" r:id="rId4"/>
  </p:sldMasterIdLst>
  <p:notesMasterIdLst>
    <p:notesMasterId r:id="rId55"/>
  </p:notesMasterIdLst>
  <p:sldIdLst>
    <p:sldId id="256" r:id="rId5"/>
    <p:sldId id="257" r:id="rId6"/>
    <p:sldId id="258" r:id="rId7"/>
    <p:sldId id="259" r:id="rId8"/>
    <p:sldId id="353" r:id="rId9"/>
    <p:sldId id="260" r:id="rId10"/>
    <p:sldId id="294" r:id="rId11"/>
    <p:sldId id="295" r:id="rId12"/>
    <p:sldId id="296" r:id="rId13"/>
    <p:sldId id="297" r:id="rId14"/>
    <p:sldId id="298" r:id="rId15"/>
    <p:sldId id="351" r:id="rId16"/>
    <p:sldId id="299" r:id="rId17"/>
    <p:sldId id="300" r:id="rId18"/>
    <p:sldId id="333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3" r:id="rId27"/>
    <p:sldId id="344" r:id="rId28"/>
    <p:sldId id="345" r:id="rId29"/>
    <p:sldId id="346" r:id="rId30"/>
    <p:sldId id="347" r:id="rId31"/>
    <p:sldId id="348" r:id="rId32"/>
    <p:sldId id="303" r:id="rId33"/>
    <p:sldId id="304" r:id="rId34"/>
    <p:sldId id="305" r:id="rId35"/>
    <p:sldId id="324" r:id="rId36"/>
    <p:sldId id="306" r:id="rId37"/>
    <p:sldId id="325" r:id="rId38"/>
    <p:sldId id="307" r:id="rId39"/>
    <p:sldId id="308" r:id="rId40"/>
    <p:sldId id="309" r:id="rId41"/>
    <p:sldId id="310" r:id="rId42"/>
    <p:sldId id="312" r:id="rId43"/>
    <p:sldId id="313" r:id="rId44"/>
    <p:sldId id="314" r:id="rId45"/>
    <p:sldId id="315" r:id="rId46"/>
    <p:sldId id="316" r:id="rId47"/>
    <p:sldId id="349" r:id="rId48"/>
    <p:sldId id="350" r:id="rId49"/>
    <p:sldId id="327" r:id="rId50"/>
    <p:sldId id="328" r:id="rId51"/>
    <p:sldId id="329" r:id="rId52"/>
    <p:sldId id="354" r:id="rId53"/>
    <p:sldId id="331" r:id="rId5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Droid Sans Fallback"/>
        <a:cs typeface="Droid Sans Fallbac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slide" Target="slides/slide35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42" Type="http://schemas.openxmlformats.org/officeDocument/2006/relationships/slide" Target="slides/slide38.xml" /><Relationship Id="rId47" Type="http://schemas.openxmlformats.org/officeDocument/2006/relationships/slide" Target="slides/slide43.xml" /><Relationship Id="rId50" Type="http://schemas.openxmlformats.org/officeDocument/2006/relationships/slide" Target="slides/slide46.xml" /><Relationship Id="rId55" Type="http://schemas.openxmlformats.org/officeDocument/2006/relationships/notesMaster" Target="notesMasters/notesMaster1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slide" Target="slides/slide34.xml" /><Relationship Id="rId46" Type="http://schemas.openxmlformats.org/officeDocument/2006/relationships/slide" Target="slides/slide42.xml" /><Relationship Id="rId59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slide" Target="slides/slide37.xml" /><Relationship Id="rId54" Type="http://schemas.openxmlformats.org/officeDocument/2006/relationships/slide" Target="slides/slide5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slide" Target="slides/slide33.xml" /><Relationship Id="rId40" Type="http://schemas.openxmlformats.org/officeDocument/2006/relationships/slide" Target="slides/slide36.xml" /><Relationship Id="rId45" Type="http://schemas.openxmlformats.org/officeDocument/2006/relationships/slide" Target="slides/slide41.xml" /><Relationship Id="rId53" Type="http://schemas.openxmlformats.org/officeDocument/2006/relationships/slide" Target="slides/slide49.xml" /><Relationship Id="rId58" Type="http://schemas.openxmlformats.org/officeDocument/2006/relationships/theme" Target="theme/theme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49" Type="http://schemas.openxmlformats.org/officeDocument/2006/relationships/slide" Target="slides/slide45.xml" /><Relationship Id="rId57" Type="http://schemas.openxmlformats.org/officeDocument/2006/relationships/viewProps" Target="view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4" Type="http://schemas.openxmlformats.org/officeDocument/2006/relationships/slide" Target="slides/slide40.xml" /><Relationship Id="rId52" Type="http://schemas.openxmlformats.org/officeDocument/2006/relationships/slide" Target="slides/slide48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Relationship Id="rId43" Type="http://schemas.openxmlformats.org/officeDocument/2006/relationships/slide" Target="slides/slide39.xml" /><Relationship Id="rId48" Type="http://schemas.openxmlformats.org/officeDocument/2006/relationships/slide" Target="slides/slide44.xml" /><Relationship Id="rId56" Type="http://schemas.openxmlformats.org/officeDocument/2006/relationships/presProps" Target="presProps.xml" /><Relationship Id="rId8" Type="http://schemas.openxmlformats.org/officeDocument/2006/relationships/slide" Target="slides/slide4.xml" /><Relationship Id="rId51" Type="http://schemas.openxmlformats.org/officeDocument/2006/relationships/slide" Target="slides/slide47.xml" /><Relationship Id="rId3" Type="http://schemas.openxmlformats.org/officeDocument/2006/relationships/slideMaster" Target="slideMasters/slideMaster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1">
            <a:extLst>
              <a:ext uri="{FF2B5EF4-FFF2-40B4-BE49-F238E27FC236}">
                <a16:creationId xmlns:a16="http://schemas.microsoft.com/office/drawing/2014/main" id="{EA0EBB8C-0F7C-64B6-9BD5-91022C00A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sp>
        <p:nvSpPr>
          <p:cNvPr id="59395" name="AutoShape 2">
            <a:extLst>
              <a:ext uri="{FF2B5EF4-FFF2-40B4-BE49-F238E27FC236}">
                <a16:creationId xmlns:a16="http://schemas.microsoft.com/office/drawing/2014/main" id="{274CCD32-5B1B-0284-6C7B-F6193CA9C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sp>
        <p:nvSpPr>
          <p:cNvPr id="59396" name="Text Box 3">
            <a:extLst>
              <a:ext uri="{FF2B5EF4-FFF2-40B4-BE49-F238E27FC236}">
                <a16:creationId xmlns:a16="http://schemas.microsoft.com/office/drawing/2014/main" id="{C5FA1244-57E0-4668-E369-DFD1896D9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sp>
        <p:nvSpPr>
          <p:cNvPr id="59397" name="Text Box 4">
            <a:extLst>
              <a:ext uri="{FF2B5EF4-FFF2-40B4-BE49-F238E27FC236}">
                <a16:creationId xmlns:a16="http://schemas.microsoft.com/office/drawing/2014/main" id="{AC034E21-2C33-B514-B375-9D1FB5AC2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sp>
        <p:nvSpPr>
          <p:cNvPr id="59398" name="Rectangle 5">
            <a:extLst>
              <a:ext uri="{FF2B5EF4-FFF2-40B4-BE49-F238E27FC236}">
                <a16:creationId xmlns:a16="http://schemas.microsoft.com/office/drawing/2014/main" id="{31F5822E-028A-8A4A-DF53-9A71AAC17ED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76275"/>
            <a:ext cx="4568825" cy="344328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039429E-5351-3F8B-3A55-2E70F8FCB0C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60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  <p:sp>
        <p:nvSpPr>
          <p:cNvPr id="59400" name="Text Box 7">
            <a:extLst>
              <a:ext uri="{FF2B5EF4-FFF2-40B4-BE49-F238E27FC236}">
                <a16:creationId xmlns:a16="http://schemas.microsoft.com/office/drawing/2014/main" id="{21CAB359-450F-463E-CDCE-3840C140C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10205D1-77A6-FDCA-8916-912D2172A98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  <a:ea typeface="DejaVu Sans Condensed"/>
                <a:cs typeface="DejaVu Sans Condensed"/>
              </a:defRPr>
            </a:lvl1pPr>
          </a:lstStyle>
          <a:p>
            <a:pPr>
              <a:defRPr/>
            </a:pPr>
            <a:fld id="{5B2533BA-DB99-4D12-B54C-12BDBEDEA59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>
            <a:extLst>
              <a:ext uri="{FF2B5EF4-FFF2-40B4-BE49-F238E27FC236}">
                <a16:creationId xmlns:a16="http://schemas.microsoft.com/office/drawing/2014/main" id="{2900BE05-E4BD-C008-4804-6301F487F93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462B021-4844-4D65-85D3-A60A13562450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uk-UA"/>
          </a:p>
        </p:txBody>
      </p:sp>
      <p:sp>
        <p:nvSpPr>
          <p:cNvPr id="61443" name="Rectangle 1">
            <a:extLst>
              <a:ext uri="{FF2B5EF4-FFF2-40B4-BE49-F238E27FC236}">
                <a16:creationId xmlns:a16="http://schemas.microsoft.com/office/drawing/2014/main" id="{747F598E-D42C-701D-ADDD-F9BA21E15F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1444" name="Rectangle 2">
            <a:extLst>
              <a:ext uri="{FF2B5EF4-FFF2-40B4-BE49-F238E27FC236}">
                <a16:creationId xmlns:a16="http://schemas.microsoft.com/office/drawing/2014/main" id="{6502FC0D-784E-DE61-2DF8-41E78BCB5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8">
            <a:extLst>
              <a:ext uri="{FF2B5EF4-FFF2-40B4-BE49-F238E27FC236}">
                <a16:creationId xmlns:a16="http://schemas.microsoft.com/office/drawing/2014/main" id="{E868CA24-E928-6FD4-20F3-90F37EDCE12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8E7E69-6CA0-4D68-88D8-F0E57DCC5EA5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ru-RU" altLang="uk-UA"/>
          </a:p>
        </p:txBody>
      </p:sp>
      <p:sp>
        <p:nvSpPr>
          <p:cNvPr id="118787" name="Rectangle 1">
            <a:extLst>
              <a:ext uri="{FF2B5EF4-FFF2-40B4-BE49-F238E27FC236}">
                <a16:creationId xmlns:a16="http://schemas.microsoft.com/office/drawing/2014/main" id="{303FA982-F477-1CAE-521E-344DAB370B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118788" name="Rectangle 2">
            <a:extLst>
              <a:ext uri="{FF2B5EF4-FFF2-40B4-BE49-F238E27FC236}">
                <a16:creationId xmlns:a16="http://schemas.microsoft.com/office/drawing/2014/main" id="{18484B82-7F7F-41C2-4307-D8345474B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8">
            <a:extLst>
              <a:ext uri="{FF2B5EF4-FFF2-40B4-BE49-F238E27FC236}">
                <a16:creationId xmlns:a16="http://schemas.microsoft.com/office/drawing/2014/main" id="{6F28968D-023C-52C2-B69F-68169465B17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E2CA96B-3AE1-41B6-B735-8FB04892B5AB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ru-RU" altLang="uk-UA"/>
          </a:p>
        </p:txBody>
      </p:sp>
      <p:sp>
        <p:nvSpPr>
          <p:cNvPr id="120835" name="Rectangle 1">
            <a:extLst>
              <a:ext uri="{FF2B5EF4-FFF2-40B4-BE49-F238E27FC236}">
                <a16:creationId xmlns:a16="http://schemas.microsoft.com/office/drawing/2014/main" id="{8F1A3F9D-1592-8E68-9FBF-6BC4CF56F5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120836" name="Rectangle 2">
            <a:extLst>
              <a:ext uri="{FF2B5EF4-FFF2-40B4-BE49-F238E27FC236}">
                <a16:creationId xmlns:a16="http://schemas.microsoft.com/office/drawing/2014/main" id="{D148F142-C7F3-1A5A-6E68-5D8C11242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8">
            <a:extLst>
              <a:ext uri="{FF2B5EF4-FFF2-40B4-BE49-F238E27FC236}">
                <a16:creationId xmlns:a16="http://schemas.microsoft.com/office/drawing/2014/main" id="{774A40F0-1473-80FD-69DE-8352A77676D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1DB9B2-EE5F-4BE4-8AD1-97BDACF29D24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uk-UA"/>
          </a:p>
        </p:txBody>
      </p:sp>
      <p:sp>
        <p:nvSpPr>
          <p:cNvPr id="63491" name="Rectangle 1">
            <a:extLst>
              <a:ext uri="{FF2B5EF4-FFF2-40B4-BE49-F238E27FC236}">
                <a16:creationId xmlns:a16="http://schemas.microsoft.com/office/drawing/2014/main" id="{AE6B2CDE-1EA7-02BC-158D-AA4588BFAD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63492" name="Rectangle 2">
            <a:extLst>
              <a:ext uri="{FF2B5EF4-FFF2-40B4-BE49-F238E27FC236}">
                <a16:creationId xmlns:a16="http://schemas.microsoft.com/office/drawing/2014/main" id="{F62A7BBD-674E-7E62-5EB1-2CFA11B9F6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8">
            <a:extLst>
              <a:ext uri="{FF2B5EF4-FFF2-40B4-BE49-F238E27FC236}">
                <a16:creationId xmlns:a16="http://schemas.microsoft.com/office/drawing/2014/main" id="{93872A91-EE5F-254C-62B1-A6298B4D0D5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C24C54-5690-4FCD-A5A0-841956A4D0CD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uk-UA"/>
          </a:p>
        </p:txBody>
      </p:sp>
      <p:sp>
        <p:nvSpPr>
          <p:cNvPr id="65539" name="Rectangle 1">
            <a:extLst>
              <a:ext uri="{FF2B5EF4-FFF2-40B4-BE49-F238E27FC236}">
                <a16:creationId xmlns:a16="http://schemas.microsoft.com/office/drawing/2014/main" id="{A32C4398-6D3F-312C-7C9E-880B0A060E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BB20F351-32AC-7864-0BA3-B09C470C2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8">
            <a:extLst>
              <a:ext uri="{FF2B5EF4-FFF2-40B4-BE49-F238E27FC236}">
                <a16:creationId xmlns:a16="http://schemas.microsoft.com/office/drawing/2014/main" id="{942CD674-650A-CC1A-CC2E-E87BF0DCFD7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EE3E21-DFB6-449C-80BE-0801E9364325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uk-UA"/>
          </a:p>
        </p:txBody>
      </p:sp>
      <p:sp>
        <p:nvSpPr>
          <p:cNvPr id="67587" name="Rectangle 1">
            <a:extLst>
              <a:ext uri="{FF2B5EF4-FFF2-40B4-BE49-F238E27FC236}">
                <a16:creationId xmlns:a16="http://schemas.microsoft.com/office/drawing/2014/main" id="{E5D40F2F-81C7-E462-3172-15FF9AA9F9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6A3ABA35-8028-775D-C464-898439CE5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8">
            <a:extLst>
              <a:ext uri="{FF2B5EF4-FFF2-40B4-BE49-F238E27FC236}">
                <a16:creationId xmlns:a16="http://schemas.microsoft.com/office/drawing/2014/main" id="{AE8F70FB-4407-F829-E40E-06998EF4C1C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8C5391-2F03-4E1A-88F1-C98F393635A8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ru-RU" altLang="uk-UA"/>
          </a:p>
        </p:txBody>
      </p:sp>
      <p:sp>
        <p:nvSpPr>
          <p:cNvPr id="70659" name="Rectangle 1">
            <a:extLst>
              <a:ext uri="{FF2B5EF4-FFF2-40B4-BE49-F238E27FC236}">
                <a16:creationId xmlns:a16="http://schemas.microsoft.com/office/drawing/2014/main" id="{94059272-A240-6A24-6900-1608307BA1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BDE1C685-B157-EAD9-7622-289EA9B96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8">
            <a:extLst>
              <a:ext uri="{FF2B5EF4-FFF2-40B4-BE49-F238E27FC236}">
                <a16:creationId xmlns:a16="http://schemas.microsoft.com/office/drawing/2014/main" id="{BDA0A828-C6E8-5DE2-8190-F3F5BEB60CD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7993C4-B689-4E8C-8652-9D62ECBA9373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ru-RU" altLang="uk-UA"/>
          </a:p>
        </p:txBody>
      </p:sp>
      <p:sp>
        <p:nvSpPr>
          <p:cNvPr id="77827" name="Rectangle 1">
            <a:extLst>
              <a:ext uri="{FF2B5EF4-FFF2-40B4-BE49-F238E27FC236}">
                <a16:creationId xmlns:a16="http://schemas.microsoft.com/office/drawing/2014/main" id="{A8956F78-237E-1A9E-E6DE-377171013C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77828" name="Rectangle 2">
            <a:extLst>
              <a:ext uri="{FF2B5EF4-FFF2-40B4-BE49-F238E27FC236}">
                <a16:creationId xmlns:a16="http://schemas.microsoft.com/office/drawing/2014/main" id="{F55CE528-B29A-C8E9-92DC-05EC5A24B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8">
            <a:extLst>
              <a:ext uri="{FF2B5EF4-FFF2-40B4-BE49-F238E27FC236}">
                <a16:creationId xmlns:a16="http://schemas.microsoft.com/office/drawing/2014/main" id="{065C8E9E-C318-3E40-B493-28E06D8FB76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73BA38-2C56-4195-BBEC-91C53BD0E1E2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ru-RU" altLang="uk-UA"/>
          </a:p>
        </p:txBody>
      </p:sp>
      <p:sp>
        <p:nvSpPr>
          <p:cNvPr id="79875" name="Rectangle 1">
            <a:extLst>
              <a:ext uri="{FF2B5EF4-FFF2-40B4-BE49-F238E27FC236}">
                <a16:creationId xmlns:a16="http://schemas.microsoft.com/office/drawing/2014/main" id="{EC187DBF-3A3F-ED38-D89C-ADC663F8EA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id="{553B3EBB-0EC3-978A-7FBD-AF5FF2C1D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8">
            <a:extLst>
              <a:ext uri="{FF2B5EF4-FFF2-40B4-BE49-F238E27FC236}">
                <a16:creationId xmlns:a16="http://schemas.microsoft.com/office/drawing/2014/main" id="{0A02F41D-9C03-0863-55BA-3554877A7B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5A1A78C-48A4-4AE3-AC6F-4FB2966D8548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ru-RU" altLang="uk-UA"/>
          </a:p>
        </p:txBody>
      </p:sp>
      <p:sp>
        <p:nvSpPr>
          <p:cNvPr id="114691" name="Rectangle 1">
            <a:extLst>
              <a:ext uri="{FF2B5EF4-FFF2-40B4-BE49-F238E27FC236}">
                <a16:creationId xmlns:a16="http://schemas.microsoft.com/office/drawing/2014/main" id="{11112FDF-6701-B208-E236-4479DC04D8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114692" name="Rectangle 2">
            <a:extLst>
              <a:ext uri="{FF2B5EF4-FFF2-40B4-BE49-F238E27FC236}">
                <a16:creationId xmlns:a16="http://schemas.microsoft.com/office/drawing/2014/main" id="{8F60317D-A097-03B5-23E3-5E7899743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8">
            <a:extLst>
              <a:ext uri="{FF2B5EF4-FFF2-40B4-BE49-F238E27FC236}">
                <a16:creationId xmlns:a16="http://schemas.microsoft.com/office/drawing/2014/main" id="{A71AA07F-A0F2-34BE-D749-FF125566BF2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6DF821-F93C-4AD3-9FF5-435168BDAB69}" type="slidenum">
              <a:rPr lang="ru-RU" altLang="uk-UA"/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ru-RU" altLang="uk-UA"/>
          </a:p>
        </p:txBody>
      </p:sp>
      <p:sp>
        <p:nvSpPr>
          <p:cNvPr id="116739" name="Rectangle 1">
            <a:extLst>
              <a:ext uri="{FF2B5EF4-FFF2-40B4-BE49-F238E27FC236}">
                <a16:creationId xmlns:a16="http://schemas.microsoft.com/office/drawing/2014/main" id="{46DCB780-189A-4693-3DE5-0BACF708DB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116740" name="Rectangle 2">
            <a:extLst>
              <a:ext uri="{FF2B5EF4-FFF2-40B4-BE49-F238E27FC236}">
                <a16:creationId xmlns:a16="http://schemas.microsoft.com/office/drawing/2014/main" id="{33649FCB-E412-4BB0-B928-87F1BEFFA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uk-UA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3B174F-3582-01B7-B718-808321307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3B6DEB-8889-994C-10BE-1BE8F3B9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56BEBE-F713-1364-2BC8-46FE664CA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61FBD66-4912-4A52-AF12-A6B1D17D64C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2527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2E971F-9E2A-A5AF-779D-BDDD609A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4A66F6-C6EC-AE8C-DC4C-B9DEF92D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A8B934-1696-9100-C596-A8F7C334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6157E21-1392-4E04-A1D0-5570D344FE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811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F5367B-15DB-F6C6-E1D6-D2B466033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ED092B-B9E2-58A6-67DC-0AFDFEDB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2278A6-FB48-AF95-6CF8-8403E7273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4C8883C-107B-4741-8E60-D2DE3C9F1C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35680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A3A487-5A8A-6125-7E18-AC51FF9537CF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F66C9E-93B2-4C80-A439-F8BA5FB6172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5816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1C469D80-5E03-3A8A-17C8-090ADBAA30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8CCD9FE6-9CEB-420C-2048-95920C8CF2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C4D47483-C9E8-A706-20B1-6214E0DFAE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407E625-E699-435F-AB02-31C8397A01A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72728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F7509E8-58A0-BDDE-8C9E-3B10CAB2D8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buFont typeface="Times New Roman" pitchFamily="16" charset="0"/>
              <a:buNone/>
              <a:defRPr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F49E0F-E34A-871E-A85C-02FA8006AE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buFont typeface="Times New Roman" pitchFamily="16" charset="0"/>
              <a:buNone/>
              <a:defRPr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47AC0BA-BEB9-8A0E-F8BC-FD88FF6CB5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F764D4-8E11-463F-85BB-5D4314979E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3925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F5FDC2-2E15-D133-03C2-13AE917A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CB31B1-4C41-F442-3541-4FBC40FC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132BB4-3342-1084-61BD-43CEDCCB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5ED4EE5-1BDA-4F08-807C-520D09E598E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1152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073CBB-46D1-2889-1E10-669662B72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1A0A4E-09D5-67F8-FDC5-2AF78FFF1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072BD6-6DBC-FAED-23A9-D7322FCBC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FCD0F2D-2277-4FC6-AA07-5CA8970FA54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31739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4D518-BA9A-4A22-C638-A57417701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406BF2-7520-CAF8-675D-0E32686DC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6E603B-5EE7-8FF6-2E8B-F7FD0AD26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A81FF68-8502-4FD8-81E2-2AA15F39CE9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854829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0880B6-8198-E322-932F-F233032E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770AEC-7B69-3894-D541-B1762442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CD5DF7-468B-CEE7-1F83-40B296CB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88A0F60-73A9-4CF3-93F0-CA8CF820122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74377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D7C3AC-8CBD-0429-A0F4-986A6DC5D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27F8EA0-C09A-69EE-6CC6-AA0BE3E4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899CA6-3FEA-17C7-786D-0CFDD982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EBABBA9-41BC-40D2-BDED-F8C9F3F7573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3109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900DF6-4092-EA0D-C516-5D8D86A12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6829EC-480C-4A30-F505-97D419142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EC9B1B-3E56-0B76-8C6B-FE46500D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A60C743-FB02-40AC-BA3E-D0C2758CB630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16394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E672D20-24AF-CE27-DFD8-7E3C2BF1F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CD6D455-B406-C2EB-EB1A-BC5C884A7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B6A34-B47D-D41F-161C-8ECBF81E1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62C8C8A-28FE-4AF1-B3BC-F1458E06D89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42957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30F065A-D03A-6CAA-AD9C-2F41DA67D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0250C5A-33F5-4ADF-74F9-30FE26830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C54075-FDE9-C843-DA2B-A17812278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89C5EDA-DF28-41B5-886C-D1310AA6E0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742508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225B7D-2506-371C-D81B-297BCBB8D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E97AA3-B49E-3904-1390-12E0126BB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01A145-1A1C-24CA-3FF8-5DA34B39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DE81026-3DAA-47D7-9D08-D57BB957C82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23615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D56DD5-9B12-FCA5-AC1F-E1C1FD20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70754A-8696-BAC8-94AA-223D08A7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5B6006-93B6-AC5A-77BB-8768B2E9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BA75C43-A27E-48A6-AF94-57B5EB35C55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017229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49BBC7-643D-78AA-FF42-C31152A08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DCB9EE-480D-6E31-7F24-122F5B632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BAB6C1-81FF-CD41-51DD-A049207A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7524E53-637C-4186-AB59-6DB0505C4D4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562531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760B32-B7B5-8906-E61F-679FEF1C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CEB6E2-3D5E-5EDC-7C05-46B012A3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ABECA1-9FA8-EBDB-0555-9C0A11A7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1A59296-5CF0-4E1E-96B3-E58FCF45702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8418352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35507EC-C43A-1F81-E2A3-FF43A6DB8901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7B3C84-599A-49B9-A411-FAA285F5A23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5094316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EC9F7E23-128A-4AB9-12B5-D3F0446D51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9F00FE81-6AAA-BB6A-3A88-B5A5EB46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71AFCAC9-8076-E943-ABF7-DA767B194E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026356A-4812-4C6F-AB37-09DA24AC922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63240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46564F-6270-0C02-674D-943073E8A7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buFont typeface="Times New Roman" pitchFamily="16" charset="0"/>
              <a:buNone/>
              <a:defRPr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F123C0-13AC-05A7-0C43-9AF5416E8E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buFont typeface="Times New Roman" pitchFamily="16" charset="0"/>
              <a:buNone/>
              <a:defRPr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0CD0D74-65C8-7A49-2D42-D892872245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E8C764-9FD3-48AC-9A0B-7CA9C00F28B0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723081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4A7D8D-2DD7-204C-3309-9BA9B4EE3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643D0C-5594-7156-5EB5-27B961B7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C55C32-7903-876A-210B-601C9429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C15EB0A4-555E-4788-8438-68D52BA3B68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30517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434AF7-C46D-79AA-CBB5-9E611FF7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5BE63A-F651-336D-755C-5710B385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7A5AFD-1757-ABE5-9865-070B3323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F15FDE6-D27B-4C6E-9CE0-C1572FF7E8A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099743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3E2735-701A-0593-8A26-EDDF5DA3F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809209-DC0B-8C25-E297-F6AA59919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5EC763-95F2-763C-FC85-E578EB65D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45BFAA9D-0FE8-4911-BFFE-CC678A3246D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97952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873351-D100-591E-87DC-7827BE69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BC44D4-6537-C8CD-F48E-BE232D2F3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7DD08F-53FB-1312-307C-D1AC345AF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394E9516-831D-4D04-9106-32E75A38E64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97102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744CD466-AA4C-4FB0-3F28-2C049C9B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D5DFFDD-072A-EA3C-6126-F37E94FD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5C7C529D-8587-7015-D420-BE0036BE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E0D05141-21FE-417B-B135-127349904BB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98682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F534A81A-C5B5-1D05-B2D3-3AA54A026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9399B70A-A20B-8CD1-8888-94CB91AA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289BCE6-A99C-CD4D-AE65-23BD58A00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2DC28EE0-BB6E-4CB0-9BE5-0D7F6C0BA57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0840187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523E1620-6540-FAF4-FB88-806DCE20F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037F1F1E-9179-90FC-168A-11FBDCE2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0410BFC4-A7D7-1877-F40D-7E1AE652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5275A45F-2EE2-4DAF-A996-32467A19282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865042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6FF699EB-E85E-F659-6C23-082406271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326F84E8-44FD-ECCC-E0D2-ED27B88C6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3F324653-EEB0-D6E6-DE3A-E2C2C0C1F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D8AE3C0A-5D99-48A0-852D-7EE47703FE5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2783085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1A9F5A11-B99B-3522-DC23-3892E9FF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3837894-6394-CA72-4586-01F0F821C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C7DD9028-029F-CE9C-EB69-A254413A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22A9E926-4E4D-49CA-A7D4-F7653B230FD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32713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CDD24A58-AC84-A220-064A-0AD3B5166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D4FBB6F-9F10-4D91-CB46-ED029ADA6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C224AC56-9E9E-03EF-D469-01657BF03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CC9E10B5-A4CD-4DCD-9B01-ABA79ED02C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369192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ABD8EB-BE2E-1846-5758-E12F5A40F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7682F8-7707-0714-7131-1DEB235E3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EFCCB6-E8E2-311D-872C-6542B09AE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CE5D5A74-FF48-4872-8752-2637289E54E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678807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8FC434-DDCF-DCB4-DD38-8EE3344DD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456BBF-F647-6037-2E72-1C353EC11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ea typeface="Droid Sans Fallback"/>
                <a:cs typeface="Droid Sans Fallback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F23AFD-5664-7F6A-7605-7E299026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mtClean="0"/>
            </a:lvl1pPr>
          </a:lstStyle>
          <a:p>
            <a:pPr>
              <a:defRPr/>
            </a:pPr>
            <a:fld id="{C410ACCF-361A-4C28-9C4A-DAC726AB0EC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654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915989-16A7-9C3D-C6C9-57A598BAD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BDFC5D-99D1-CC2D-719D-78527C0C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196197-B5B9-1F0C-2B8A-192F0D8AE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28FB2CD-AECD-4E15-A898-2EBF4DC955C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43850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546250-8991-C5CC-9CE5-54B06C4E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A249B2-72BD-28D6-D18F-1B537BCCE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F1EB2C-5D10-34A3-BB2E-599F6D65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82D2091-7294-4C31-8C9C-2DE765F895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194163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D71103-22EB-731E-D367-EC21C602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D13EFE-7C78-7C48-2815-7910C659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999390-F8D9-FB02-4D9A-22B11F458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A959D04-FB98-4736-A058-83C98BD0B49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61293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6EACAC-7E40-A33A-CCF2-D0A54EE0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578546-697A-255D-B278-F6C42E4C5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E1F376-9E54-D3C9-A1D5-D2D483757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325730E-FB40-48C6-8B15-EB5E68A6D2B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216524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B9E154-F3F7-89D1-0E7B-84EA8D9C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E22F15-084B-BE02-36C6-A35F77C51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48AC4B-D6E7-F10D-8818-EB40FED08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EA3A385-C6CD-4C79-9774-F952E824B51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3758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85A3FD-C49F-837B-58A6-43E36867A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EC038C-8F26-1A41-1200-3805112BA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BDB6550-B539-578E-A54F-405483A1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C33F26A-CBA4-4F06-9E13-11E650CD1CE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210310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8C1037-CEE1-56D8-713F-87C51F4F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5EF7AE-FC2A-DD30-7299-458EACCA5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E5BB329-AFB4-04E3-BD2F-666C7DDA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3C8DFBE-D111-431C-9AFF-19218D2B5FD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372408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C5C03F-F535-BC1B-84A4-45D1DB98B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3D5DF9-95AB-D47B-601C-707DBA43A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16B210-21ED-D81B-41C6-4EB0536DA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121F6B2-4BE7-4E39-8352-5ABF5040B1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800044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0FB069-F11D-5836-53C3-75F181187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4435DA-470E-840E-D7DF-74DE50C7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908F7F-B087-8A1B-0344-FEABEEEE1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32950F8-A41F-4B36-9813-5721996D622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4802373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D4CF4D-5593-7485-EC99-423AC1F3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459BDD-59BF-0BB9-3C7A-D55730049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6745F5-5F60-D904-77F9-BA57CD89A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7666829-3FEB-44EE-B322-7B58916A5BC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046867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38C9EA-5313-7C12-F88D-FC3468B8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4D4966-F2CB-FAD8-BE78-6C34407CA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C5364-A3B9-F060-AC90-7A3C952B5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4661305-6F4C-4949-9E75-1C7F3608F3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37624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3B0D2EB-4F15-AC16-7176-769811D0F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4CE641-D782-95AA-7723-3163480B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6B1F1F9-98AD-D652-760A-F2C86031E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80ACC73-7CBA-4734-8498-0BFBA416FB9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46753758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382FFA-557A-BA33-2A94-CFBA121CE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A591FC-6309-CDDA-1A56-FB504E23B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274388-69ED-BC21-19C5-7A818A4E2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24A3CEC-1F68-438F-BAD0-6DAD572CE98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388680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C4ADFF-666B-0EFC-01CC-828AF3DF0740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82B5E6-28B1-403C-85F6-BCBA64E1027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606664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CFAB3372-6940-1F43-2BFF-AEB6251C31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A75524E7-29D7-F219-2C59-15254C37BD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04B5112E-6BAE-2936-0934-C6E8F1413B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BE38556-D622-4EB1-A031-300961D6AC8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94136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7832E27-29FD-C71C-735C-28E7DD950B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buFont typeface="Times New Roman" pitchFamily="16" charset="0"/>
              <a:buNone/>
              <a:defRPr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CD0369-D7FD-A1BE-2DFD-B4F72E2B37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buFont typeface="Times New Roman" pitchFamily="16" charset="0"/>
              <a:buNone/>
              <a:defRPr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1E6BDC-A79C-A11C-6739-E32CC1C7B0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E4895B-7FF4-4287-B1A7-59C64A675EA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44189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C8402E-FFCF-507E-F182-BA530168F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6D033C-BCA9-2C98-AA32-3BAF71C09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6C3030F-3457-9216-EADD-E7C5BC6D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4202F32-0D43-464A-A4F8-06EBD646F00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3214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0D67FAA-63AE-15D2-61AC-48B699ED9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A719D25-D247-2EB4-1234-3DEE11FC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BB5C47-555C-1D99-3A6B-1FCD61CA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2BEFEB4-7EE9-496E-BBE3-1ED76FA90D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5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51B052-BF08-C26A-2C63-35233B3F8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BAF037-FEEE-47A2-636B-6B40E4A6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FEC5B3-3609-A361-F8F5-36480FC0F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6E31793-7E9D-431F-B7C3-78DFD4D9F0F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1497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A594E6-22CD-B47B-065A-C9B5541FA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1E9C75-0AB5-026E-5B88-E975E2A7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463532-2680-7B9F-B90C-70E2AE464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45EEBC9-BD33-4250-B645-06300BEB99F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85940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theme" Target="../theme/theme1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 /><Relationship Id="rId13" Type="http://schemas.openxmlformats.org/officeDocument/2006/relationships/slideLayout" Target="../slideLayouts/slideLayout27.xml" /><Relationship Id="rId3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21.xml" /><Relationship Id="rId12" Type="http://schemas.openxmlformats.org/officeDocument/2006/relationships/slideLayout" Target="../slideLayouts/slideLayout26.xml" /><Relationship Id="rId2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5.xml" /><Relationship Id="rId6" Type="http://schemas.openxmlformats.org/officeDocument/2006/relationships/slideLayout" Target="../slideLayouts/slideLayout20.xml" /><Relationship Id="rId11" Type="http://schemas.openxmlformats.org/officeDocument/2006/relationships/slideLayout" Target="../slideLayouts/slideLayout25.xml" /><Relationship Id="rId5" Type="http://schemas.openxmlformats.org/officeDocument/2006/relationships/slideLayout" Target="../slideLayouts/slideLayout19.xml" /><Relationship Id="rId15" Type="http://schemas.openxmlformats.org/officeDocument/2006/relationships/theme" Target="../theme/theme2.xml" /><Relationship Id="rId10" Type="http://schemas.openxmlformats.org/officeDocument/2006/relationships/slideLayout" Target="../slideLayouts/slideLayout24.xml" /><Relationship Id="rId4" Type="http://schemas.openxmlformats.org/officeDocument/2006/relationships/slideLayout" Target="../slideLayouts/slideLayout18.xml" /><Relationship Id="rId9" Type="http://schemas.openxmlformats.org/officeDocument/2006/relationships/slideLayout" Target="../slideLayouts/slideLayout23.xml" /><Relationship Id="rId14" Type="http://schemas.openxmlformats.org/officeDocument/2006/relationships/slideLayout" Target="../slideLayouts/slideLayout28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 /><Relationship Id="rId3" Type="http://schemas.openxmlformats.org/officeDocument/2006/relationships/slideLayout" Target="../slideLayouts/slideLayout31.xml" /><Relationship Id="rId7" Type="http://schemas.openxmlformats.org/officeDocument/2006/relationships/slideLayout" Target="../slideLayouts/slideLayout35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30.xml" /><Relationship Id="rId1" Type="http://schemas.openxmlformats.org/officeDocument/2006/relationships/slideLayout" Target="../slideLayouts/slideLayout29.xml" /><Relationship Id="rId6" Type="http://schemas.openxmlformats.org/officeDocument/2006/relationships/slideLayout" Target="../slideLayouts/slideLayout34.xml" /><Relationship Id="rId11" Type="http://schemas.openxmlformats.org/officeDocument/2006/relationships/slideLayout" Target="../slideLayouts/slideLayout39.xml" /><Relationship Id="rId5" Type="http://schemas.openxmlformats.org/officeDocument/2006/relationships/slideLayout" Target="../slideLayouts/slideLayout33.xml" /><Relationship Id="rId10" Type="http://schemas.openxmlformats.org/officeDocument/2006/relationships/slideLayout" Target="../slideLayouts/slideLayout38.xml" /><Relationship Id="rId4" Type="http://schemas.openxmlformats.org/officeDocument/2006/relationships/slideLayout" Target="../slideLayouts/slideLayout32.xml" /><Relationship Id="rId9" Type="http://schemas.openxmlformats.org/officeDocument/2006/relationships/slideLayout" Target="../slideLayouts/slideLayout37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 /><Relationship Id="rId13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2.xml" /><Relationship Id="rId7" Type="http://schemas.openxmlformats.org/officeDocument/2006/relationships/slideLayout" Target="../slideLayouts/slideLayout46.xml" /><Relationship Id="rId12" Type="http://schemas.openxmlformats.org/officeDocument/2006/relationships/slideLayout" Target="../slideLayouts/slideLayout51.xml" /><Relationship Id="rId2" Type="http://schemas.openxmlformats.org/officeDocument/2006/relationships/slideLayout" Target="../slideLayouts/slideLayout41.xml" /><Relationship Id="rId1" Type="http://schemas.openxmlformats.org/officeDocument/2006/relationships/slideLayout" Target="../slideLayouts/slideLayout40.xml" /><Relationship Id="rId6" Type="http://schemas.openxmlformats.org/officeDocument/2006/relationships/slideLayout" Target="../slideLayouts/slideLayout45.xml" /><Relationship Id="rId11" Type="http://schemas.openxmlformats.org/officeDocument/2006/relationships/slideLayout" Target="../slideLayouts/slideLayout50.xml" /><Relationship Id="rId5" Type="http://schemas.openxmlformats.org/officeDocument/2006/relationships/slideLayout" Target="../slideLayouts/slideLayout44.xml" /><Relationship Id="rId15" Type="http://schemas.openxmlformats.org/officeDocument/2006/relationships/theme" Target="../theme/theme4.xml" /><Relationship Id="rId10" Type="http://schemas.openxmlformats.org/officeDocument/2006/relationships/slideLayout" Target="../slideLayouts/slideLayout49.xml" /><Relationship Id="rId4" Type="http://schemas.openxmlformats.org/officeDocument/2006/relationships/slideLayout" Target="../slideLayouts/slideLayout43.xml" /><Relationship Id="rId9" Type="http://schemas.openxmlformats.org/officeDocument/2006/relationships/slideLayout" Target="../slideLayouts/slideLayout48.xml" /><Relationship Id="rId14" Type="http://schemas.openxmlformats.org/officeDocument/2006/relationships/slideLayout" Target="../slideLayouts/slideLayout5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9BC1D7A3-2BAE-3845-53CB-58BB2C0E111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1D1F7B30-BB0C-3799-896E-ABE9222180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DA8DD-A0A3-7081-E719-5A2210D0C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57B8AC-73A0-48B4-A2F9-40340973F2D0}" type="datetimeFigureOut">
              <a:rPr lang="ru-RU"/>
              <a:pPr>
                <a:defRPr/>
              </a:pPr>
              <a:t>29.03.2025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8F4A73-43F3-E791-A171-8A4305927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A3235E-867B-E024-85E7-EA4D359C8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AA28F7-E2FD-4983-8FCB-F342D15781E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9" r:id="rId1"/>
    <p:sldLayoutId id="2147484320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  <p:sldLayoutId id="2147484330" r:id="rId12"/>
    <p:sldLayoutId id="2147484331" r:id="rId13"/>
    <p:sldLayoutId id="214748433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322CA337-4842-4C58-B6EB-7C9A71BF4A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2051" name="Текст 2">
            <a:extLst>
              <a:ext uri="{FF2B5EF4-FFF2-40B4-BE49-F238E27FC236}">
                <a16:creationId xmlns:a16="http://schemas.microsoft.com/office/drawing/2014/main" id="{F35C4063-2496-B4EE-EECF-3E6ED97C87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3C12DF-7C60-E5AA-AFB0-5F9994299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24B1CB1-F6E6-4184-B492-F8DE0CE2CFB7}" type="datetimeFigureOut">
              <a:rPr lang="ru-RU"/>
              <a:pPr>
                <a:defRPr/>
              </a:pPr>
              <a:t>29.03.2025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AE988D-06E4-AE1B-87A2-96B300CBE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4E8FA6-F294-02FD-5E2B-14C44927E9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DAE52FB-3552-499D-B0B2-31F48A7450A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3" r:id="rId1"/>
    <p:sldLayoutId id="2147484334" r:id="rId2"/>
    <p:sldLayoutId id="2147484335" r:id="rId3"/>
    <p:sldLayoutId id="2147484336" r:id="rId4"/>
    <p:sldLayoutId id="2147484337" r:id="rId5"/>
    <p:sldLayoutId id="2147484338" r:id="rId6"/>
    <p:sldLayoutId id="2147484339" r:id="rId7"/>
    <p:sldLayoutId id="2147484340" r:id="rId8"/>
    <p:sldLayoutId id="2147484341" r:id="rId9"/>
    <p:sldLayoutId id="2147484342" r:id="rId10"/>
    <p:sldLayoutId id="2147484343" r:id="rId11"/>
    <p:sldLayoutId id="2147484344" r:id="rId12"/>
    <p:sldLayoutId id="2147484345" r:id="rId13"/>
    <p:sldLayoutId id="214748434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215BE083-549F-9D6C-89AF-ABF33C5C78D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3075" name="Текст 2">
            <a:extLst>
              <a:ext uri="{FF2B5EF4-FFF2-40B4-BE49-F238E27FC236}">
                <a16:creationId xmlns:a16="http://schemas.microsoft.com/office/drawing/2014/main" id="{8E78C9F7-BDC9-E3B8-3572-31E51AF7AE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02A081-3A14-10A6-9B89-FAE99D819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 eaLnBrk="0" hangingPunct="0">
              <a:buClrTx/>
              <a:buSzTx/>
              <a:buFontTx/>
              <a:buNone/>
              <a:defRPr sz="120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05E429-4E4E-5E28-5CA8-3DB1CC87F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0" hangingPunct="0">
              <a:buClrTx/>
              <a:buSzTx/>
              <a:buFontTx/>
              <a:buNone/>
              <a:defRPr sz="120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6D7B98-53B8-5C3C-CBD6-4EA9E120C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0" hangingPunct="0">
              <a:buClrTx/>
              <a:buSzTx/>
              <a:buFontTx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CE7DBD3-58AA-44CF-9F19-3DE9FC7B82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49" r:id="rId3"/>
    <p:sldLayoutId id="2147484350" r:id="rId4"/>
    <p:sldLayoutId id="2147484351" r:id="rId5"/>
    <p:sldLayoutId id="2147484352" r:id="rId6"/>
    <p:sldLayoutId id="2147484353" r:id="rId7"/>
    <p:sldLayoutId id="2147484354" r:id="rId8"/>
    <p:sldLayoutId id="2147484355" r:id="rId9"/>
    <p:sldLayoutId id="2147484356" r:id="rId10"/>
    <p:sldLayoutId id="214748435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>
            <a:extLst>
              <a:ext uri="{FF2B5EF4-FFF2-40B4-BE49-F238E27FC236}">
                <a16:creationId xmlns:a16="http://schemas.microsoft.com/office/drawing/2014/main" id="{0CAE9350-397D-267F-504D-23B9A0DCDC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4099" name="Текст 2">
            <a:extLst>
              <a:ext uri="{FF2B5EF4-FFF2-40B4-BE49-F238E27FC236}">
                <a16:creationId xmlns:a16="http://schemas.microsoft.com/office/drawing/2014/main" id="{ED3FC390-B3FE-7F4F-31B5-633594A584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58A56-AB4E-BAB0-8796-9EEB393EB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4BFFE9F-64B4-4FC9-AB79-049EACEDD7A4}" type="datetimeFigureOut">
              <a:rPr lang="ru-RU"/>
              <a:pPr>
                <a:defRPr/>
              </a:pPr>
              <a:t>29.03.2025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4632B7-0BEA-428F-BAA1-0D83EBC5A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663E63-502B-E427-AE4C-8CB7C968F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D702B55-C171-4158-9D87-F0A48844EB6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8" r:id="rId1"/>
    <p:sldLayoutId id="2147484359" r:id="rId2"/>
    <p:sldLayoutId id="2147484360" r:id="rId3"/>
    <p:sldLayoutId id="2147484361" r:id="rId4"/>
    <p:sldLayoutId id="2147484362" r:id="rId5"/>
    <p:sldLayoutId id="2147484363" r:id="rId6"/>
    <p:sldLayoutId id="2147484364" r:id="rId7"/>
    <p:sldLayoutId id="2147484365" r:id="rId8"/>
    <p:sldLayoutId id="2147484366" r:id="rId9"/>
    <p:sldLayoutId id="2147484367" r:id="rId10"/>
    <p:sldLayoutId id="2147484368" r:id="rId11"/>
    <p:sldLayoutId id="2147484369" r:id="rId12"/>
    <p:sldLayoutId id="2147484370" r:id="rId13"/>
    <p:sldLayoutId id="2147484371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oleObject" Target="../embeddings/oleObject2.bin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1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4.pn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file:///H:\&#1044;&#1083;&#1103;%20&#1087;&#1077;&#1088;&#1077;&#1074;&#1086;&#1076;&#1072;\6\AN-PRD-12,%20Lightweight%20Mantransportable%20Radio%20Direction%20Finder%20System%20(LMRDFS).files\prd12-1.jpg" TargetMode="External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4.png" /><Relationship Id="rId5" Type="http://schemas.openxmlformats.org/officeDocument/2006/relationships/image" Target="../media/image2.png" /><Relationship Id="rId4" Type="http://schemas.openxmlformats.org/officeDocument/2006/relationships/image" Target="../media/image8.png" 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14.xml" 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4.png" 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2.xml" /><Relationship Id="rId4" Type="http://schemas.openxmlformats.org/officeDocument/2006/relationships/image" Target="../media/image4.png" 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png" 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46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30.xml" 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 /><Relationship Id="rId2" Type="http://schemas.openxmlformats.org/officeDocument/2006/relationships/oleObject" Target="../embeddings/oleObject1.bin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pn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1">
            <a:extLst>
              <a:ext uri="{FF2B5EF4-FFF2-40B4-BE49-F238E27FC236}">
                <a16:creationId xmlns:a16="http://schemas.microsoft.com/office/drawing/2014/main" id="{C0E5D8E4-8251-A7A7-C885-F53FDEC69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0419" name="Picture 2">
            <a:extLst>
              <a:ext uri="{FF2B5EF4-FFF2-40B4-BE49-F238E27FC236}">
                <a16:creationId xmlns:a16="http://schemas.microsoft.com/office/drawing/2014/main" id="{2EB07192-3D54-955A-C66C-094099019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-14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192713"/>
            <a:ext cx="2590800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0420" name="Picture 3">
            <a:extLst>
              <a:ext uri="{FF2B5EF4-FFF2-40B4-BE49-F238E27FC236}">
                <a16:creationId xmlns:a16="http://schemas.microsoft.com/office/drawing/2014/main" id="{1B8C1CE5-C914-FC73-9539-F7F1092AD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0421" name="Rectangle 4">
            <a:extLst>
              <a:ext uri="{FF2B5EF4-FFF2-40B4-BE49-F238E27FC236}">
                <a16:creationId xmlns:a16="http://schemas.microsoft.com/office/drawing/2014/main" id="{6D036E48-6AF0-A404-10E5-AB0692B55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60325"/>
            <a:ext cx="55435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Ч Р Е Ж Д Е Н И Е   О Б Р А З О В А Н И 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«Белорусский государственный университет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информатики и радиоэлектроники»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 Е Н Н Ы Й   Ф А К У Л Ь Т Е 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А Ф Е Д Р А   С В Я З И</a:t>
            </a:r>
            <a:r>
              <a:rPr lang="ru-RU" altLang="uk-UA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0422" name="Text Box 5">
            <a:extLst>
              <a:ext uri="{FF2B5EF4-FFF2-40B4-BE49-F238E27FC236}">
                <a16:creationId xmlns:a16="http://schemas.microsoft.com/office/drawing/2014/main" id="{13E4A071-17F2-15F6-C002-F41FCC756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19400"/>
            <a:ext cx="9144000" cy="269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160" tIns="46080" rIns="92160" bIns="46080"/>
          <a:lstStyle>
            <a:lvl1pPr marL="342900" indent="-3333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1375"/>
              </a:spcBef>
              <a:buFontTx/>
              <a:buNone/>
            </a:pPr>
            <a:r>
              <a:rPr lang="ru-RU" altLang="uk-UA" sz="5500" b="1">
                <a:solidFill>
                  <a:srgbClr val="000000"/>
                </a:solidFill>
                <a:latin typeface="Times New Roman" panose="02020603050405020304" pitchFamily="18" charset="0"/>
              </a:rPr>
              <a:t>Основы </a:t>
            </a:r>
          </a:p>
          <a:p>
            <a:pPr algn="ctr" eaLnBrk="1" hangingPunct="1">
              <a:lnSpc>
                <a:spcPct val="90000"/>
              </a:lnSpc>
              <a:spcBef>
                <a:spcPts val="1375"/>
              </a:spcBef>
              <a:buFontTx/>
              <a:buNone/>
            </a:pPr>
            <a:r>
              <a:rPr lang="ru-RU" altLang="uk-UA" sz="5500" b="1">
                <a:solidFill>
                  <a:srgbClr val="000000"/>
                </a:solidFill>
                <a:latin typeface="Times New Roman" panose="02020603050405020304" pitchFamily="18" charset="0"/>
              </a:rPr>
              <a:t>радиоэлектронной борьбы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4" name="Object 2">
            <a:extLst>
              <a:ext uri="{FF2B5EF4-FFF2-40B4-BE49-F238E27FC236}">
                <a16:creationId xmlns:a16="http://schemas.microsoft.com/office/drawing/2014/main" id="{958CFAA1-7632-B234-52A5-85DD7923A1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98438" y="317500"/>
          <a:ext cx="9525001" cy="1051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окумент" r:id="rId2" imgW="9521952" imgH="10518648" progId="Word.Document.8">
                  <p:embed/>
                </p:oleObj>
              </mc:Choice>
              <mc:Fallback>
                <p:oleObj name="Документ" r:id="rId2" imgW="9521952" imgH="10518648" progId="Word.Document.8">
                  <p:embed/>
                  <p:pic>
                    <p:nvPicPr>
                      <p:cNvPr id="74754" name="Object 2">
                        <a:extLst>
                          <a:ext uri="{FF2B5EF4-FFF2-40B4-BE49-F238E27FC236}">
                            <a16:creationId xmlns:a16="http://schemas.microsoft.com/office/drawing/2014/main" id="{958CFAA1-7632-B234-52A5-85DD7923A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98438" y="317500"/>
                        <a:ext cx="9525001" cy="1051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>
            <a:extLst>
              <a:ext uri="{FF2B5EF4-FFF2-40B4-BE49-F238E27FC236}">
                <a16:creationId xmlns:a16="http://schemas.microsoft.com/office/drawing/2014/main" id="{EB418581-AB74-5DF9-E949-B6B3278DE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4756" name="Picture 3">
            <a:extLst>
              <a:ext uri="{FF2B5EF4-FFF2-40B4-BE49-F238E27FC236}">
                <a16:creationId xmlns:a16="http://schemas.microsoft.com/office/drawing/2014/main" id="{715A0D6F-77E9-2C0F-6143-4B813FF16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38A16682-82A2-4B18-23AC-D9EB55F31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8" y="247650"/>
            <a:ext cx="5230812" cy="404813"/>
          </a:xfrm>
          <a:prstGeom prst="rect">
            <a:avLst/>
          </a:prstGeom>
          <a:solidFill>
            <a:srgbClr val="FF505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Задачи видов и средств разведки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A045FBF-D2FF-04FF-28D7-0E630F192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1720850"/>
            <a:ext cx="1549400" cy="314325"/>
          </a:xfrm>
          <a:prstGeom prst="rect">
            <a:avLst/>
          </a:prstGeom>
          <a:solidFill>
            <a:srgbClr val="FF66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Р и РТР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679EC579-494C-6304-530D-14BC95479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809625"/>
            <a:ext cx="6470650" cy="5349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Радиоразведка - перехват и анализ сообщений, передаваемых по линиям радиосвязи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E86BF8B6-FF08-C502-A444-7CE3B7E04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1713" y="2397125"/>
            <a:ext cx="6470650" cy="75723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Телеметрическая разведка - перехват, обработка и анализ сигналов в каналах передачи телеметрических данных, в АСУ войсками и оружием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09247612-48FF-1A88-096D-E97D8036C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4888" y="1498600"/>
            <a:ext cx="6470650" cy="75723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Радиотехническая разведка - регистрация, расшифровка и анализ электромагнитных излучений РЭС управления войсками и оружием 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048EB505-EE11-A78F-9E7C-3C0ACF90C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3452813"/>
            <a:ext cx="1538287" cy="314325"/>
          </a:xfrm>
          <a:prstGeom prst="rect">
            <a:avLst/>
          </a:prstGeom>
          <a:solidFill>
            <a:srgbClr val="FF66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РЛР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AE62435A-A8D8-5132-2B91-2174D0E65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4888" y="3343275"/>
            <a:ext cx="6470650" cy="5349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Обнаружение объектов  (целей) противника на Земле и в воздухе в любое время суток и при любой погоде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9C0E8414-A520-7896-2A08-B3C4B98EE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4592638"/>
            <a:ext cx="1547812" cy="687387"/>
          </a:xfrm>
          <a:prstGeom prst="rect">
            <a:avLst/>
          </a:prstGeom>
          <a:solidFill>
            <a:srgbClr val="FF66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Оптико-электронная разведка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659FD908-9E06-CB96-E78D-658E69DDB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4098925"/>
            <a:ext cx="6470650" cy="5349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Обнаружение объектов противника в темное время суток</a:t>
            </a:r>
            <a:r>
              <a:rPr lang="en-US" altLang="uk-UA" sz="1800" b="1"/>
              <a:t>,</a:t>
            </a:r>
            <a:r>
              <a:rPr lang="ru-RU" altLang="uk-UA" sz="1800" b="1"/>
              <a:t> замаскированных объектов (инфракрасная)</a:t>
            </a:r>
          </a:p>
        </p:txBody>
      </p:sp>
      <p:sp>
        <p:nvSpPr>
          <p:cNvPr id="6155" name="Text Box 11">
            <a:extLst>
              <a:ext uri="{FF2B5EF4-FFF2-40B4-BE49-F238E27FC236}">
                <a16:creationId xmlns:a16="http://schemas.microsoft.com/office/drawing/2014/main" id="{A3577166-E77B-F175-442D-1E8390BAF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5564188"/>
            <a:ext cx="6470650" cy="75723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Получение изображения объектов противника, наблюдение за полем боя, целеуказание системам оружия (телевизионная аппаратура)</a:t>
            </a:r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511A69DD-FC7F-A04B-617D-51C44678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2350" y="4805363"/>
            <a:ext cx="6470650" cy="5349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/>
              <a:t>Определение координат целей, целеуказание в тактическом звене (лазерные дальномеры)</a:t>
            </a:r>
          </a:p>
        </p:txBody>
      </p:sp>
      <p:cxnSp>
        <p:nvCxnSpPr>
          <p:cNvPr id="75789" name="AutoShape 13">
            <a:extLst>
              <a:ext uri="{FF2B5EF4-FFF2-40B4-BE49-F238E27FC236}">
                <a16:creationId xmlns:a16="http://schemas.microsoft.com/office/drawing/2014/main" id="{653491FD-891A-B18D-0616-7DEF1C812143}"/>
              </a:ext>
            </a:extLst>
          </p:cNvPr>
          <p:cNvCxnSpPr>
            <a:cxnSpLocks noChangeShapeType="1"/>
            <a:stCxn id="6147" idx="3"/>
            <a:endCxn id="6148" idx="1"/>
          </p:cNvCxnSpPr>
          <p:nvPr/>
        </p:nvCxnSpPr>
        <p:spPr bwMode="auto">
          <a:xfrm flipV="1">
            <a:off x="1828800" y="1077913"/>
            <a:ext cx="452438" cy="800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0" name="AutoShape 14">
            <a:extLst>
              <a:ext uri="{FF2B5EF4-FFF2-40B4-BE49-F238E27FC236}">
                <a16:creationId xmlns:a16="http://schemas.microsoft.com/office/drawing/2014/main" id="{646C3D58-E9C2-1465-C230-1499132838D7}"/>
              </a:ext>
            </a:extLst>
          </p:cNvPr>
          <p:cNvCxnSpPr>
            <a:cxnSpLocks noChangeShapeType="1"/>
            <a:stCxn id="6147" idx="3"/>
            <a:endCxn id="6150" idx="1"/>
          </p:cNvCxnSpPr>
          <p:nvPr/>
        </p:nvCxnSpPr>
        <p:spPr bwMode="auto">
          <a:xfrm flipV="1">
            <a:off x="1828800" y="1876425"/>
            <a:ext cx="446088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1" name="AutoShape 16">
            <a:extLst>
              <a:ext uri="{FF2B5EF4-FFF2-40B4-BE49-F238E27FC236}">
                <a16:creationId xmlns:a16="http://schemas.microsoft.com/office/drawing/2014/main" id="{6E9AE115-3660-8187-2BAC-F3475F2428B5}"/>
              </a:ext>
            </a:extLst>
          </p:cNvPr>
          <p:cNvCxnSpPr>
            <a:cxnSpLocks noChangeShapeType="1"/>
            <a:stCxn id="6151" idx="3"/>
            <a:endCxn id="6152" idx="1"/>
          </p:cNvCxnSpPr>
          <p:nvPr/>
        </p:nvCxnSpPr>
        <p:spPr bwMode="auto">
          <a:xfrm>
            <a:off x="1828800" y="3609975"/>
            <a:ext cx="44608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2" name="AutoShape 17">
            <a:extLst>
              <a:ext uri="{FF2B5EF4-FFF2-40B4-BE49-F238E27FC236}">
                <a16:creationId xmlns:a16="http://schemas.microsoft.com/office/drawing/2014/main" id="{BCCF6B81-184A-42A2-309F-9F985B1D0F3F}"/>
              </a:ext>
            </a:extLst>
          </p:cNvPr>
          <p:cNvCxnSpPr>
            <a:cxnSpLocks noChangeShapeType="1"/>
            <a:stCxn id="6153" idx="3"/>
            <a:endCxn id="6154" idx="1"/>
          </p:cNvCxnSpPr>
          <p:nvPr/>
        </p:nvCxnSpPr>
        <p:spPr bwMode="auto">
          <a:xfrm flipV="1">
            <a:off x="1828800" y="4367213"/>
            <a:ext cx="452438" cy="568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3" name="AutoShape 19">
            <a:extLst>
              <a:ext uri="{FF2B5EF4-FFF2-40B4-BE49-F238E27FC236}">
                <a16:creationId xmlns:a16="http://schemas.microsoft.com/office/drawing/2014/main" id="{9BB244C6-E32C-0943-81F7-BB8E83F9903D}"/>
              </a:ext>
            </a:extLst>
          </p:cNvPr>
          <p:cNvCxnSpPr>
            <a:cxnSpLocks noChangeShapeType="1"/>
            <a:stCxn id="6153" idx="3"/>
            <a:endCxn id="6155" idx="1"/>
          </p:cNvCxnSpPr>
          <p:nvPr/>
        </p:nvCxnSpPr>
        <p:spPr bwMode="auto">
          <a:xfrm>
            <a:off x="1828800" y="4935538"/>
            <a:ext cx="460375" cy="1006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4" name="AutoShape 20">
            <a:extLst>
              <a:ext uri="{FF2B5EF4-FFF2-40B4-BE49-F238E27FC236}">
                <a16:creationId xmlns:a16="http://schemas.microsoft.com/office/drawing/2014/main" id="{1B1876EE-495E-C8BB-39B6-8D482324649A}"/>
              </a:ext>
            </a:extLst>
          </p:cNvPr>
          <p:cNvCxnSpPr>
            <a:cxnSpLocks noChangeShapeType="1"/>
            <a:stCxn id="6146" idx="1"/>
            <a:endCxn id="6147" idx="1"/>
          </p:cNvCxnSpPr>
          <p:nvPr/>
        </p:nvCxnSpPr>
        <p:spPr bwMode="auto">
          <a:xfrm rot="10800000" flipV="1">
            <a:off x="279400" y="449263"/>
            <a:ext cx="2414588" cy="1428750"/>
          </a:xfrm>
          <a:prstGeom prst="bentConnector3">
            <a:avLst>
              <a:gd name="adj1" fmla="val 10946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5" name="AutoShape 21">
            <a:extLst>
              <a:ext uri="{FF2B5EF4-FFF2-40B4-BE49-F238E27FC236}">
                <a16:creationId xmlns:a16="http://schemas.microsoft.com/office/drawing/2014/main" id="{DC80279A-E1BF-9FD3-CCF8-0A444827D89B}"/>
              </a:ext>
            </a:extLst>
          </p:cNvPr>
          <p:cNvCxnSpPr>
            <a:cxnSpLocks noChangeShapeType="1"/>
            <a:stCxn id="6147" idx="1"/>
            <a:endCxn id="6151" idx="1"/>
          </p:cNvCxnSpPr>
          <p:nvPr/>
        </p:nvCxnSpPr>
        <p:spPr bwMode="auto">
          <a:xfrm rot="10800000" flipH="1" flipV="1">
            <a:off x="279400" y="1878013"/>
            <a:ext cx="11113" cy="1731962"/>
          </a:xfrm>
          <a:prstGeom prst="bentConnector3">
            <a:avLst>
              <a:gd name="adj1" fmla="val -205705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6" name="AutoShape 22">
            <a:extLst>
              <a:ext uri="{FF2B5EF4-FFF2-40B4-BE49-F238E27FC236}">
                <a16:creationId xmlns:a16="http://schemas.microsoft.com/office/drawing/2014/main" id="{ACA4646F-2944-09DA-FDC0-7E52359B1B6E}"/>
              </a:ext>
            </a:extLst>
          </p:cNvPr>
          <p:cNvCxnSpPr>
            <a:cxnSpLocks noChangeShapeType="1"/>
            <a:stCxn id="6151" idx="1"/>
            <a:endCxn id="6153" idx="1"/>
          </p:cNvCxnSpPr>
          <p:nvPr/>
        </p:nvCxnSpPr>
        <p:spPr bwMode="auto">
          <a:xfrm rot="10800000" flipV="1">
            <a:off x="280988" y="3609975"/>
            <a:ext cx="9525" cy="1325563"/>
          </a:xfrm>
          <a:prstGeom prst="bentConnector3">
            <a:avLst>
              <a:gd name="adj1" fmla="val 25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7" name="AutoShape 32">
            <a:extLst>
              <a:ext uri="{FF2B5EF4-FFF2-40B4-BE49-F238E27FC236}">
                <a16:creationId xmlns:a16="http://schemas.microsoft.com/office/drawing/2014/main" id="{BCE32497-1341-C537-696B-8E9C6C710F0E}"/>
              </a:ext>
            </a:extLst>
          </p:cNvPr>
          <p:cNvCxnSpPr>
            <a:cxnSpLocks noChangeShapeType="1"/>
            <a:stCxn id="6153" idx="3"/>
            <a:endCxn id="6156" idx="1"/>
          </p:cNvCxnSpPr>
          <p:nvPr/>
        </p:nvCxnSpPr>
        <p:spPr bwMode="auto">
          <a:xfrm>
            <a:off x="1828800" y="4935538"/>
            <a:ext cx="463550" cy="1381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798" name="AutoShape 33">
            <a:extLst>
              <a:ext uri="{FF2B5EF4-FFF2-40B4-BE49-F238E27FC236}">
                <a16:creationId xmlns:a16="http://schemas.microsoft.com/office/drawing/2014/main" id="{1A429164-7C77-5F00-698B-0D277CBAC343}"/>
              </a:ext>
            </a:extLst>
          </p:cNvPr>
          <p:cNvCxnSpPr>
            <a:cxnSpLocks noChangeShapeType="1"/>
            <a:stCxn id="6147" idx="3"/>
            <a:endCxn id="6149" idx="1"/>
          </p:cNvCxnSpPr>
          <p:nvPr/>
        </p:nvCxnSpPr>
        <p:spPr bwMode="auto">
          <a:xfrm>
            <a:off x="1828800" y="1878013"/>
            <a:ext cx="442913" cy="8969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5799" name="Picture 3">
            <a:extLst>
              <a:ext uri="{FF2B5EF4-FFF2-40B4-BE49-F238E27FC236}">
                <a16:creationId xmlns:a16="http://schemas.microsoft.com/office/drawing/2014/main" id="{203AB88D-2A2A-7A52-EC75-8C5DDE16D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5800" name="Picture 1">
            <a:extLst>
              <a:ext uri="{FF2B5EF4-FFF2-40B4-BE49-F238E27FC236}">
                <a16:creationId xmlns:a16="http://schemas.microsoft.com/office/drawing/2014/main" id="{95BC4B6E-D2EA-FBED-69DA-A2DF21C13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 autoUpdateAnimBg="0"/>
      <p:bldP spid="6147" grpId="0" animBg="1" autoUpdateAnimBg="0"/>
      <p:bldP spid="6148" grpId="0" animBg="1" autoUpdateAnimBg="0"/>
      <p:bldP spid="6149" grpId="0" animBg="1" autoUpdateAnimBg="0"/>
      <p:bldP spid="6150" grpId="0" animBg="1" autoUpdateAnimBg="0"/>
      <p:bldP spid="6151" grpId="0" animBg="1" autoUpdateAnimBg="0"/>
      <p:bldP spid="6152" grpId="0" animBg="1" autoUpdateAnimBg="0"/>
      <p:bldP spid="6153" grpId="0" animBg="1" autoUpdateAnimBg="0"/>
      <p:bldP spid="6154" grpId="0" animBg="1" autoUpdateAnimBg="0"/>
      <p:bldP spid="6155" grpId="0" animBg="1" autoUpdateAnimBg="0"/>
      <p:bldP spid="615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1">
            <a:extLst>
              <a:ext uri="{FF2B5EF4-FFF2-40B4-BE49-F238E27FC236}">
                <a16:creationId xmlns:a16="http://schemas.microsoft.com/office/drawing/2014/main" id="{3B85377C-5BEB-2440-7FA0-FB8E1BB6B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4400" b="1">
                <a:solidFill>
                  <a:srgbClr val="C00000"/>
                </a:solidFill>
              </a:rPr>
              <a:t>Вопрос №1</a:t>
            </a:r>
          </a:p>
        </p:txBody>
      </p:sp>
      <p:sp>
        <p:nvSpPr>
          <p:cNvPr id="76803" name="Text Box 2">
            <a:extLst>
              <a:ext uri="{FF2B5EF4-FFF2-40B4-BE49-F238E27FC236}">
                <a16:creationId xmlns:a16="http://schemas.microsoft.com/office/drawing/2014/main" id="{DA910C23-BC78-3883-C0B1-C931170E9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3972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b="1">
                <a:solidFill>
                  <a:srgbClr val="000000"/>
                </a:solidFill>
              </a:rPr>
              <a:t>	</a:t>
            </a:r>
            <a:r>
              <a:rPr lang="ru-RU" altLang="uk-UA" sz="5400" b="1">
                <a:solidFill>
                  <a:srgbClr val="000000"/>
                </a:solidFill>
                <a:latin typeface="Times New Roman" panose="02020603050405020304" pitchFamily="18" charset="0"/>
              </a:rPr>
              <a:t> Общая характеристика органов и технических средств разведки, классификация и решаемые задачи.</a:t>
            </a:r>
            <a:endParaRPr lang="ru-RU" altLang="uk-UA" sz="5400" b="1">
              <a:solidFill>
                <a:srgbClr val="000000"/>
              </a:solidFill>
            </a:endParaRPr>
          </a:p>
        </p:txBody>
      </p:sp>
      <p:pic>
        <p:nvPicPr>
          <p:cNvPr id="76804" name="Picture 3">
            <a:extLst>
              <a:ext uri="{FF2B5EF4-FFF2-40B4-BE49-F238E27FC236}">
                <a16:creationId xmlns:a16="http://schemas.microsoft.com/office/drawing/2014/main" id="{3F975DA6-86E6-936C-6FC7-0F2CC5550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6805" name="Text Box 4">
            <a:extLst>
              <a:ext uri="{FF2B5EF4-FFF2-40B4-BE49-F238E27FC236}">
                <a16:creationId xmlns:a16="http://schemas.microsoft.com/office/drawing/2014/main" id="{8338DE5B-ECAD-E100-21EF-721C0B59B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248F7CE-845F-4571-AC20-A0FC3D5689D1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06" name="AutoShape 5">
            <a:extLst>
              <a:ext uri="{FF2B5EF4-FFF2-40B4-BE49-F238E27FC236}">
                <a16:creationId xmlns:a16="http://schemas.microsoft.com/office/drawing/2014/main" id="{48E9C67D-4946-F957-6FEB-DEA2CB3C2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rgbClr val="FFFFFF"/>
              </a:solidFill>
            </a:endParaRPr>
          </a:p>
        </p:txBody>
      </p:sp>
      <p:pic>
        <p:nvPicPr>
          <p:cNvPr id="76807" name="Picture 3">
            <a:extLst>
              <a:ext uri="{FF2B5EF4-FFF2-40B4-BE49-F238E27FC236}">
                <a16:creationId xmlns:a16="http://schemas.microsoft.com/office/drawing/2014/main" id="{C3325B6A-A470-809C-4B83-DA9E34EE0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1">
            <a:extLst>
              <a:ext uri="{FF2B5EF4-FFF2-40B4-BE49-F238E27FC236}">
                <a16:creationId xmlns:a16="http://schemas.microsoft.com/office/drawing/2014/main" id="{890E9004-7E41-1014-C915-E4EB70691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4800" b="1">
                <a:solidFill>
                  <a:srgbClr val="C00000"/>
                </a:solidFill>
              </a:rPr>
              <a:t>Вопрос №2</a:t>
            </a:r>
          </a:p>
        </p:txBody>
      </p:sp>
      <p:sp>
        <p:nvSpPr>
          <p:cNvPr id="78851" name="Text Box 2">
            <a:extLst>
              <a:ext uri="{FF2B5EF4-FFF2-40B4-BE49-F238E27FC236}">
                <a16:creationId xmlns:a16="http://schemas.microsoft.com/office/drawing/2014/main" id="{364DBC06-28FC-6CC1-D7B7-7C1129F4E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7338"/>
            <a:ext cx="9144000" cy="453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3972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650"/>
              </a:spcBef>
              <a:buFontTx/>
              <a:buNone/>
            </a:pPr>
            <a:r>
              <a:rPr lang="ru-RU" altLang="uk-UA" sz="5400" b="1">
                <a:latin typeface="Times New Roman" panose="02020603050405020304" pitchFamily="18" charset="0"/>
              </a:rPr>
              <a:t>Основные оперативно-технические возможности систем и комплексов </a:t>
            </a:r>
          </a:p>
          <a:p>
            <a:pPr algn="ctr" eaLnBrk="1" hangingPunct="1">
              <a:spcBef>
                <a:spcPts val="1650"/>
              </a:spcBef>
              <a:buFontTx/>
              <a:buNone/>
            </a:pPr>
            <a:r>
              <a:rPr lang="ru-RU" altLang="uk-UA" sz="5400" b="1">
                <a:latin typeface="Times New Roman" panose="02020603050405020304" pitchFamily="18" charset="0"/>
              </a:rPr>
              <a:t>Р и РТР сухопутных войск тактического звена.</a:t>
            </a:r>
            <a:endParaRPr lang="ru-RU" altLang="uk-UA" sz="5400" b="1">
              <a:solidFill>
                <a:srgbClr val="C00000"/>
              </a:solidFill>
            </a:endParaRPr>
          </a:p>
        </p:txBody>
      </p:sp>
      <p:pic>
        <p:nvPicPr>
          <p:cNvPr id="78852" name="Picture 3">
            <a:extLst>
              <a:ext uri="{FF2B5EF4-FFF2-40B4-BE49-F238E27FC236}">
                <a16:creationId xmlns:a16="http://schemas.microsoft.com/office/drawing/2014/main" id="{0CEC7589-A5AF-6DF6-B96E-2B7484356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8853" name="Text Box 4">
            <a:extLst>
              <a:ext uri="{FF2B5EF4-FFF2-40B4-BE49-F238E27FC236}">
                <a16:creationId xmlns:a16="http://schemas.microsoft.com/office/drawing/2014/main" id="{6EE846E4-1FC6-C73D-9B19-1559BC123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2B7B515-E73E-466B-9EC8-A985CE14AD9A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8854" name="AutoShape 5">
            <a:extLst>
              <a:ext uri="{FF2B5EF4-FFF2-40B4-BE49-F238E27FC236}">
                <a16:creationId xmlns:a16="http://schemas.microsoft.com/office/drawing/2014/main" id="{D1A6ADED-073C-24E5-E2B8-0D8C74EDB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78855" name="Picture 3">
            <a:extLst>
              <a:ext uri="{FF2B5EF4-FFF2-40B4-BE49-F238E27FC236}">
                <a16:creationId xmlns:a16="http://schemas.microsoft.com/office/drawing/2014/main" id="{C386D16D-DFD9-F243-3066-408112FA4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>
            <a:extLst>
              <a:ext uri="{FF2B5EF4-FFF2-40B4-BE49-F238E27FC236}">
                <a16:creationId xmlns:a16="http://schemas.microsoft.com/office/drawing/2014/main" id="{ACF1F889-FB49-7050-2579-6F686BEA7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98425"/>
            <a:ext cx="5230812" cy="338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1600" b="1">
                <a:solidFill>
                  <a:schemeClr val="tx1"/>
                </a:solidFill>
              </a:rPr>
              <a:t>Система обозначения РЭС в ВС США</a:t>
            </a:r>
          </a:p>
        </p:txBody>
      </p:sp>
      <p:sp>
        <p:nvSpPr>
          <p:cNvPr id="80899" name="Text Box 3">
            <a:extLst>
              <a:ext uri="{FF2B5EF4-FFF2-40B4-BE49-F238E27FC236}">
                <a16:creationId xmlns:a16="http://schemas.microsoft.com/office/drawing/2014/main" id="{CFC22FC6-B044-E918-4335-EE357BC70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428625"/>
            <a:ext cx="3228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AN</a:t>
            </a:r>
            <a:r>
              <a:rPr lang="ru-RU" altLang="uk-UA" sz="1600" b="1">
                <a:solidFill>
                  <a:schemeClr val="tx1"/>
                </a:solidFill>
              </a:rPr>
              <a:t> </a:t>
            </a:r>
            <a:r>
              <a:rPr lang="en-US" altLang="uk-UA" sz="1600" b="1">
                <a:solidFill>
                  <a:schemeClr val="tx1"/>
                </a:solidFill>
              </a:rPr>
              <a:t>/ </a:t>
            </a:r>
            <a:r>
              <a:rPr lang="ru-RU" altLang="uk-UA" sz="1600" b="1">
                <a:solidFill>
                  <a:schemeClr val="tx1"/>
                </a:solidFill>
              </a:rPr>
              <a:t>х  х  х  - хх</a:t>
            </a:r>
            <a:endParaRPr lang="ru-RU" altLang="uk-UA" sz="1600">
              <a:solidFill>
                <a:schemeClr val="tx1"/>
              </a:solidFill>
            </a:endParaRPr>
          </a:p>
        </p:txBody>
      </p:sp>
      <p:sp>
        <p:nvSpPr>
          <p:cNvPr id="73732" name="Text Box 4">
            <a:extLst>
              <a:ext uri="{FF2B5EF4-FFF2-40B4-BE49-F238E27FC236}">
                <a16:creationId xmlns:a16="http://schemas.microsoft.com/office/drawing/2014/main" id="{D737097F-352A-D2C0-64A9-05305EAD8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996950"/>
            <a:ext cx="1211263" cy="863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10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Принадле-жность к ВС</a:t>
            </a:r>
            <a:endParaRPr lang="ru-RU" altLang="uk-UA" sz="1600">
              <a:solidFill>
                <a:schemeClr val="tx1"/>
              </a:solidFill>
            </a:endParaRPr>
          </a:p>
        </p:txBody>
      </p:sp>
      <p:sp>
        <p:nvSpPr>
          <p:cNvPr id="73733" name="Text Box 5">
            <a:extLst>
              <a:ext uri="{FF2B5EF4-FFF2-40B4-BE49-F238E27FC236}">
                <a16:creationId xmlns:a16="http://schemas.microsoft.com/office/drawing/2014/main" id="{BFBE78CD-9ECA-1EAB-FDC0-6D2274A72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6350" y="996950"/>
            <a:ext cx="1965325" cy="338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Вид аппаратуры</a:t>
            </a:r>
            <a:endParaRPr lang="ru-RU" altLang="uk-UA" sz="1600">
              <a:solidFill>
                <a:schemeClr val="tx1"/>
              </a:solidFill>
            </a:endParaRPr>
          </a:p>
        </p:txBody>
      </p:sp>
      <p:sp>
        <p:nvSpPr>
          <p:cNvPr id="73734" name="Text Box 6">
            <a:extLst>
              <a:ext uri="{FF2B5EF4-FFF2-40B4-BE49-F238E27FC236}">
                <a16:creationId xmlns:a16="http://schemas.microsoft.com/office/drawing/2014/main" id="{14BAAD26-E346-6B22-E8DE-724FB2C9F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263" y="996950"/>
            <a:ext cx="2201862" cy="338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Место установки</a:t>
            </a:r>
          </a:p>
        </p:txBody>
      </p:sp>
      <p:sp>
        <p:nvSpPr>
          <p:cNvPr id="73735" name="Text Box 7">
            <a:extLst>
              <a:ext uri="{FF2B5EF4-FFF2-40B4-BE49-F238E27FC236}">
                <a16:creationId xmlns:a16="http://schemas.microsoft.com/office/drawing/2014/main" id="{147C3BAD-1FCB-C6AA-4B29-3EDE49DB3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996950"/>
            <a:ext cx="1868487" cy="584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Назначение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 sz="1600" b="1">
              <a:solidFill>
                <a:schemeClr val="tx1"/>
              </a:solidFill>
            </a:endParaRPr>
          </a:p>
        </p:txBody>
      </p:sp>
      <p:sp>
        <p:nvSpPr>
          <p:cNvPr id="73736" name="Text Box 8">
            <a:extLst>
              <a:ext uri="{FF2B5EF4-FFF2-40B4-BE49-F238E27FC236}">
                <a16:creationId xmlns:a16="http://schemas.microsoft.com/office/drawing/2014/main" id="{13693499-F4EE-2526-3E21-6F00BC74F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0975" y="1008063"/>
            <a:ext cx="1225550" cy="863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Номер разработ-ки</a:t>
            </a:r>
            <a:endParaRPr lang="ru-RU" altLang="uk-UA" sz="1600">
              <a:solidFill>
                <a:schemeClr val="tx1"/>
              </a:solidFill>
            </a:endParaRPr>
          </a:p>
        </p:txBody>
      </p:sp>
      <p:sp>
        <p:nvSpPr>
          <p:cNvPr id="80905" name="Text Box 9">
            <a:extLst>
              <a:ext uri="{FF2B5EF4-FFF2-40B4-BE49-F238E27FC236}">
                <a16:creationId xmlns:a16="http://schemas.microsoft.com/office/drawing/2014/main" id="{1ED75324-DA38-3B01-D6EE-CD61D2DD8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17700"/>
            <a:ext cx="1196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/>
              <a:t>A - ARMY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/>
              <a:t>N - NAVY</a:t>
            </a:r>
            <a:endParaRPr lang="ru-RU" altLang="uk-UA" sz="1600" b="1"/>
          </a:p>
        </p:txBody>
      </p:sp>
      <p:sp>
        <p:nvSpPr>
          <p:cNvPr id="80906" name="Text Box 10">
            <a:extLst>
              <a:ext uri="{FF2B5EF4-FFF2-40B4-BE49-F238E27FC236}">
                <a16:creationId xmlns:a16="http://schemas.microsoft.com/office/drawing/2014/main" id="{CE71B052-EB7B-D523-0F08-C7F2269CF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1917700"/>
            <a:ext cx="2906712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A - пилотируемые самолеты, вертолеты;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B - подводные лодки;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C - транспортируемые по воздуху;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D - беспилотные средства;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F - стационарная;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G - наземные подвижные средства;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K - амфибийные десантные средства;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M - наземные средства, прицепы;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P - переносная;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S - надводные корабли;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T - стандартные армейские контейнеры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U - общего применения;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V - наземные подвижные средства;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W - на надводных и подводных кораблях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021A02FC-DD2B-6C4E-AD50-91D916738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788" y="1733550"/>
            <a:ext cx="2674937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A</a:t>
            </a:r>
            <a:r>
              <a:rPr lang="ru-RU" altLang="uk-UA" sz="1600" b="1">
                <a:solidFill>
                  <a:schemeClr val="tx1"/>
                </a:solidFill>
              </a:rPr>
              <a:t> - инфракрасная;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C - </a:t>
            </a:r>
            <a:r>
              <a:rPr lang="ru-RU" altLang="uk-UA" sz="1600" b="1">
                <a:solidFill>
                  <a:schemeClr val="tx1"/>
                </a:solidFill>
              </a:rPr>
              <a:t>уплотнение каналов связи;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D</a:t>
            </a:r>
            <a:r>
              <a:rPr lang="ru-RU" altLang="uk-UA" sz="1600" b="1">
                <a:solidFill>
                  <a:schemeClr val="tx1"/>
                </a:solidFill>
              </a:rPr>
              <a:t> - дозиметрическая;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F </a:t>
            </a:r>
            <a:r>
              <a:rPr lang="ru-RU" altLang="uk-UA" sz="1600" b="1">
                <a:solidFill>
                  <a:schemeClr val="tx1"/>
                </a:solidFill>
              </a:rPr>
              <a:t>- фотографическая;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G - телетайпная;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I</a:t>
            </a:r>
            <a:r>
              <a:rPr lang="ru-RU" altLang="uk-UA" sz="1600" b="1">
                <a:solidFill>
                  <a:schemeClr val="tx1"/>
                </a:solidFill>
              </a:rPr>
              <a:t> - громкоговорящ. связи;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J - электромех., инерциал.;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R - телеметрическая;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L - радиоразведки и радиопомех;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M - метеорологическая;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N - акустическая;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P - радиолокационная;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Q - гидроакустическая;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R - радио;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S - специальная, комбинированная;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T - телефонная;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V - визуальная или световая;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W - управления оружием;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X - факсимильная или телевизионная;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Y - обработки данных</a:t>
            </a:r>
          </a:p>
        </p:txBody>
      </p:sp>
      <p:sp>
        <p:nvSpPr>
          <p:cNvPr id="80908" name="Text Box 12">
            <a:extLst>
              <a:ext uri="{FF2B5EF4-FFF2-40B4-BE49-F238E27FC236}">
                <a16:creationId xmlns:a16="http://schemas.microsoft.com/office/drawing/2014/main" id="{FFD9A200-91F8-CF58-AECD-2F711A646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7613" y="1917700"/>
            <a:ext cx="2724150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A - </a:t>
            </a:r>
            <a:r>
              <a:rPr lang="ru-RU" altLang="uk-UA" sz="1600" b="1">
                <a:solidFill>
                  <a:schemeClr val="tx1"/>
                </a:solidFill>
              </a:rPr>
              <a:t>вспомогательная;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B</a:t>
            </a:r>
            <a:r>
              <a:rPr lang="ru-RU" altLang="uk-UA" sz="1600" b="1">
                <a:solidFill>
                  <a:schemeClr val="tx1"/>
                </a:solidFill>
              </a:rPr>
              <a:t> - бомбометание;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C</a:t>
            </a:r>
            <a:r>
              <a:rPr lang="ru-RU" altLang="uk-UA" sz="1600" b="1">
                <a:solidFill>
                  <a:schemeClr val="tx1"/>
                </a:solidFill>
              </a:rPr>
              <a:t> - связь;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600" b="1">
                <a:solidFill>
                  <a:schemeClr val="tx1"/>
                </a:solidFill>
              </a:rPr>
              <a:t>D</a:t>
            </a:r>
            <a:r>
              <a:rPr lang="ru-RU" altLang="uk-UA" sz="1600" b="1">
                <a:solidFill>
                  <a:schemeClr val="tx1"/>
                </a:solidFill>
              </a:rPr>
              <a:t> - пеленгование и разведка;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E - пассивные помехи;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G - управление огнем;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H - запись и воспроизведение;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K - счетно-решающая и ЭВМ;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M - контроль и обслуживание;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N - навигация;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P - воспроизведение звука и изображения;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Q - специальная;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R - радиоприемная;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S - обнаружение целей;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T - радиопередающая;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W - дистанционное управление;</a:t>
            </a:r>
          </a:p>
          <a:p>
            <a:pPr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X - опознавание</a:t>
            </a:r>
          </a:p>
        </p:txBody>
      </p:sp>
      <p:sp>
        <p:nvSpPr>
          <p:cNvPr id="80909" name="Line 13">
            <a:extLst>
              <a:ext uri="{FF2B5EF4-FFF2-40B4-BE49-F238E27FC236}">
                <a16:creationId xmlns:a16="http://schemas.microsoft.com/office/drawing/2014/main" id="{FC783DD4-1C1D-1233-0036-78B06879F8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5175" y="709613"/>
            <a:ext cx="3649663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Line 14">
            <a:extLst>
              <a:ext uri="{FF2B5EF4-FFF2-40B4-BE49-F238E27FC236}">
                <a16:creationId xmlns:a16="http://schemas.microsoft.com/office/drawing/2014/main" id="{0A617CD3-0E8E-C00C-8F7A-F6B07E4177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22625" y="711200"/>
            <a:ext cx="14033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Line 15">
            <a:extLst>
              <a:ext uri="{FF2B5EF4-FFF2-40B4-BE49-F238E27FC236}">
                <a16:creationId xmlns:a16="http://schemas.microsoft.com/office/drawing/2014/main" id="{CE0C16E2-7824-8B39-D7BF-0F1A6B4AD1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48213" y="692150"/>
            <a:ext cx="19050" cy="338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Line 16">
            <a:extLst>
              <a:ext uri="{FF2B5EF4-FFF2-40B4-BE49-F238E27FC236}">
                <a16:creationId xmlns:a16="http://schemas.microsoft.com/office/drawing/2014/main" id="{3767276C-69E9-DAAE-06E0-97FACD6D1C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4913" y="674688"/>
            <a:ext cx="1498600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3" name="Line 17">
            <a:extLst>
              <a:ext uri="{FF2B5EF4-FFF2-40B4-BE49-F238E27FC236}">
                <a16:creationId xmlns:a16="http://schemas.microsoft.com/office/drawing/2014/main" id="{4B377CDC-5156-62E0-8559-2C0493A57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45100" y="692150"/>
            <a:ext cx="2954338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0914" name="Picture 3">
            <a:extLst>
              <a:ext uri="{FF2B5EF4-FFF2-40B4-BE49-F238E27FC236}">
                <a16:creationId xmlns:a16="http://schemas.microsoft.com/office/drawing/2014/main" id="{B0032B1D-C163-E419-8903-AFF646E86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0915" name="Picture 1">
            <a:extLst>
              <a:ext uri="{FF2B5EF4-FFF2-40B4-BE49-F238E27FC236}">
                <a16:creationId xmlns:a16="http://schemas.microsoft.com/office/drawing/2014/main" id="{381FD59A-86CD-F89C-2A50-F8B075B97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2" grpId="0" animBg="1" autoUpdateAnimBg="0"/>
      <p:bldP spid="73733" grpId="0" animBg="1" autoUpdateAnimBg="0"/>
      <p:bldP spid="73734" grpId="0" animBg="1" autoUpdateAnimBg="0"/>
      <p:bldP spid="73735" grpId="0" animBg="1" autoUpdateAnimBg="0"/>
      <p:bldP spid="7373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46" name="Text Box 38">
            <a:extLst>
              <a:ext uri="{FF2B5EF4-FFF2-40B4-BE49-F238E27FC236}">
                <a16:creationId xmlns:a16="http://schemas.microsoft.com/office/drawing/2014/main" id="{C91BE5B5-DAAA-91C3-579B-58C5D1E0B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60350"/>
            <a:ext cx="8569325" cy="485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7BEBCB"/>
              </a:gs>
              <a:gs pos="100000">
                <a:schemeClr val="bg1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Организация бригады  разведки  и  РЭБ  АК США </a:t>
            </a:r>
          </a:p>
        </p:txBody>
      </p:sp>
      <p:grpSp>
        <p:nvGrpSpPr>
          <p:cNvPr id="43049" name="Group 41">
            <a:extLst>
              <a:ext uri="{FF2B5EF4-FFF2-40B4-BE49-F238E27FC236}">
                <a16:creationId xmlns:a16="http://schemas.microsoft.com/office/drawing/2014/main" id="{4C98B859-A986-E5C2-5ECF-C1EE90176D2F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1052513"/>
            <a:ext cx="8651875" cy="5616575"/>
            <a:chOff x="113" y="663"/>
            <a:chExt cx="5450" cy="3538"/>
          </a:xfrm>
        </p:grpSpPr>
        <p:grpSp>
          <p:nvGrpSpPr>
            <p:cNvPr id="81924" name="Group 37">
              <a:extLst>
                <a:ext uri="{FF2B5EF4-FFF2-40B4-BE49-F238E27FC236}">
                  <a16:creationId xmlns:a16="http://schemas.microsoft.com/office/drawing/2014/main" id="{58F574F5-36F2-8A00-3FA1-D542147B64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" y="663"/>
              <a:ext cx="5450" cy="3538"/>
              <a:chOff x="113" y="447"/>
              <a:chExt cx="5450" cy="3687"/>
            </a:xfrm>
          </p:grpSpPr>
          <p:sp>
            <p:nvSpPr>
              <p:cNvPr id="3079" name="Rectangle 29">
                <a:extLst>
                  <a:ext uri="{FF2B5EF4-FFF2-40B4-BE49-F238E27FC236}">
                    <a16:creationId xmlns:a16="http://schemas.microsoft.com/office/drawing/2014/main" id="{4B417827-9637-6ABB-652A-AACD031844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" y="1616"/>
                <a:ext cx="1051" cy="563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144000"/>
                  </a:lnSpc>
                  <a:defRPr/>
                </a:pPr>
                <a:r>
                  <a:rPr lang="ru-RU" altLang="ru-RU" sz="17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оперативно-штабной</a:t>
                </a:r>
              </a:p>
              <a:p>
                <a:pPr defTabSz="914400" eaLnBrk="1" hangingPunct="1">
                  <a:defRPr/>
                </a:pP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0" name="Freeform 7">
                <a:extLst>
                  <a:ext uri="{FF2B5EF4-FFF2-40B4-BE49-F238E27FC236}">
                    <a16:creationId xmlns:a16="http://schemas.microsoft.com/office/drawing/2014/main" id="{E2B26670-D2F3-AF2F-B36D-65E8885CBA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" y="890"/>
                <a:ext cx="4554" cy="726"/>
              </a:xfrm>
              <a:custGeom>
                <a:avLst/>
                <a:gdLst>
                  <a:gd name="T0" fmla="*/ 0 w 20000"/>
                  <a:gd name="T1" fmla="*/ 26 h 20000"/>
                  <a:gd name="T2" fmla="*/ 0 w 20000"/>
                  <a:gd name="T3" fmla="*/ 15 h 20000"/>
                  <a:gd name="T4" fmla="*/ 1037 w 20000"/>
                  <a:gd name="T5" fmla="*/ 15 h 20000"/>
                  <a:gd name="T6" fmla="*/ 1037 w 20000"/>
                  <a:gd name="T7" fmla="*/ 24 h 20000"/>
                  <a:gd name="T8" fmla="*/ 1037 w 20000"/>
                  <a:gd name="T9" fmla="*/ 15 h 20000"/>
                  <a:gd name="T10" fmla="*/ 539 w 20000"/>
                  <a:gd name="T11" fmla="*/ 15 h 20000"/>
                  <a:gd name="T12" fmla="*/ 539 w 20000"/>
                  <a:gd name="T13" fmla="*/ 22 h 20000"/>
                  <a:gd name="T14" fmla="*/ 539 w 20000"/>
                  <a:gd name="T15" fmla="*/ 0 h 200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000" h="20000">
                    <a:moveTo>
                      <a:pt x="0" y="19991"/>
                    </a:moveTo>
                    <a:lnTo>
                      <a:pt x="0" y="11602"/>
                    </a:lnTo>
                    <a:lnTo>
                      <a:pt x="19998" y="11602"/>
                    </a:lnTo>
                    <a:lnTo>
                      <a:pt x="19998" y="18370"/>
                    </a:lnTo>
                    <a:lnTo>
                      <a:pt x="19998" y="11602"/>
                    </a:lnTo>
                    <a:lnTo>
                      <a:pt x="10394" y="11602"/>
                    </a:lnTo>
                    <a:lnTo>
                      <a:pt x="10394" y="16749"/>
                    </a:lnTo>
                    <a:lnTo>
                      <a:pt x="10394" y="0"/>
                    </a:lnTo>
                  </a:path>
                </a:pathLst>
              </a:custGeom>
              <a:noFill/>
              <a:ln w="12700" cap="flat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ru-RU" sz="18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1" name="Freeform 10">
                <a:extLst>
                  <a:ext uri="{FF2B5EF4-FFF2-40B4-BE49-F238E27FC236}">
                    <a16:creationId xmlns:a16="http://schemas.microsoft.com/office/drawing/2014/main" id="{0E8B7609-EF59-A141-2755-4BA4DB797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2069"/>
                <a:ext cx="487" cy="1632"/>
              </a:xfrm>
              <a:custGeom>
                <a:avLst/>
                <a:gdLst>
                  <a:gd name="T0" fmla="*/ 0 w 20000"/>
                  <a:gd name="T1" fmla="*/ 0 h 20000"/>
                  <a:gd name="T2" fmla="*/ 0 w 20000"/>
                  <a:gd name="T3" fmla="*/ 133 h 20000"/>
                  <a:gd name="T4" fmla="*/ 8 w 20000"/>
                  <a:gd name="T5" fmla="*/ 133 h 20000"/>
                  <a:gd name="T6" fmla="*/ 0 w 20000"/>
                  <a:gd name="T7" fmla="*/ 133 h 20000"/>
                  <a:gd name="T8" fmla="*/ 0 w 20000"/>
                  <a:gd name="T9" fmla="*/ 99 h 20000"/>
                  <a:gd name="T10" fmla="*/ 12 w 20000"/>
                  <a:gd name="T11" fmla="*/ 99 h 20000"/>
                  <a:gd name="T12" fmla="*/ 0 w 20000"/>
                  <a:gd name="T13" fmla="*/ 99 h 20000"/>
                  <a:gd name="T14" fmla="*/ 0 w 20000"/>
                  <a:gd name="T15" fmla="*/ 65 h 20000"/>
                  <a:gd name="T16" fmla="*/ 8 w 20000"/>
                  <a:gd name="T17" fmla="*/ 65 h 20000"/>
                  <a:gd name="T18" fmla="*/ 0 w 20000"/>
                  <a:gd name="T19" fmla="*/ 65 h 20000"/>
                  <a:gd name="T20" fmla="*/ 0 w 20000"/>
                  <a:gd name="T21" fmla="*/ 31 h 20000"/>
                  <a:gd name="T22" fmla="*/ 7 w 20000"/>
                  <a:gd name="T23" fmla="*/ 31 h 2000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000" h="20000">
                    <a:moveTo>
                      <a:pt x="0" y="0"/>
                    </a:moveTo>
                    <a:lnTo>
                      <a:pt x="0" y="19992"/>
                    </a:lnTo>
                    <a:lnTo>
                      <a:pt x="13672" y="19992"/>
                    </a:lnTo>
                    <a:lnTo>
                      <a:pt x="0" y="19992"/>
                    </a:lnTo>
                    <a:lnTo>
                      <a:pt x="0" y="14878"/>
                    </a:lnTo>
                    <a:lnTo>
                      <a:pt x="19982" y="14878"/>
                    </a:lnTo>
                    <a:lnTo>
                      <a:pt x="0" y="14878"/>
                    </a:lnTo>
                    <a:lnTo>
                      <a:pt x="0" y="9763"/>
                    </a:lnTo>
                    <a:lnTo>
                      <a:pt x="13672" y="9763"/>
                    </a:lnTo>
                    <a:lnTo>
                      <a:pt x="0" y="9763"/>
                    </a:lnTo>
                    <a:lnTo>
                      <a:pt x="0" y="4649"/>
                    </a:lnTo>
                    <a:lnTo>
                      <a:pt x="12620" y="4649"/>
                    </a:lnTo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ru-RU" sz="18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2" name="Rectangle 11">
                <a:extLst>
                  <a:ext uri="{FF2B5EF4-FFF2-40B4-BE49-F238E27FC236}">
                    <a16:creationId xmlns:a16="http://schemas.microsoft.com/office/drawing/2014/main" id="{B4A6894E-78D2-E82D-CF54-6BA1F2FB96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341"/>
                <a:ext cx="769" cy="346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штабная  и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обслуживания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3" name="Rectangle 12">
                <a:extLst>
                  <a:ext uri="{FF2B5EF4-FFF2-40B4-BE49-F238E27FC236}">
                    <a16:creationId xmlns:a16="http://schemas.microsoft.com/office/drawing/2014/main" id="{CEE62CEC-D089-2366-83BE-15C412F5AA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3607"/>
                <a:ext cx="769" cy="34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контрразведки и допроса в/пл</a:t>
                </a:r>
                <a:r>
                  <a:rPr lang="ru-RU" altLang="ru-RU" sz="1300">
                    <a:solidFill>
                      <a:srgbClr val="000000"/>
                    </a:solidFill>
                    <a:latin typeface="Verdana" pitchFamily="34" charset="0"/>
                    <a:ea typeface="+mn-ea"/>
                    <a:cs typeface="+mn-cs"/>
                  </a:rPr>
                  <a:t>.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4" name="Rectangle 13">
                <a:extLst>
                  <a:ext uri="{FF2B5EF4-FFF2-40B4-BE49-F238E27FC236}">
                    <a16:creationId xmlns:a16="http://schemas.microsoft.com/office/drawing/2014/main" id="{4BC83B53-4A98-499C-6631-54E4CDA2F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3189"/>
                <a:ext cx="769" cy="341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глубинной  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разведки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5" name="Rectangle 14">
                <a:extLst>
                  <a:ext uri="{FF2B5EF4-FFF2-40B4-BE49-F238E27FC236}">
                    <a16:creationId xmlns:a16="http://schemas.microsoft.com/office/drawing/2014/main" id="{1F82F1C3-BA3C-5271-79E4-40FEA70A0D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773"/>
                <a:ext cx="769" cy="341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 dirty="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 </a:t>
                </a:r>
                <a:r>
                  <a:rPr lang="ru-RU" altLang="ru-RU" sz="1300" dirty="0" err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</a:t>
                </a:r>
                <a:r>
                  <a:rPr lang="ru-RU" altLang="ru-RU" sz="1300" dirty="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 Т Р     и 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 dirty="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 Э Б</a:t>
                </a:r>
                <a:endParaRPr lang="ru-RU" altLang="ru-RU" sz="2000" dirty="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6" name="Rectangle 15">
                <a:extLst>
                  <a:ext uri="{FF2B5EF4-FFF2-40B4-BE49-F238E27FC236}">
                    <a16:creationId xmlns:a16="http://schemas.microsoft.com/office/drawing/2014/main" id="{37BE11B7-BB75-ED2D-852D-6BB5383E7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1" y="1525"/>
                <a:ext cx="1051" cy="56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144000"/>
                  </a:lnSpc>
                  <a:defRPr/>
                </a:pPr>
                <a:r>
                  <a:rPr lang="ru-RU" altLang="ru-RU" sz="1700" b="1" dirty="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разведки  </a:t>
                </a:r>
              </a:p>
              <a:p>
                <a:pPr algn="ctr" defTabSz="914400" eaLnBrk="1" hangingPunct="1">
                  <a:lnSpc>
                    <a:spcPct val="144000"/>
                  </a:lnSpc>
                  <a:defRPr/>
                </a:pPr>
                <a:r>
                  <a:rPr lang="ru-RU" altLang="ru-RU" sz="1700" b="1" dirty="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и  РЭБ</a:t>
                </a:r>
                <a:endParaRPr lang="ru-RU" altLang="ru-RU" sz="2000" b="1" dirty="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7" name="Freeform 18">
                <a:extLst>
                  <a:ext uri="{FF2B5EF4-FFF2-40B4-BE49-F238E27FC236}">
                    <a16:creationId xmlns:a16="http://schemas.microsoft.com/office/drawing/2014/main" id="{A5367BC5-0DF5-8F13-4B28-4BF7A7837F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8" y="2053"/>
                <a:ext cx="462" cy="1781"/>
              </a:xfrm>
              <a:custGeom>
                <a:avLst/>
                <a:gdLst>
                  <a:gd name="T0" fmla="*/ 0 w 20000"/>
                  <a:gd name="T1" fmla="*/ 0 h 20000"/>
                  <a:gd name="T2" fmla="*/ 0 w 20000"/>
                  <a:gd name="T3" fmla="*/ 159 h 20000"/>
                  <a:gd name="T4" fmla="*/ 9 w 20000"/>
                  <a:gd name="T5" fmla="*/ 159 h 20000"/>
                  <a:gd name="T6" fmla="*/ 0 w 20000"/>
                  <a:gd name="T7" fmla="*/ 159 h 20000"/>
                  <a:gd name="T8" fmla="*/ 0 w 20000"/>
                  <a:gd name="T9" fmla="*/ 101 h 20000"/>
                  <a:gd name="T10" fmla="*/ 9 w 20000"/>
                  <a:gd name="T11" fmla="*/ 101 h 20000"/>
                  <a:gd name="T12" fmla="*/ 0 w 20000"/>
                  <a:gd name="T13" fmla="*/ 101 h 20000"/>
                  <a:gd name="T14" fmla="*/ 0 w 20000"/>
                  <a:gd name="T15" fmla="*/ 44 h 20000"/>
                  <a:gd name="T16" fmla="*/ 11 w 20000"/>
                  <a:gd name="T17" fmla="*/ 44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0000" h="20000">
                    <a:moveTo>
                      <a:pt x="0" y="0"/>
                    </a:moveTo>
                    <a:lnTo>
                      <a:pt x="0" y="19993"/>
                    </a:lnTo>
                    <a:lnTo>
                      <a:pt x="17760" y="19993"/>
                    </a:lnTo>
                    <a:lnTo>
                      <a:pt x="0" y="19993"/>
                    </a:lnTo>
                    <a:lnTo>
                      <a:pt x="0" y="12761"/>
                    </a:lnTo>
                    <a:lnTo>
                      <a:pt x="16650" y="12761"/>
                    </a:lnTo>
                    <a:lnTo>
                      <a:pt x="0" y="12761"/>
                    </a:lnTo>
                    <a:lnTo>
                      <a:pt x="0" y="5530"/>
                    </a:lnTo>
                    <a:lnTo>
                      <a:pt x="19981" y="5530"/>
                    </a:lnTo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ru-RU" sz="18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8" name="Rectangle 19">
                <a:extLst>
                  <a:ext uri="{FF2B5EF4-FFF2-40B4-BE49-F238E27FC236}">
                    <a16:creationId xmlns:a16="http://schemas.microsoft.com/office/drawing/2014/main" id="{F6E7CF86-96C1-13E3-1027-58F180E297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2" y="3644"/>
                <a:ext cx="761" cy="341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возд. видовой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разведки</a:t>
                </a:r>
              </a:p>
              <a:p>
                <a:pPr defTabSz="914400" eaLnBrk="1" hangingPunct="1">
                  <a:defRPr/>
                </a:pP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89" name="Rectangle 20">
                <a:extLst>
                  <a:ext uri="{FF2B5EF4-FFF2-40B4-BE49-F238E27FC236}">
                    <a16:creationId xmlns:a16="http://schemas.microsoft.com/office/drawing/2014/main" id="{B27DF589-F60C-AC66-BB3D-0AF49E8F5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2" y="2394"/>
                <a:ext cx="761" cy="342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штабная  и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обслуживания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0" name="Rectangle 21">
                <a:extLst>
                  <a:ext uri="{FF2B5EF4-FFF2-40B4-BE49-F238E27FC236}">
                    <a16:creationId xmlns:a16="http://schemas.microsoft.com/office/drawing/2014/main" id="{986185D0-338F-88E8-B422-5657A5512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2" y="3038"/>
                <a:ext cx="761" cy="342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воздушной  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 и РТР</a:t>
                </a:r>
              </a:p>
              <a:p>
                <a:pPr defTabSz="914400" eaLnBrk="1" hangingPunct="1">
                  <a:defRPr/>
                </a:pP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1" name="Rectangle 22">
                <a:extLst>
                  <a:ext uri="{FF2B5EF4-FFF2-40B4-BE49-F238E27FC236}">
                    <a16:creationId xmlns:a16="http://schemas.microsoft.com/office/drawing/2014/main" id="{B28DB5A5-EC4C-8480-2C75-EB661892AD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3" y="1570"/>
                <a:ext cx="1050" cy="563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144000"/>
                  </a:lnSpc>
                  <a:defRPr/>
                </a:pPr>
                <a:r>
                  <a:rPr lang="ru-RU" altLang="ru-RU" sz="17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воздушной  </a:t>
                </a:r>
              </a:p>
              <a:p>
                <a:pPr algn="ctr" defTabSz="914400" eaLnBrk="1" hangingPunct="1">
                  <a:lnSpc>
                    <a:spcPct val="144000"/>
                  </a:lnSpc>
                  <a:defRPr/>
                </a:pPr>
                <a:r>
                  <a:rPr lang="ru-RU" altLang="ru-RU" sz="17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разведки</a:t>
                </a:r>
                <a:endParaRPr lang="ru-RU" altLang="ru-RU" sz="2000" b="1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2" name="Freeform 25">
                <a:extLst>
                  <a:ext uri="{FF2B5EF4-FFF2-40B4-BE49-F238E27FC236}">
                    <a16:creationId xmlns:a16="http://schemas.microsoft.com/office/drawing/2014/main" id="{675941D3-74EC-BCC5-C373-45C343D48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" y="2205"/>
                <a:ext cx="590" cy="1768"/>
              </a:xfrm>
              <a:custGeom>
                <a:avLst/>
                <a:gdLst>
                  <a:gd name="T0" fmla="*/ 0 w 20000"/>
                  <a:gd name="T1" fmla="*/ 0 h 20000"/>
                  <a:gd name="T2" fmla="*/ 0 w 20000"/>
                  <a:gd name="T3" fmla="*/ 156 h 20000"/>
                  <a:gd name="T4" fmla="*/ 15 w 20000"/>
                  <a:gd name="T5" fmla="*/ 156 h 20000"/>
                  <a:gd name="T6" fmla="*/ 0 w 20000"/>
                  <a:gd name="T7" fmla="*/ 156 h 20000"/>
                  <a:gd name="T8" fmla="*/ 0 w 20000"/>
                  <a:gd name="T9" fmla="*/ 100 h 20000"/>
                  <a:gd name="T10" fmla="*/ 14 w 20000"/>
                  <a:gd name="T11" fmla="*/ 100 h 20000"/>
                  <a:gd name="T12" fmla="*/ 0 w 20000"/>
                  <a:gd name="T13" fmla="*/ 100 h 20000"/>
                  <a:gd name="T14" fmla="*/ 0 w 20000"/>
                  <a:gd name="T15" fmla="*/ 43 h 20000"/>
                  <a:gd name="T16" fmla="*/ 17 w 20000"/>
                  <a:gd name="T17" fmla="*/ 43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0000" h="20000">
                    <a:moveTo>
                      <a:pt x="0" y="0"/>
                    </a:moveTo>
                    <a:lnTo>
                      <a:pt x="0" y="19993"/>
                    </a:lnTo>
                    <a:lnTo>
                      <a:pt x="17760" y="19993"/>
                    </a:lnTo>
                    <a:lnTo>
                      <a:pt x="0" y="19993"/>
                    </a:lnTo>
                    <a:lnTo>
                      <a:pt x="0" y="12761"/>
                    </a:lnTo>
                    <a:lnTo>
                      <a:pt x="16650" y="12761"/>
                    </a:lnTo>
                    <a:lnTo>
                      <a:pt x="0" y="12761"/>
                    </a:lnTo>
                    <a:lnTo>
                      <a:pt x="0" y="5530"/>
                    </a:lnTo>
                    <a:lnTo>
                      <a:pt x="19981" y="5530"/>
                    </a:lnTo>
                  </a:path>
                </a:pathLst>
              </a:custGeom>
              <a:noFill/>
              <a:ln w="3175" cap="flat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ru-RU" sz="18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3" name="Rectangle 26">
                <a:extLst>
                  <a:ext uri="{FF2B5EF4-FFF2-40B4-BE49-F238E27FC236}">
                    <a16:creationId xmlns:a16="http://schemas.microsoft.com/office/drawing/2014/main" id="{E4D66E89-BA83-AEC9-9B5D-C29F18DAA5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" y="3793"/>
                <a:ext cx="761" cy="341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оперативно-штабная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4" name="Rectangle 27">
                <a:extLst>
                  <a:ext uri="{FF2B5EF4-FFF2-40B4-BE49-F238E27FC236}">
                    <a16:creationId xmlns:a16="http://schemas.microsoft.com/office/drawing/2014/main" id="{8DE44F6F-9165-03D0-294F-0ADC16EE5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" y="2523"/>
                <a:ext cx="761" cy="341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штабная  и</a:t>
                </a:r>
              </a:p>
              <a:p>
                <a:pPr algn="ctr" defTabSz="914400" eaLnBrk="1" hangingPunct="1">
                  <a:lnSpc>
                    <a:spcPct val="8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обслуживания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5" name="Rectangle 28">
                <a:extLst>
                  <a:ext uri="{FF2B5EF4-FFF2-40B4-BE49-F238E27FC236}">
                    <a16:creationId xmlns:a16="http://schemas.microsoft.com/office/drawing/2014/main" id="{444D3921-C58C-0F46-5E64-AC3001932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" y="3203"/>
                <a:ext cx="771" cy="341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635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128000"/>
                  </a:lnSpc>
                  <a:defRPr/>
                </a:pPr>
                <a:r>
                  <a:rPr lang="ru-RU" altLang="ru-RU" sz="13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с в я з и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6" name="Line 31">
                <a:extLst>
                  <a:ext uri="{FF2B5EF4-FFF2-40B4-BE49-F238E27FC236}">
                    <a16:creationId xmlns:a16="http://schemas.microsoft.com/office/drawing/2014/main" id="{FDBC4764-1E08-7F39-3F22-75E1E9B557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2" y="761"/>
                <a:ext cx="1050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ru-RU" sz="18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7" name="Rectangle 32">
                <a:extLst>
                  <a:ext uri="{FF2B5EF4-FFF2-40B4-BE49-F238E27FC236}">
                    <a16:creationId xmlns:a16="http://schemas.microsoft.com/office/drawing/2014/main" id="{313664FA-D26F-775F-5AFF-F9758224A9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6" y="447"/>
                <a:ext cx="1204" cy="526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240000"/>
                  </a:lnSpc>
                  <a:defRPr/>
                </a:pPr>
                <a:r>
                  <a:rPr lang="ru-RU" altLang="ru-RU" sz="1800" b="1" i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бр Р и РЭБ</a:t>
                </a:r>
                <a:endParaRPr lang="ru-RU" altLang="ru-RU" sz="2000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98" name="Rectangle 33">
                <a:extLst>
                  <a:ext uri="{FF2B5EF4-FFF2-40B4-BE49-F238E27FC236}">
                    <a16:creationId xmlns:a16="http://schemas.microsoft.com/office/drawing/2014/main" id="{30F1E5A5-532F-30B1-017F-C3A24BB717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2" y="637"/>
                <a:ext cx="538" cy="303"/>
              </a:xfrm>
              <a:prstGeom prst="rect">
                <a:avLst/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lIns="12700" tIns="12700" rIns="12700" bIns="12700"/>
              <a:lstStyle/>
              <a:p>
                <a:pPr algn="ctr" defTabSz="914400" eaLnBrk="1" hangingPunct="1">
                  <a:lnSpc>
                    <a:spcPct val="128000"/>
                  </a:lnSpc>
                  <a:defRPr/>
                </a:pPr>
                <a:r>
                  <a:rPr lang="ru-RU" altLang="ru-RU" sz="14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Штаб</a:t>
                </a:r>
                <a:endParaRPr lang="ru-RU" altLang="ru-RU" sz="2000" b="1">
                  <a:solidFill>
                    <a:srgbClr val="000000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3077" name="Text Box 39">
              <a:extLst>
                <a:ext uri="{FF2B5EF4-FFF2-40B4-BE49-F238E27FC236}">
                  <a16:creationId xmlns:a16="http://schemas.microsoft.com/office/drawing/2014/main" id="{FDDF1F3A-B859-112D-F4D6-E22C43D9D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1117"/>
              <a:ext cx="1407" cy="4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 eaLnBrk="1" hangingPunct="1">
                <a:spcBef>
                  <a:spcPct val="50000"/>
                </a:spcBef>
                <a:defRPr/>
              </a:pPr>
              <a:r>
                <a:rPr lang="ru-RU" altLang="ru-RU" sz="1800" b="1" i="1">
                  <a:solidFill>
                    <a:srgbClr val="000000"/>
                  </a:solidFill>
                  <a:ea typeface="+mn-ea"/>
                  <a:cs typeface="+mn-cs"/>
                </a:rPr>
                <a:t>Б а т а л ь о н ы</a:t>
              </a:r>
            </a:p>
            <a:p>
              <a:pPr defTabSz="914400" eaLnBrk="1" hangingPunct="1">
                <a:spcBef>
                  <a:spcPct val="50000"/>
                </a:spcBef>
                <a:defRPr/>
              </a:pPr>
              <a:endParaRPr lang="ru-RU" altLang="ru-RU" sz="1800">
                <a:solidFill>
                  <a:srgbClr val="000000"/>
                </a:solidFill>
                <a:ea typeface="+mn-ea"/>
                <a:cs typeface="+mn-cs"/>
              </a:endParaRPr>
            </a:p>
          </p:txBody>
        </p:sp>
        <p:sp>
          <p:nvSpPr>
            <p:cNvPr id="3078" name="Text Box 40">
              <a:extLst>
                <a:ext uri="{FF2B5EF4-FFF2-40B4-BE49-F238E27FC236}">
                  <a16:creationId xmlns:a16="http://schemas.microsoft.com/office/drawing/2014/main" id="{15308A83-AC72-B30A-7BB8-7CA112FD1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2387"/>
              <a:ext cx="1134" cy="4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 eaLnBrk="1" hangingPunct="1">
                <a:spcBef>
                  <a:spcPct val="50000"/>
                </a:spcBef>
                <a:defRPr/>
              </a:pPr>
              <a:r>
                <a:rPr lang="ru-RU" altLang="ru-RU" sz="1800" b="1" i="1">
                  <a:solidFill>
                    <a:srgbClr val="000000"/>
                  </a:solidFill>
                  <a:ea typeface="+mn-ea"/>
                  <a:cs typeface="+mn-cs"/>
                </a:rPr>
                <a:t>Р о т ы</a:t>
              </a:r>
            </a:p>
            <a:p>
              <a:pPr defTabSz="914400" eaLnBrk="1" hangingPunct="1">
                <a:spcBef>
                  <a:spcPct val="50000"/>
                </a:spcBef>
                <a:defRPr/>
              </a:pPr>
              <a:endParaRPr lang="ru-RU" altLang="ru-RU" sz="1800">
                <a:solidFill>
                  <a:srgbClr val="000000"/>
                </a:solidFill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3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3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43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30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6" grpId="0" animBg="1"/>
      <p:bldP spid="4304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61" name="Text Box 57">
            <a:extLst>
              <a:ext uri="{FF2B5EF4-FFF2-40B4-BE49-F238E27FC236}">
                <a16:creationId xmlns:a16="http://schemas.microsoft.com/office/drawing/2014/main" id="{7E6FE1ED-93D0-2332-1FA4-080A8FDF1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5888"/>
            <a:ext cx="8207375" cy="4349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7BEBCB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Организация  батальона  разведки  и  РЭБ  </a:t>
            </a:r>
            <a:r>
              <a:rPr lang="ru-RU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мд (бртд)</a:t>
            </a: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  США</a:t>
            </a:r>
            <a:r>
              <a:rPr lang="ru-RU" sz="2000" b="1">
                <a:solidFill>
                  <a:srgbClr val="2AF4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47166" name="Group 62">
            <a:extLst>
              <a:ext uri="{FF2B5EF4-FFF2-40B4-BE49-F238E27FC236}">
                <a16:creationId xmlns:a16="http://schemas.microsoft.com/office/drawing/2014/main" id="{ED0DCEB0-D741-5D96-5B42-1CE13E1645F6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692150"/>
            <a:ext cx="8496300" cy="6013450"/>
            <a:chOff x="295" y="436"/>
            <a:chExt cx="5352" cy="3788"/>
          </a:xfrm>
          <a:solidFill>
            <a:schemeClr val="bg1"/>
          </a:solidFill>
        </p:grpSpPr>
        <p:sp>
          <p:nvSpPr>
            <p:cNvPr id="7172" name="Rectangle 52">
              <a:extLst>
                <a:ext uri="{FF2B5EF4-FFF2-40B4-BE49-F238E27FC236}">
                  <a16:creationId xmlns:a16="http://schemas.microsoft.com/office/drawing/2014/main" id="{10A8291F-2B2D-8D52-47AB-CAF77488A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" y="2840"/>
              <a:ext cx="911" cy="16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80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 AN/TSQ-130(V)1</a:t>
              </a:r>
              <a:endParaRPr lang="ru-RU" altLang="ru-RU" sz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7173" name="Rectangle 53">
              <a:extLst>
                <a:ext uri="{FF2B5EF4-FFF2-40B4-BE49-F238E27FC236}">
                  <a16:creationId xmlns:a16="http://schemas.microsoft.com/office/drawing/2014/main" id="{76B54E16-8F7E-A781-E242-76E6B31C7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" y="2931"/>
              <a:ext cx="997" cy="499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defTabSz="914400" eaLnBrk="1" hangingPunct="1">
                <a:lnSpc>
                  <a:spcPct val="9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4 AN/TRQ-32(V)1,2 </a:t>
              </a:r>
            </a:p>
            <a:p>
              <a:pPr defTabSz="914400" eaLnBrk="1" hangingPunct="1">
                <a:lnSpc>
                  <a:spcPct val="9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4 AN/TRQ-30</a:t>
              </a:r>
            </a:p>
            <a:p>
              <a:pPr defTabSz="914400" eaLnBrk="1" hangingPunct="1">
                <a:lnSpc>
                  <a:spcPct val="9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3 AN/TLQ-17A</a:t>
              </a:r>
            </a:p>
            <a:p>
              <a:pPr defTabSz="914400" eaLnBrk="1" hangingPunct="1">
                <a:lnSpc>
                  <a:spcPct val="9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3 AN/MLQ-34</a:t>
              </a:r>
            </a:p>
            <a:p>
              <a:pPr defTabSz="914400" eaLnBrk="1" hangingPunct="1">
                <a:lnSpc>
                  <a:spcPct val="9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4 AN/MLQ-33</a:t>
              </a:r>
              <a:endParaRPr lang="ru-RU" altLang="ru-RU" sz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7174" name="Rectangle 54">
              <a:extLst>
                <a:ext uri="{FF2B5EF4-FFF2-40B4-BE49-F238E27FC236}">
                  <a16:creationId xmlns:a16="http://schemas.microsoft.com/office/drawing/2014/main" id="{5FDB69B3-ECF5-BDF9-FC06-CA6EA5CC0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" y="2840"/>
              <a:ext cx="730" cy="18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7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9 AN/PPS-5</a:t>
              </a:r>
              <a:endParaRPr lang="ru-RU" altLang="ru-RU" sz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7175" name="Rectangle 55">
              <a:extLst>
                <a:ext uri="{FF2B5EF4-FFF2-40B4-BE49-F238E27FC236}">
                  <a16:creationId xmlns:a16="http://schemas.microsoft.com/office/drawing/2014/main" id="{B170A668-98AA-3311-9143-70E4396D7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7" y="3067"/>
              <a:ext cx="730" cy="11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7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9 AN/TSQ-114A</a:t>
              </a:r>
              <a:endParaRPr lang="ru-RU" altLang="ru-RU" sz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7176" name="Rectangle 56">
              <a:extLst>
                <a:ext uri="{FF2B5EF4-FFF2-40B4-BE49-F238E27FC236}">
                  <a16:creationId xmlns:a16="http://schemas.microsoft.com/office/drawing/2014/main" id="{6C15F6D0-E551-8040-0F46-F9B5E0FA2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8" y="4110"/>
              <a:ext cx="730" cy="11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defTabSz="914400" eaLnBrk="1" hangingPunct="1">
                <a:lnSpc>
                  <a:spcPct val="72000"/>
                </a:lnSpc>
                <a:defRPr/>
              </a:pPr>
              <a:r>
                <a:rPr lang="ru-RU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3 AN/МSQ-103A</a:t>
              </a:r>
              <a:endParaRPr lang="ru-RU" altLang="ru-RU" sz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grpSp>
          <p:nvGrpSpPr>
            <p:cNvPr id="7177" name="Group 61">
              <a:extLst>
                <a:ext uri="{FF2B5EF4-FFF2-40B4-BE49-F238E27FC236}">
                  <a16:creationId xmlns:a16="http://schemas.microsoft.com/office/drawing/2014/main" id="{8FA99845-BD9D-4028-1E22-DD021CFE4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436"/>
              <a:ext cx="5352" cy="3765"/>
              <a:chOff x="295" y="436"/>
              <a:chExt cx="5352" cy="3765"/>
            </a:xfrm>
            <a:grpFill/>
          </p:grpSpPr>
          <p:grpSp>
            <p:nvGrpSpPr>
              <p:cNvPr id="7179" name="Group 4">
                <a:extLst>
                  <a:ext uri="{FF2B5EF4-FFF2-40B4-BE49-F238E27FC236}">
                    <a16:creationId xmlns:a16="http://schemas.microsoft.com/office/drawing/2014/main" id="{B96DA6C7-AE81-F470-9F97-DED0DFE488A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5" y="436"/>
                <a:ext cx="5352" cy="3765"/>
                <a:chOff x="2308" y="1802"/>
                <a:chExt cx="12886" cy="5055"/>
              </a:xfrm>
              <a:grpFill/>
            </p:grpSpPr>
            <p:sp>
              <p:nvSpPr>
                <p:cNvPr id="7182" name="Line 5">
                  <a:extLst>
                    <a:ext uri="{FF2B5EF4-FFF2-40B4-BE49-F238E27FC236}">
                      <a16:creationId xmlns:a16="http://schemas.microsoft.com/office/drawing/2014/main" id="{66CF40EC-EFF8-5E7B-A8CB-0AA95BB1EB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34" y="3723"/>
                  <a:ext cx="0" cy="1808"/>
                </a:xfrm>
                <a:prstGeom prst="line">
                  <a:avLst/>
                </a:prstGeom>
                <a:grp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3" name="Freeform 6">
                  <a:extLst>
                    <a:ext uri="{FF2B5EF4-FFF2-40B4-BE49-F238E27FC236}">
                      <a16:creationId xmlns:a16="http://schemas.microsoft.com/office/drawing/2014/main" id="{DE8C5E87-7050-A44D-E6FE-390E9453DB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31" y="3836"/>
                  <a:ext cx="742" cy="2452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300 h 20000"/>
                    <a:gd name="T4" fmla="*/ 27 w 20000"/>
                    <a:gd name="T5" fmla="*/ 300 h 20000"/>
                    <a:gd name="T6" fmla="*/ 0 w 20000"/>
                    <a:gd name="T7" fmla="*/ 300 h 20000"/>
                    <a:gd name="T8" fmla="*/ 0 w 20000"/>
                    <a:gd name="T9" fmla="*/ 224 h 20000"/>
                    <a:gd name="T10" fmla="*/ 0 w 20000"/>
                    <a:gd name="T11" fmla="*/ 224 h 20000"/>
                    <a:gd name="T12" fmla="*/ 0 w 20000"/>
                    <a:gd name="T13" fmla="*/ 224 h 20000"/>
                    <a:gd name="T14" fmla="*/ 0 w 20000"/>
                    <a:gd name="T15" fmla="*/ 147 h 20000"/>
                    <a:gd name="T16" fmla="*/ 0 w 20000"/>
                    <a:gd name="T17" fmla="*/ 147 h 20000"/>
                    <a:gd name="T18" fmla="*/ 0 w 20000"/>
                    <a:gd name="T19" fmla="*/ 147 h 20000"/>
                    <a:gd name="T20" fmla="*/ 0 w 20000"/>
                    <a:gd name="T21" fmla="*/ 70 h 20000"/>
                    <a:gd name="T22" fmla="*/ 25 w 20000"/>
                    <a:gd name="T23" fmla="*/ 70 h 2000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0000" h="20000">
                      <a:moveTo>
                        <a:pt x="0" y="0"/>
                      </a:moveTo>
                      <a:lnTo>
                        <a:pt x="0" y="19992"/>
                      </a:lnTo>
                      <a:lnTo>
                        <a:pt x="19973" y="19992"/>
                      </a:lnTo>
                      <a:lnTo>
                        <a:pt x="0" y="19992"/>
                      </a:lnTo>
                      <a:lnTo>
                        <a:pt x="0" y="14878"/>
                      </a:lnTo>
                      <a:lnTo>
                        <a:pt x="0" y="9763"/>
                      </a:lnTo>
                      <a:lnTo>
                        <a:pt x="0" y="4649"/>
                      </a:lnTo>
                      <a:lnTo>
                        <a:pt x="18437" y="4649"/>
                      </a:lnTo>
                    </a:path>
                  </a:pathLst>
                </a:custGeom>
                <a:grpFill/>
                <a:ln w="3175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4" name="Freeform 7">
                  <a:extLst>
                    <a:ext uri="{FF2B5EF4-FFF2-40B4-BE49-F238E27FC236}">
                      <a16:creationId xmlns:a16="http://schemas.microsoft.com/office/drawing/2014/main" id="{A1AB1D3B-9BFD-81A1-4B5C-695DEF345B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45" y="3949"/>
                  <a:ext cx="742" cy="2452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300 h 20000"/>
                    <a:gd name="T4" fmla="*/ 27 w 20000"/>
                    <a:gd name="T5" fmla="*/ 300 h 20000"/>
                    <a:gd name="T6" fmla="*/ 0 w 20000"/>
                    <a:gd name="T7" fmla="*/ 300 h 20000"/>
                    <a:gd name="T8" fmla="*/ 0 w 20000"/>
                    <a:gd name="T9" fmla="*/ 224 h 20000"/>
                    <a:gd name="T10" fmla="*/ 0 w 20000"/>
                    <a:gd name="T11" fmla="*/ 224 h 20000"/>
                    <a:gd name="T12" fmla="*/ 0 w 20000"/>
                    <a:gd name="T13" fmla="*/ 224 h 20000"/>
                    <a:gd name="T14" fmla="*/ 0 w 20000"/>
                    <a:gd name="T15" fmla="*/ 147 h 20000"/>
                    <a:gd name="T16" fmla="*/ 0 w 20000"/>
                    <a:gd name="T17" fmla="*/ 147 h 20000"/>
                    <a:gd name="T18" fmla="*/ 0 w 20000"/>
                    <a:gd name="T19" fmla="*/ 147 h 20000"/>
                    <a:gd name="T20" fmla="*/ 0 w 20000"/>
                    <a:gd name="T21" fmla="*/ 70 h 20000"/>
                    <a:gd name="T22" fmla="*/ 25 w 20000"/>
                    <a:gd name="T23" fmla="*/ 70 h 2000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0000" h="20000">
                      <a:moveTo>
                        <a:pt x="0" y="0"/>
                      </a:moveTo>
                      <a:lnTo>
                        <a:pt x="0" y="19992"/>
                      </a:lnTo>
                      <a:lnTo>
                        <a:pt x="19973" y="19992"/>
                      </a:lnTo>
                      <a:lnTo>
                        <a:pt x="0" y="19992"/>
                      </a:lnTo>
                      <a:lnTo>
                        <a:pt x="0" y="14878"/>
                      </a:lnTo>
                      <a:lnTo>
                        <a:pt x="0" y="9763"/>
                      </a:lnTo>
                      <a:lnTo>
                        <a:pt x="0" y="4649"/>
                      </a:lnTo>
                      <a:lnTo>
                        <a:pt x="18437" y="4649"/>
                      </a:lnTo>
                    </a:path>
                  </a:pathLst>
                </a:custGeom>
                <a:grpFill/>
                <a:ln w="3175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5" name="Freeform 8">
                  <a:extLst>
                    <a:ext uri="{FF2B5EF4-FFF2-40B4-BE49-F238E27FC236}">
                      <a16:creationId xmlns:a16="http://schemas.microsoft.com/office/drawing/2014/main" id="{4BCD257D-E53A-B444-354B-44A241FCC9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33" y="3949"/>
                  <a:ext cx="685" cy="2452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300 h 20000"/>
                    <a:gd name="T4" fmla="*/ 23 w 20000"/>
                    <a:gd name="T5" fmla="*/ 300 h 20000"/>
                    <a:gd name="T6" fmla="*/ 0 w 20000"/>
                    <a:gd name="T7" fmla="*/ 300 h 20000"/>
                    <a:gd name="T8" fmla="*/ 0 w 20000"/>
                    <a:gd name="T9" fmla="*/ 224 h 20000"/>
                    <a:gd name="T10" fmla="*/ 0 w 20000"/>
                    <a:gd name="T11" fmla="*/ 224 h 20000"/>
                    <a:gd name="T12" fmla="*/ 0 w 20000"/>
                    <a:gd name="T13" fmla="*/ 224 h 20000"/>
                    <a:gd name="T14" fmla="*/ 0 w 20000"/>
                    <a:gd name="T15" fmla="*/ 147 h 20000"/>
                    <a:gd name="T16" fmla="*/ 0 w 20000"/>
                    <a:gd name="T17" fmla="*/ 147 h 20000"/>
                    <a:gd name="T18" fmla="*/ 0 w 20000"/>
                    <a:gd name="T19" fmla="*/ 147 h 20000"/>
                    <a:gd name="T20" fmla="*/ 0 w 20000"/>
                    <a:gd name="T21" fmla="*/ 70 h 20000"/>
                    <a:gd name="T22" fmla="*/ 22 w 20000"/>
                    <a:gd name="T23" fmla="*/ 70 h 2000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0000" h="20000">
                      <a:moveTo>
                        <a:pt x="0" y="0"/>
                      </a:moveTo>
                      <a:lnTo>
                        <a:pt x="0" y="19992"/>
                      </a:lnTo>
                      <a:lnTo>
                        <a:pt x="19971" y="19992"/>
                      </a:lnTo>
                      <a:lnTo>
                        <a:pt x="0" y="19992"/>
                      </a:lnTo>
                      <a:lnTo>
                        <a:pt x="0" y="14878"/>
                      </a:lnTo>
                      <a:lnTo>
                        <a:pt x="0" y="9763"/>
                      </a:lnTo>
                      <a:lnTo>
                        <a:pt x="0" y="4649"/>
                      </a:lnTo>
                      <a:lnTo>
                        <a:pt x="18423" y="4649"/>
                      </a:lnTo>
                    </a:path>
                  </a:pathLst>
                </a:custGeom>
                <a:grpFill/>
                <a:ln w="3175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6" name="Freeform 9">
                  <a:extLst>
                    <a:ext uri="{FF2B5EF4-FFF2-40B4-BE49-F238E27FC236}">
                      <a16:creationId xmlns:a16="http://schemas.microsoft.com/office/drawing/2014/main" id="{A538EEB9-BC6F-501F-D6CE-B472FC0E27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8" y="3893"/>
                  <a:ext cx="1027" cy="2680"/>
                </a:xfrm>
                <a:custGeom>
                  <a:avLst/>
                  <a:gdLst>
                    <a:gd name="T0" fmla="*/ 0 w 20000"/>
                    <a:gd name="T1" fmla="*/ 0 h 20000"/>
                    <a:gd name="T2" fmla="*/ 0 w 20000"/>
                    <a:gd name="T3" fmla="*/ 359 h 20000"/>
                    <a:gd name="T4" fmla="*/ 47 w 20000"/>
                    <a:gd name="T5" fmla="*/ 359 h 20000"/>
                    <a:gd name="T6" fmla="*/ 0 w 20000"/>
                    <a:gd name="T7" fmla="*/ 359 h 20000"/>
                    <a:gd name="T8" fmla="*/ 0 w 20000"/>
                    <a:gd name="T9" fmla="*/ 229 h 20000"/>
                    <a:gd name="T10" fmla="*/ 44 w 20000"/>
                    <a:gd name="T11" fmla="*/ 229 h 20000"/>
                    <a:gd name="T12" fmla="*/ 0 w 20000"/>
                    <a:gd name="T13" fmla="*/ 229 h 20000"/>
                    <a:gd name="T14" fmla="*/ 0 w 20000"/>
                    <a:gd name="T15" fmla="*/ 99 h 20000"/>
                    <a:gd name="T16" fmla="*/ 53 w 20000"/>
                    <a:gd name="T17" fmla="*/ 99 h 200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0000" h="20000">
                      <a:moveTo>
                        <a:pt x="0" y="0"/>
                      </a:moveTo>
                      <a:lnTo>
                        <a:pt x="0" y="19993"/>
                      </a:lnTo>
                      <a:lnTo>
                        <a:pt x="17760" y="19993"/>
                      </a:lnTo>
                      <a:lnTo>
                        <a:pt x="0" y="19993"/>
                      </a:lnTo>
                      <a:lnTo>
                        <a:pt x="0" y="12761"/>
                      </a:lnTo>
                      <a:lnTo>
                        <a:pt x="16650" y="12761"/>
                      </a:lnTo>
                      <a:lnTo>
                        <a:pt x="0" y="12761"/>
                      </a:lnTo>
                      <a:lnTo>
                        <a:pt x="0" y="5530"/>
                      </a:lnTo>
                      <a:lnTo>
                        <a:pt x="19981" y="5530"/>
                      </a:lnTo>
                    </a:path>
                  </a:pathLst>
                </a:custGeom>
                <a:grpFill/>
                <a:ln w="3175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7" name="Freeform 10">
                  <a:extLst>
                    <a:ext uri="{FF2B5EF4-FFF2-40B4-BE49-F238E27FC236}">
                      <a16:creationId xmlns:a16="http://schemas.microsoft.com/office/drawing/2014/main" id="{18B97952-F192-BA0A-0F73-CD31467EF3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25" y="2141"/>
                  <a:ext cx="10546" cy="1483"/>
                </a:xfrm>
                <a:custGeom>
                  <a:avLst/>
                  <a:gdLst>
                    <a:gd name="T0" fmla="*/ 0 w 20000"/>
                    <a:gd name="T1" fmla="*/ 106 h 20000"/>
                    <a:gd name="T2" fmla="*/ 0 w 20000"/>
                    <a:gd name="T3" fmla="*/ 55 h 20000"/>
                    <a:gd name="T4" fmla="*/ 1443 w 20000"/>
                    <a:gd name="T5" fmla="*/ 55 h 20000"/>
                    <a:gd name="T6" fmla="*/ 1443 w 20000"/>
                    <a:gd name="T7" fmla="*/ 110 h 20000"/>
                    <a:gd name="T8" fmla="*/ 1443 w 20000"/>
                    <a:gd name="T9" fmla="*/ 55 h 20000"/>
                    <a:gd name="T10" fmla="*/ 2825 w 20000"/>
                    <a:gd name="T11" fmla="*/ 55 h 20000"/>
                    <a:gd name="T12" fmla="*/ 2825 w 20000"/>
                    <a:gd name="T13" fmla="*/ 0 h 20000"/>
                    <a:gd name="T14" fmla="*/ 2825 w 20000"/>
                    <a:gd name="T15" fmla="*/ 97 h 20000"/>
                    <a:gd name="T16" fmla="*/ 2825 w 20000"/>
                    <a:gd name="T17" fmla="*/ 55 h 20000"/>
                    <a:gd name="T18" fmla="*/ 4178 w 20000"/>
                    <a:gd name="T19" fmla="*/ 55 h 20000"/>
                    <a:gd name="T20" fmla="*/ 4178 w 20000"/>
                    <a:gd name="T21" fmla="*/ 93 h 20000"/>
                    <a:gd name="T22" fmla="*/ 4178 w 20000"/>
                    <a:gd name="T23" fmla="*/ 55 h 20000"/>
                    <a:gd name="T24" fmla="*/ 5560 w 20000"/>
                    <a:gd name="T25" fmla="*/ 55 h 20000"/>
                    <a:gd name="T26" fmla="*/ 5560 w 20000"/>
                    <a:gd name="T27" fmla="*/ 97 h 2000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20000" h="20000">
                      <a:moveTo>
                        <a:pt x="0" y="19218"/>
                      </a:moveTo>
                      <a:lnTo>
                        <a:pt x="0" y="9993"/>
                      </a:lnTo>
                      <a:lnTo>
                        <a:pt x="5189" y="9993"/>
                      </a:lnTo>
                      <a:lnTo>
                        <a:pt x="5189" y="19987"/>
                      </a:lnTo>
                      <a:lnTo>
                        <a:pt x="5189" y="9993"/>
                      </a:lnTo>
                      <a:lnTo>
                        <a:pt x="10161" y="9993"/>
                      </a:lnTo>
                      <a:lnTo>
                        <a:pt x="10161" y="0"/>
                      </a:lnTo>
                      <a:lnTo>
                        <a:pt x="10161" y="17680"/>
                      </a:lnTo>
                      <a:lnTo>
                        <a:pt x="10161" y="9993"/>
                      </a:lnTo>
                      <a:lnTo>
                        <a:pt x="15026" y="9993"/>
                      </a:lnTo>
                      <a:lnTo>
                        <a:pt x="15026" y="16912"/>
                      </a:lnTo>
                      <a:lnTo>
                        <a:pt x="15026" y="9993"/>
                      </a:lnTo>
                      <a:lnTo>
                        <a:pt x="19998" y="9993"/>
                      </a:lnTo>
                      <a:lnTo>
                        <a:pt x="19998" y="17680"/>
                      </a:lnTo>
                    </a:path>
                  </a:pathLst>
                </a:custGeom>
                <a:grpFill/>
                <a:ln w="9525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8" name="Line 11">
                  <a:extLst>
                    <a:ext uri="{FF2B5EF4-FFF2-40B4-BE49-F238E27FC236}">
                      <a16:creationId xmlns:a16="http://schemas.microsoft.com/office/drawing/2014/main" id="{B566E4BF-8DF2-C2E5-98CB-5AD55F2835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049" y="2199"/>
                  <a:ext cx="2338" cy="1"/>
                </a:xfrm>
                <a:prstGeom prst="lin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9" name="Rectangle 12">
                  <a:extLst>
                    <a:ext uri="{FF2B5EF4-FFF2-40B4-BE49-F238E27FC236}">
                      <a16:creationId xmlns:a16="http://schemas.microsoft.com/office/drawing/2014/main" id="{5D55F156-5D09-CD62-ACC3-6B48E1CB8A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54" y="1802"/>
                  <a:ext cx="2680" cy="791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240000"/>
                    </a:lnSpc>
                    <a:defRPr/>
                  </a:pPr>
                  <a:r>
                    <a:rPr lang="ru-RU" altLang="ru-RU" sz="1800" b="1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б  Р и РЭБ</a:t>
                  </a:r>
                  <a:endParaRPr lang="ru-RU" alt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90" name="Rectangle 13">
                  <a:extLst>
                    <a:ext uri="{FF2B5EF4-FFF2-40B4-BE49-F238E27FC236}">
                      <a16:creationId xmlns:a16="http://schemas.microsoft.com/office/drawing/2014/main" id="{B3ED3B45-1FB0-CA10-E5B6-57D894A5B6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873" y="1971"/>
                  <a:ext cx="1198" cy="456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28000"/>
                    </a:lnSpc>
                    <a:defRPr/>
                  </a:pPr>
                  <a:r>
                    <a:rPr lang="ru-RU" altLang="ru-RU" sz="12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Штаб</a:t>
                  </a:r>
                  <a:endParaRPr lang="ru-RU" altLang="ru-RU" sz="18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7191" name="Group 14">
                  <a:extLst>
                    <a:ext uri="{FF2B5EF4-FFF2-40B4-BE49-F238E27FC236}">
                      <a16:creationId xmlns:a16="http://schemas.microsoft.com/office/drawing/2014/main" id="{8574B524-26D8-56D2-2D14-BA193530DC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308" y="2480"/>
                  <a:ext cx="12883" cy="1483"/>
                  <a:chOff x="1938" y="5187"/>
                  <a:chExt cx="12883" cy="1483"/>
                </a:xfrm>
                <a:grpFill/>
              </p:grpSpPr>
              <p:sp>
                <p:nvSpPr>
                  <p:cNvPr id="7223" name="Rectangle 15">
                    <a:extLst>
                      <a:ext uri="{FF2B5EF4-FFF2-40B4-BE49-F238E27FC236}">
                        <a16:creationId xmlns:a16="http://schemas.microsoft.com/office/drawing/2014/main" id="{9F2DD7AB-BCEB-A9F6-F982-BC161BDCD2D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90" y="5187"/>
                    <a:ext cx="3551" cy="343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96000"/>
                      </a:lnSpc>
                      <a:defRPr/>
                    </a:pPr>
                    <a:r>
                      <a:rPr lang="ru-RU" altLang="ru-RU" sz="1400" b="1" i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  о  т  ы</a:t>
                    </a: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4" name="Rectangle 16">
                    <a:extLst>
                      <a:ext uri="{FF2B5EF4-FFF2-40B4-BE49-F238E27FC236}">
                        <a16:creationId xmlns:a16="http://schemas.microsoft.com/office/drawing/2014/main" id="{82B070FE-A834-A861-EE27-6C69BE1C69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617" y="5757"/>
                    <a:ext cx="2338" cy="913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радиоразведки  </a:t>
                    </a:r>
                  </a:p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и  РЭП</a:t>
                    </a:r>
                    <a:endParaRPr lang="ru-RU" altLang="ru-RU" sz="18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5" name="Rectangle 17">
                    <a:extLst>
                      <a:ext uri="{FF2B5EF4-FFF2-40B4-BE49-F238E27FC236}">
                        <a16:creationId xmlns:a16="http://schemas.microsoft.com/office/drawing/2014/main" id="{887C5677-3841-05E8-500E-A183E519785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38" y="5758"/>
                    <a:ext cx="2338" cy="912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штабная  и</a:t>
                    </a:r>
                  </a:p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обслуживания</a:t>
                    </a:r>
                  </a:p>
                  <a:p>
                    <a:pPr defTabSz="914400" eaLnBrk="1" hangingPunct="1">
                      <a:defRPr/>
                    </a:pPr>
                    <a:endParaRPr lang="ru-RU" altLang="ru-RU" sz="18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6" name="Rectangle 18">
                    <a:extLst>
                      <a:ext uri="{FF2B5EF4-FFF2-40B4-BE49-F238E27FC236}">
                        <a16:creationId xmlns:a16="http://schemas.microsoft.com/office/drawing/2014/main" id="{74FE1638-2A72-C8E6-9BC5-2637874DC1D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2483" y="5758"/>
                    <a:ext cx="2338" cy="912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12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отряд глубинной разведки</a:t>
                    </a:r>
                    <a:endParaRPr lang="ru-RU" altLang="ru-RU" sz="18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7" name="Rectangle 19">
                    <a:extLst>
                      <a:ext uri="{FF2B5EF4-FFF2-40B4-BE49-F238E27FC236}">
                        <a16:creationId xmlns:a16="http://schemas.microsoft.com/office/drawing/2014/main" id="{7F529123-4580-973F-61F8-3F8CADF98D1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9" y="5757"/>
                    <a:ext cx="2338" cy="913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12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РЛР, контрразведки и допроса   в/пленных</a:t>
                    </a:r>
                    <a:endParaRPr lang="ru-RU" altLang="ru-RU" sz="18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8" name="Rectangle 20">
                    <a:extLst>
                      <a:ext uri="{FF2B5EF4-FFF2-40B4-BE49-F238E27FC236}">
                        <a16:creationId xmlns:a16="http://schemas.microsoft.com/office/drawing/2014/main" id="{24945B70-9CB2-5666-65EB-86FE50452CD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861" y="5757"/>
                    <a:ext cx="2338" cy="913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12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радио- и радиотехничес-кой разведки  </a:t>
                    </a:r>
                  </a:p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и  РЭП</a:t>
                    </a:r>
                    <a:endParaRPr lang="ru-RU" altLang="ru-RU" sz="18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7192" name="Rectangle 21">
                  <a:extLst>
                    <a:ext uri="{FF2B5EF4-FFF2-40B4-BE49-F238E27FC236}">
                      <a16:creationId xmlns:a16="http://schemas.microsoft.com/office/drawing/2014/main" id="{E23F44B1-8856-E915-9E94-806D86E82C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0" y="6344"/>
                  <a:ext cx="1694" cy="513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взвод</a:t>
                  </a:r>
                </a:p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связи</a:t>
                  </a:r>
                </a:p>
              </p:txBody>
            </p:sp>
            <p:sp>
              <p:nvSpPr>
                <p:cNvPr id="7193" name="Rectangle 22">
                  <a:extLst>
                    <a:ext uri="{FF2B5EF4-FFF2-40B4-BE49-F238E27FC236}">
                      <a16:creationId xmlns:a16="http://schemas.microsoft.com/office/drawing/2014/main" id="{619E7341-40C8-07F8-61E7-D191F5D334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0" y="4175"/>
                  <a:ext cx="1694" cy="741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группа тех.контроля и анализа</a:t>
                  </a:r>
                </a:p>
              </p:txBody>
            </p:sp>
            <p:sp>
              <p:nvSpPr>
                <p:cNvPr id="7194" name="Rectangle 23">
                  <a:extLst>
                    <a:ext uri="{FF2B5EF4-FFF2-40B4-BE49-F238E27FC236}">
                      <a16:creationId xmlns:a16="http://schemas.microsoft.com/office/drawing/2014/main" id="{1FA40D6F-5150-1FA2-820D-5F85958688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0" y="5259"/>
                  <a:ext cx="1694" cy="741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группа обеспеч. мероприятий по дезинформ.</a:t>
                  </a:r>
                </a:p>
              </p:txBody>
            </p:sp>
            <p:grpSp>
              <p:nvGrpSpPr>
                <p:cNvPr id="7195" name="Group 24">
                  <a:extLst>
                    <a:ext uri="{FF2B5EF4-FFF2-40B4-BE49-F238E27FC236}">
                      <a16:creationId xmlns:a16="http://schemas.microsoft.com/office/drawing/2014/main" id="{7DDD6DDF-43EA-0CE3-D158-4442332E87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361" y="4280"/>
                  <a:ext cx="1922" cy="740"/>
                  <a:chOff x="1" y="0"/>
                  <a:chExt cx="19999" cy="20000"/>
                </a:xfrm>
                <a:grpFill/>
              </p:grpSpPr>
              <p:sp>
                <p:nvSpPr>
                  <p:cNvPr id="7220" name="Rectangle 25">
                    <a:extLst>
                      <a:ext uri="{FF2B5EF4-FFF2-40B4-BE49-F238E27FC236}">
                        <a16:creationId xmlns:a16="http://schemas.microsoft.com/office/drawing/2014/main" id="{683D2CBB-8DBD-E00F-9F3F-A1AD1AD380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73" y="6135"/>
                    <a:ext cx="17627" cy="13865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1" name="Rectangle 26">
                    <a:extLst>
                      <a:ext uri="{FF2B5EF4-FFF2-40B4-BE49-F238E27FC236}">
                        <a16:creationId xmlns:a16="http://schemas.microsoft.com/office/drawing/2014/main" id="{2D8443B7-A3E4-0457-F356-4B9C396D63F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87" y="3081"/>
                    <a:ext cx="17627" cy="13865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22" name="Rectangle 27">
                    <a:extLst>
                      <a:ext uri="{FF2B5EF4-FFF2-40B4-BE49-F238E27FC236}">
                        <a16:creationId xmlns:a16="http://schemas.microsoft.com/office/drawing/2014/main" id="{65994EC3-770A-791B-2C99-CCFADDCF8A0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" y="0"/>
                    <a:ext cx="17627" cy="13865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взвод р/раз-ведки  и  РЭП</a:t>
                    </a:r>
                  </a:p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связи</a:t>
                    </a:r>
                  </a:p>
                </p:txBody>
              </p:sp>
            </p:grpSp>
            <p:grpSp>
              <p:nvGrpSpPr>
                <p:cNvPr id="7196" name="Group 28">
                  <a:extLst>
                    <a:ext uri="{FF2B5EF4-FFF2-40B4-BE49-F238E27FC236}">
                      <a16:creationId xmlns:a16="http://schemas.microsoft.com/office/drawing/2014/main" id="{B769677B-9F80-E8C1-F42E-7A9C286475A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585" y="6096"/>
                  <a:ext cx="1694" cy="628"/>
                  <a:chOff x="0" y="0"/>
                  <a:chExt cx="19999" cy="20000"/>
                </a:xfrm>
                <a:grpFill/>
              </p:grpSpPr>
              <p:grpSp>
                <p:nvGrpSpPr>
                  <p:cNvPr id="7211" name="Group 29">
                    <a:extLst>
                      <a:ext uri="{FF2B5EF4-FFF2-40B4-BE49-F238E27FC236}">
                        <a16:creationId xmlns:a16="http://schemas.microsoft.com/office/drawing/2014/main" id="{6323E91F-8145-FFC0-604A-9F65F1FD801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692" y="0"/>
                    <a:ext cx="13470" cy="20000"/>
                    <a:chOff x="0" y="0"/>
                    <a:chExt cx="19998" cy="20000"/>
                  </a:xfrm>
                  <a:grpFill/>
                </p:grpSpPr>
                <p:grpSp>
                  <p:nvGrpSpPr>
                    <p:cNvPr id="7213" name="Group 30">
                      <a:extLst>
                        <a:ext uri="{FF2B5EF4-FFF2-40B4-BE49-F238E27FC236}">
                          <a16:creationId xmlns:a16="http://schemas.microsoft.com/office/drawing/2014/main" id="{16D36EEC-2FA8-BE12-B847-0BA46656947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19998" cy="20000"/>
                      <a:chOff x="0" y="0"/>
                      <a:chExt cx="19998" cy="20000"/>
                    </a:xfrm>
                    <a:grpFill/>
                  </p:grpSpPr>
                  <p:grpSp>
                    <p:nvGrpSpPr>
                      <p:cNvPr id="7216" name="Group 31">
                        <a:extLst>
                          <a:ext uri="{FF2B5EF4-FFF2-40B4-BE49-F238E27FC236}">
                            <a16:creationId xmlns:a16="http://schemas.microsoft.com/office/drawing/2014/main" id="{3E9C425B-A406-FFB0-6F1E-B9CD09BDFF6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32"/>
                        <a:ext cx="19998" cy="19968"/>
                        <a:chOff x="0" y="0"/>
                        <a:chExt cx="19998" cy="20000"/>
                      </a:xfrm>
                      <a:grpFill/>
                    </p:grpSpPr>
                    <p:sp>
                      <p:nvSpPr>
                        <p:cNvPr id="7218" name="Oval 32">
                          <a:extLst>
                            <a:ext uri="{FF2B5EF4-FFF2-40B4-BE49-F238E27FC236}">
                              <a16:creationId xmlns:a16="http://schemas.microsoft.com/office/drawing/2014/main" id="{C08DA0E8-8DBA-9D56-E4DD-B7B86619C80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0" y="0"/>
                          <a:ext cx="11007" cy="20000"/>
                        </a:xfrm>
                        <a:prstGeom prst="ellipse">
                          <a:avLst/>
                        </a:prstGeom>
                        <a:grpFill/>
                        <a:ln w="2857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 defTabSz="914400" eaLnBrk="1" hangingPunct="1">
                            <a:defRPr/>
                          </a:pPr>
                          <a:endParaRPr lang="ru-RU" altLang="ru-RU" sz="1800">
                            <a:solidFill>
                              <a:srgbClr val="000000"/>
                            </a:solidFill>
                            <a:latin typeface="Arial" pitchFamily="34" charset="0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7219" name="Oval 33">
                          <a:extLst>
                            <a:ext uri="{FF2B5EF4-FFF2-40B4-BE49-F238E27FC236}">
                              <a16:creationId xmlns:a16="http://schemas.microsoft.com/office/drawing/2014/main" id="{C74F5A0E-AC62-6CB6-6FAF-3D225D26FB1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991" y="0"/>
                          <a:ext cx="11007" cy="20000"/>
                        </a:xfrm>
                        <a:prstGeom prst="ellipse">
                          <a:avLst/>
                        </a:prstGeom>
                        <a:grpFill/>
                        <a:ln w="2857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pPr defTabSz="914400" eaLnBrk="1" hangingPunct="1">
                            <a:defRPr/>
                          </a:pPr>
                          <a:endParaRPr lang="ru-RU" altLang="ru-RU" sz="1800">
                            <a:solidFill>
                              <a:srgbClr val="000000"/>
                            </a:solidFill>
                            <a:latin typeface="Arial" pitchFamily="34" charset="0"/>
                            <a:ea typeface="+mn-ea"/>
                            <a:cs typeface="+mn-cs"/>
                          </a:endParaRPr>
                        </a:p>
                      </p:txBody>
                    </p:sp>
                  </p:grpSp>
                  <p:sp>
                    <p:nvSpPr>
                      <p:cNvPr id="7217" name="Rectangle 34">
                        <a:extLst>
                          <a:ext uri="{FF2B5EF4-FFF2-40B4-BE49-F238E27FC236}">
                            <a16:creationId xmlns:a16="http://schemas.microsoft.com/office/drawing/2014/main" id="{39A98A14-05F1-9711-6EE9-AE0A25DBC67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96" y="0"/>
                        <a:ext cx="10006" cy="19968"/>
                      </a:xfrm>
                      <a:prstGeom prst="rect">
                        <a:avLst/>
                      </a:prstGeom>
                      <a:grpFill/>
                      <a:ln>
                        <a:noFill/>
                      </a:ln>
                      <a:effectLst/>
                    </p:spPr>
                    <p:txBody>
                      <a:bodyPr/>
                      <a:lstStyle/>
                      <a:p>
                        <a:pPr defTabSz="914400" eaLnBrk="1" hangingPunct="1">
                          <a:defRPr/>
                        </a:pPr>
                        <a:endParaRPr lang="ru-RU" altLang="ru-RU" sz="18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sp>
                  <p:nvSpPr>
                    <p:cNvPr id="7214" name="Line 35">
                      <a:extLst>
                        <a:ext uri="{FF2B5EF4-FFF2-40B4-BE49-F238E27FC236}">
                          <a16:creationId xmlns:a16="http://schemas.microsoft.com/office/drawing/2014/main" id="{AF49A765-C0D3-CC13-A9BB-D53CB39D194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96" y="0"/>
                      <a:ext cx="10006" cy="3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</p:spPr>
                  <p:txBody>
                    <a:bodyPr/>
                    <a:lstStyle/>
                    <a:p>
                      <a:pPr defTabSz="914400" eaLnBrk="1" hangingPunct="1">
                        <a:defRPr/>
                      </a:pPr>
                      <a:endParaRPr lang="ru-RU" sz="18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15" name="Line 36">
                      <a:extLst>
                        <a:ext uri="{FF2B5EF4-FFF2-40B4-BE49-F238E27FC236}">
                          <a16:creationId xmlns:a16="http://schemas.microsoft.com/office/drawing/2014/main" id="{EAD7E743-AE21-C99E-D6FB-25EB8DABA05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96" y="19968"/>
                      <a:ext cx="10006" cy="32"/>
                    </a:xfrm>
                    <a:prstGeom prst="line">
                      <a:avLst/>
                    </a:prstGeom>
                    <a:grpFill/>
                    <a:ln w="28575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</p:spPr>
                  <p:txBody>
                    <a:bodyPr/>
                    <a:lstStyle/>
                    <a:p>
                      <a:pPr defTabSz="914400" eaLnBrk="1" hangingPunct="1">
                        <a:defRPr/>
                      </a:pPr>
                      <a:endParaRPr lang="ru-RU" sz="18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7212" name="Rectangle 37">
                    <a:extLst>
                      <a:ext uri="{FF2B5EF4-FFF2-40B4-BE49-F238E27FC236}">
                        <a16:creationId xmlns:a16="http://schemas.microsoft.com/office/drawing/2014/main" id="{54104271-EBAB-0B49-6F82-7309C02D972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1815"/>
                    <a:ext cx="19999" cy="14523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секция</a:t>
                    </a:r>
                  </a:p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связи</a:t>
                    </a:r>
                  </a:p>
                </p:txBody>
              </p:sp>
            </p:grpSp>
            <p:sp>
              <p:nvSpPr>
                <p:cNvPr id="7197" name="Rectangle 38">
                  <a:extLst>
                    <a:ext uri="{FF2B5EF4-FFF2-40B4-BE49-F238E27FC236}">
                      <a16:creationId xmlns:a16="http://schemas.microsoft.com/office/drawing/2014/main" id="{D61EDACC-AA25-5FF6-FBB3-AA14EB619E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57" y="5983"/>
                  <a:ext cx="1711" cy="741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взвод радиоперехвата и пеленгования</a:t>
                  </a:r>
                </a:p>
              </p:txBody>
            </p:sp>
            <p:sp>
              <p:nvSpPr>
                <p:cNvPr id="7198" name="Rectangle 39">
                  <a:extLst>
                    <a:ext uri="{FF2B5EF4-FFF2-40B4-BE49-F238E27FC236}">
                      <a16:creationId xmlns:a16="http://schemas.microsoft.com/office/drawing/2014/main" id="{8CE1484D-54EC-982F-2CFC-C59D137FAA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71" y="5983"/>
                  <a:ext cx="1711" cy="741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группа контрразведки и допроса в/пл.</a:t>
                  </a:r>
                </a:p>
              </p:txBody>
            </p:sp>
            <p:grpSp>
              <p:nvGrpSpPr>
                <p:cNvPr id="7199" name="Group 40">
                  <a:extLst>
                    <a:ext uri="{FF2B5EF4-FFF2-40B4-BE49-F238E27FC236}">
                      <a16:creationId xmlns:a16="http://schemas.microsoft.com/office/drawing/2014/main" id="{F13C4967-A568-DEA2-D018-AAA1097983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30" y="5192"/>
                  <a:ext cx="2264" cy="1083"/>
                  <a:chOff x="0" y="-1"/>
                  <a:chExt cx="20000" cy="20001"/>
                </a:xfrm>
                <a:grpFill/>
              </p:grpSpPr>
              <p:sp>
                <p:nvSpPr>
                  <p:cNvPr id="7205" name="Rectangle 41">
                    <a:extLst>
                      <a:ext uri="{FF2B5EF4-FFF2-40B4-BE49-F238E27FC236}">
                        <a16:creationId xmlns:a16="http://schemas.microsoft.com/office/drawing/2014/main" id="{9552D8D7-CE7B-9F5F-8218-F790A51CA9E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035" y="10526"/>
                    <a:ext cx="14965" cy="9474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06" name="Rectangle 42">
                    <a:extLst>
                      <a:ext uri="{FF2B5EF4-FFF2-40B4-BE49-F238E27FC236}">
                        <a16:creationId xmlns:a16="http://schemas.microsoft.com/office/drawing/2014/main" id="{55F11FA7-043D-1081-92C5-9A7BDE20C1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28" y="8402"/>
                    <a:ext cx="14965" cy="9474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07" name="Rectangle 43">
                    <a:extLst>
                      <a:ext uri="{FF2B5EF4-FFF2-40B4-BE49-F238E27FC236}">
                        <a16:creationId xmlns:a16="http://schemas.microsoft.com/office/drawing/2014/main" id="{CA71ECAB-536F-037E-C3D7-781354FF537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21" y="6315"/>
                    <a:ext cx="14965" cy="9474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08" name="Rectangle 44">
                    <a:extLst>
                      <a:ext uri="{FF2B5EF4-FFF2-40B4-BE49-F238E27FC236}">
                        <a16:creationId xmlns:a16="http://schemas.microsoft.com/office/drawing/2014/main" id="{57A7969E-970B-CC6F-2EAD-8896348B77E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14" y="4191"/>
                    <a:ext cx="14965" cy="9474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09" name="Rectangle 45">
                    <a:extLst>
                      <a:ext uri="{FF2B5EF4-FFF2-40B4-BE49-F238E27FC236}">
                        <a16:creationId xmlns:a16="http://schemas.microsoft.com/office/drawing/2014/main" id="{9CC0D707-8293-3354-EA21-AA260CEDBB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07" y="2104"/>
                    <a:ext cx="14965" cy="9474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10" name="Rectangle 46">
                    <a:extLst>
                      <a:ext uri="{FF2B5EF4-FFF2-40B4-BE49-F238E27FC236}">
                        <a16:creationId xmlns:a16="http://schemas.microsoft.com/office/drawing/2014/main" id="{0D4C7D8C-91C9-3B1D-09C5-A199B9B5260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-1"/>
                    <a:ext cx="14965" cy="9474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группа глубинной разведки</a:t>
                    </a:r>
                  </a:p>
                </p:txBody>
              </p:sp>
            </p:grpSp>
            <p:grpSp>
              <p:nvGrpSpPr>
                <p:cNvPr id="7200" name="Group 47">
                  <a:extLst>
                    <a:ext uri="{FF2B5EF4-FFF2-40B4-BE49-F238E27FC236}">
                      <a16:creationId xmlns:a16="http://schemas.microsoft.com/office/drawing/2014/main" id="{DC5C2F6A-DB62-2A1E-8F04-27D489DCAB6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57" y="4308"/>
                  <a:ext cx="1922" cy="740"/>
                  <a:chOff x="1" y="0"/>
                  <a:chExt cx="19999" cy="20000"/>
                </a:xfrm>
                <a:grpFill/>
              </p:grpSpPr>
              <p:sp>
                <p:nvSpPr>
                  <p:cNvPr id="7202" name="Rectangle 48">
                    <a:extLst>
                      <a:ext uri="{FF2B5EF4-FFF2-40B4-BE49-F238E27FC236}">
                        <a16:creationId xmlns:a16="http://schemas.microsoft.com/office/drawing/2014/main" id="{BCEC1B8C-6F98-1C18-6D0A-761B6635F22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73" y="6135"/>
                    <a:ext cx="17627" cy="13865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03" name="Rectangle 49">
                    <a:extLst>
                      <a:ext uri="{FF2B5EF4-FFF2-40B4-BE49-F238E27FC236}">
                        <a16:creationId xmlns:a16="http://schemas.microsoft.com/office/drawing/2014/main" id="{255359C8-5974-C9E6-5E34-19C4C3F3C13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87" y="3081"/>
                    <a:ext cx="17627" cy="13865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04" name="Rectangle 50">
                    <a:extLst>
                      <a:ext uri="{FF2B5EF4-FFF2-40B4-BE49-F238E27FC236}">
                        <a16:creationId xmlns:a16="http://schemas.microsoft.com/office/drawing/2014/main" id="{60B4178F-3DDE-6918-DD78-5DBD0737303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" y="0"/>
                    <a:ext cx="17627" cy="13865"/>
                  </a:xfrm>
                  <a:prstGeom prst="rect">
                    <a:avLst/>
                  </a:prstGeom>
                  <a:grp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группы</a:t>
                    </a:r>
                  </a:p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altLang="ru-RU" sz="12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РТР</a:t>
                    </a:r>
                  </a:p>
                </p:txBody>
              </p:sp>
            </p:grpSp>
            <p:sp>
              <p:nvSpPr>
                <p:cNvPr id="7201" name="Rectangle 51">
                  <a:extLst>
                    <a:ext uri="{FF2B5EF4-FFF2-40B4-BE49-F238E27FC236}">
                      <a16:creationId xmlns:a16="http://schemas.microsoft.com/office/drawing/2014/main" id="{357B0440-AEAF-9E1C-0F40-FCE31E5B9A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71" y="4288"/>
                  <a:ext cx="1711" cy="513"/>
                </a:xfrm>
                <a:prstGeom prst="rect">
                  <a:avLst/>
                </a:prstGeom>
                <a:grp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взвод </a:t>
                  </a:r>
                </a:p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РЛР</a:t>
                  </a:r>
                </a:p>
              </p:txBody>
            </p:sp>
          </p:grpSp>
          <p:sp>
            <p:nvSpPr>
              <p:cNvPr id="7180" name="Rectangle 58">
                <a:extLst>
                  <a:ext uri="{FF2B5EF4-FFF2-40B4-BE49-F238E27FC236}">
                    <a16:creationId xmlns:a16="http://schemas.microsoft.com/office/drawing/2014/main" id="{C4BEC0D7-352B-BE74-AD16-C59B67238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" y="436"/>
                <a:ext cx="997" cy="544"/>
              </a:xfrm>
              <a:prstGeom prst="rect">
                <a:avLst/>
              </a:prstGeom>
              <a:grpFill/>
              <a:ln w="2857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defTabSz="914400" eaLnBrk="1" hangingPunct="1">
                  <a:defRPr/>
                </a:pPr>
                <a:r>
                  <a:rPr lang="ru-RU" altLang="ru-RU" sz="16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Вертолетный </a:t>
                </a:r>
              </a:p>
              <a:p>
                <a:pPr algn="ctr" defTabSz="914400" eaLnBrk="1" hangingPunct="1">
                  <a:defRPr/>
                </a:pPr>
                <a:r>
                  <a:rPr lang="ru-RU" altLang="ru-RU" sz="16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взвод </a:t>
                </a:r>
              </a:p>
              <a:p>
                <a:pPr algn="ctr" defTabSz="914400" eaLnBrk="1" hangingPunct="1">
                  <a:defRPr/>
                </a:pPr>
                <a:r>
                  <a:rPr lang="ru-RU" altLang="ru-RU" sz="16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РР и РЭБ</a:t>
                </a:r>
              </a:p>
            </p:txBody>
          </p:sp>
          <p:sp>
            <p:nvSpPr>
              <p:cNvPr id="7181" name="Line 59">
                <a:extLst>
                  <a:ext uri="{FF2B5EF4-FFF2-40B4-BE49-F238E27FC236}">
                    <a16:creationId xmlns:a16="http://schemas.microsoft.com/office/drawing/2014/main" id="{C9C8094B-0BE7-1976-3E78-A65C4434F9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2" y="709"/>
                <a:ext cx="953" cy="0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ru-RU" sz="1800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178" name="Rectangle 60">
              <a:extLst>
                <a:ext uri="{FF2B5EF4-FFF2-40B4-BE49-F238E27FC236}">
                  <a16:creationId xmlns:a16="http://schemas.microsoft.com/office/drawing/2014/main" id="{B9F7025D-1DD8-81CC-1741-49F07526B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1026"/>
              <a:ext cx="730" cy="18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72000"/>
                </a:lnSpc>
                <a:defRPr/>
              </a:pPr>
              <a:r>
                <a:rPr lang="en-US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3 ALQ-151</a:t>
              </a:r>
              <a:endParaRPr lang="ru-RU" altLang="ru-RU" sz="1200" i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  <a:p>
              <a:pPr algn="ctr" defTabSz="914400" eaLnBrk="1" hangingPunct="1">
                <a:lnSpc>
                  <a:spcPct val="72000"/>
                </a:lnSpc>
                <a:defRPr/>
              </a:pPr>
              <a:r>
                <a:rPr lang="en-US" altLang="ru-RU" sz="12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3 ALQ-143</a:t>
              </a:r>
              <a:endParaRPr lang="ru-RU" altLang="ru-RU" sz="12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>
            <a:extLst>
              <a:ext uri="{FF2B5EF4-FFF2-40B4-BE49-F238E27FC236}">
                <a16:creationId xmlns:a16="http://schemas.microsoft.com/office/drawing/2014/main" id="{9A56A91D-F88E-5AC5-4D48-BF2045612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76250"/>
            <a:ext cx="8713787" cy="1728788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marL="457200" lvl="1" indent="0"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marL="457200" lvl="1" indent="0" algn="just" defTabSz="914400" eaLnBrk="1" hangingPunct="1">
              <a:lnSpc>
                <a:spcPct val="96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Батальон предназначен для  выявления и РЭП систем и средств КВ- и УКВ-р/связи и РЛС противника в тактическом звене, прежде  всего, систем разведки, управления огнем артиллерии, войсковой ПВО дивизий первого эшелона.</a:t>
            </a:r>
          </a:p>
        </p:txBody>
      </p:sp>
      <p:sp>
        <p:nvSpPr>
          <p:cNvPr id="48133" name="AutoShape 5">
            <a:extLst>
              <a:ext uri="{FF2B5EF4-FFF2-40B4-BE49-F238E27FC236}">
                <a16:creationId xmlns:a16="http://schemas.microsoft.com/office/drawing/2014/main" id="{FCC073AA-D96B-08F5-FDDD-16945708B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60350"/>
            <a:ext cx="5473700" cy="4635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BFA"/>
              </a:gs>
              <a:gs pos="15000">
                <a:srgbClr val="C4D6EB"/>
              </a:gs>
              <a:gs pos="30001">
                <a:srgbClr val="85C2FF"/>
              </a:gs>
              <a:gs pos="50000">
                <a:srgbClr val="5E9EFF"/>
              </a:gs>
              <a:gs pos="70000">
                <a:srgbClr val="85C2FF"/>
              </a:gs>
              <a:gs pos="85000">
                <a:srgbClr val="C4D6EB"/>
              </a:gs>
              <a:gs pos="100000">
                <a:srgbClr val="FFEBFA"/>
              </a:gs>
            </a:gsLst>
            <a:lin ang="2700000" scaled="1"/>
          </a:gra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Предназначение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0BA3E661-7D94-167E-FF8E-FD855474B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565400"/>
            <a:ext cx="8713788" cy="3024188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defTabSz="914400" eaLnBrk="1" hangingPunct="1">
              <a:defRPr/>
            </a:pPr>
            <a:endParaRPr lang="ru-RU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по  разведке:		</a:t>
            </a:r>
            <a:endParaRPr lang="ru-RU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радиоразведка КВ-р/связи   наземными   средствами	до 80      км; </a:t>
            </a:r>
            <a:endParaRPr lang="en-US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радиоразведка УКВ-р/связи  наземными  средствами	30-60      км;</a:t>
            </a:r>
          </a:p>
          <a:p>
            <a:pPr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радиоразведка УКВ-р/связи воздушными средствами	до  70     км;</a:t>
            </a:r>
          </a:p>
          <a:p>
            <a:pPr algn="just"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радиотехническая разведка  наземными  средствами	30-80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км; </a:t>
            </a:r>
            <a:endParaRPr lang="en-US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радиотехническая разведка воздушными средствами	до 240    км.</a:t>
            </a:r>
            <a:endParaRPr lang="en-US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defTabSz="914400" eaLnBrk="1" hangingPunct="1">
              <a:lnSpc>
                <a:spcPct val="72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по РЭП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	</a:t>
            </a:r>
            <a:endParaRPr lang="en-US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КВ-р/связи	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				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40-60 км;</a:t>
            </a:r>
          </a:p>
          <a:p>
            <a:pPr algn="just"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УКВ-р/связи наземными средствами	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	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25-40 км;</a:t>
            </a:r>
          </a:p>
          <a:p>
            <a:pPr algn="just"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УКВ-р/связи воздушными средствами	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	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до 60 км;</a:t>
            </a:r>
          </a:p>
          <a:p>
            <a:pPr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РЛС	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						</a:t>
            </a: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до 80 км.	</a:t>
            </a:r>
          </a:p>
        </p:txBody>
      </p:sp>
      <p:sp>
        <p:nvSpPr>
          <p:cNvPr id="48135" name="AutoShape 7">
            <a:extLst>
              <a:ext uri="{FF2B5EF4-FFF2-40B4-BE49-F238E27FC236}">
                <a16:creationId xmlns:a16="http://schemas.microsoft.com/office/drawing/2014/main" id="{856290AD-31DE-6D78-AF09-7186A9DE3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349500"/>
            <a:ext cx="2979738" cy="4254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BFA"/>
              </a:gs>
              <a:gs pos="15000">
                <a:srgbClr val="C4D6EB"/>
              </a:gs>
              <a:gs pos="30001">
                <a:srgbClr val="85C2FF"/>
              </a:gs>
              <a:gs pos="50000">
                <a:srgbClr val="5E9EFF"/>
              </a:gs>
              <a:gs pos="70000">
                <a:srgbClr val="85C2FF"/>
              </a:gs>
              <a:gs pos="85000">
                <a:srgbClr val="C4D6EB"/>
              </a:gs>
              <a:gs pos="100000">
                <a:srgbClr val="FFEBFA"/>
              </a:gs>
            </a:gsLst>
            <a:lin ang="2700000" scaled="1"/>
          </a:gra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Возможности</a:t>
            </a:r>
          </a:p>
        </p:txBody>
      </p:sp>
      <p:sp>
        <p:nvSpPr>
          <p:cNvPr id="48136" name="Text Box 8">
            <a:extLst>
              <a:ext uri="{FF2B5EF4-FFF2-40B4-BE49-F238E27FC236}">
                <a16:creationId xmlns:a16="http://schemas.microsoft.com/office/drawing/2014/main" id="{62D1DD95-E4B0-B57D-7FD6-8CE9B19E9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805488"/>
            <a:ext cx="8713788" cy="94456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just"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Батальон  способен определить в течение часа  местоположение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420-440  КВ- и УКВ-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радиостанций, 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24-30  РЛС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и  одновременно  создать  помехи  3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-м  </a:t>
            </a:r>
            <a:endParaRPr lang="en-US" sz="1800" b="1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defTabSz="914400" eaLnBrk="1" hangingPunct="1">
              <a:defRPr/>
            </a:pP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КВ-,  13-и  УКВ-радиосвязям, 16-и  УКВ-радиосвязям авиации,  12-18 РЛС.</a:t>
            </a:r>
            <a:endParaRPr lang="ru-RU" sz="18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  <p:bldP spid="48133" grpId="0" animBg="1"/>
      <p:bldP spid="48134" grpId="0" animBg="1"/>
      <p:bldP spid="48135" grpId="0" animBg="1"/>
      <p:bldP spid="4813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88" name="Group 12">
            <a:extLst>
              <a:ext uri="{FF2B5EF4-FFF2-40B4-BE49-F238E27FC236}">
                <a16:creationId xmlns:a16="http://schemas.microsoft.com/office/drawing/2014/main" id="{D29C65D8-F5AA-13AE-B8B1-F3B922F66D61}"/>
              </a:ext>
            </a:extLst>
          </p:cNvPr>
          <p:cNvGraphicFramePr>
            <a:graphicFrameLocks noGrp="1"/>
          </p:cNvGraphicFramePr>
          <p:nvPr/>
        </p:nvGraphicFramePr>
        <p:xfrm>
          <a:off x="0" y="1125538"/>
          <a:ext cx="9144000" cy="4608512"/>
        </p:xfrm>
        <a:graphic>
          <a:graphicData uri="http://schemas.openxmlformats.org/drawingml/2006/table">
            <a:tbl>
              <a:tblPr/>
              <a:tblGrid>
                <a:gridCol w="703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60475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Наземная система радио-разведки КВ/УКВ-радиосвязи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60475" algn="l"/>
                        </a:tabLst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60475" algn="l"/>
                        </a:tabLst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ТSQ-114 “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Трейблейзер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60475" algn="l"/>
                        </a:tabLst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комплект в составе двух узлов перехвата и управления 10-15 км от ЛФ; 6 станций разведки и пеленгования 3-5 км от ЛФ)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126047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Наземная станция РТР РЛС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MLQ-103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Тимпек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60475" algn="l"/>
                        </a:tabLst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60475" algn="l"/>
                        </a:tabLst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станции радиотехнической разведки, удаление от ЛФ 5-8 км)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126047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Наземная станция радиоразведки КВ-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УКВ- радиосвязи              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TRQ-32 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 комплекта)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126047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Носимая станция радиоразведки КВ- и УКВ- радиосвязи              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TRQ-30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 комплекта)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0.5-150 МГц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500-18000 МГц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0.5-150 МГц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0.5-150 МГц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208" name="Text Box 32">
            <a:extLst>
              <a:ext uri="{FF2B5EF4-FFF2-40B4-BE49-F238E27FC236}">
                <a16:creationId xmlns:a16="http://schemas.microsoft.com/office/drawing/2014/main" id="{2314E120-2335-66D1-D9C2-76E532F20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60350"/>
            <a:ext cx="8785225" cy="4254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Средства  разведки  батальона  разведки  и  РЭБ  </a:t>
            </a:r>
            <a:r>
              <a:rPr lang="ru-RU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мд  (бртд)  </a:t>
            </a: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США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8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4" name="Group 34">
            <a:extLst>
              <a:ext uri="{FF2B5EF4-FFF2-40B4-BE49-F238E27FC236}">
                <a16:creationId xmlns:a16="http://schemas.microsoft.com/office/drawing/2014/main" id="{B6FBB0A7-DD74-688A-BFEB-381C37A9367C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836613"/>
          <a:ext cx="8785225" cy="4968875"/>
        </p:xfrm>
        <a:graphic>
          <a:graphicData uri="http://schemas.openxmlformats.org/drawingml/2006/table">
            <a:tbl>
              <a:tblPr/>
              <a:tblGrid>
                <a:gridCol w="7339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6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Вертолетный      комплекс      РЭП     КВ-    и     УКВ-радиосвязи 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ALQ-151 “КВИК ФИКС-2” *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имеет в составе три вертолета ЕН-60А, мощность передатчиков помех до 150 Вт)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Вертолетный    комплекс     радиоэлектронного    подавления   РЛС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ALQ-143 “МАЛЬТЬЮЗ” *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в составе три вертолета ЕН-1Н, мощность передатчиков помех до 1 кВт, способен подавить до 4-6 РЛС, дальность подавления - до 150 км; зона барражирования - 5-15 км от ЛФ; высота полета в зоне 60-200 м; время полета в зоне 0.5-2 часа)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Наземный комплекс радиоэлектронного подавления КВ- и УКВ- радиосвязи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TLQ-17A “ТРЕФИКДЖАМ”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комплекта аппаратуры; 5-10 км от ЛФ; один комплект предназначен для подавления одной частоты)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Наземный комплекс РЭБ и подавления УКВ-радиосвязи авиации            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MLQ-33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 составе 4 станции, удаление от ЛФ 5-15 км)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Наземный комплекс радиоэлектронного подавления УКВ- радиосвязи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MLQ-34 “ТАКДЖАМ”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комплекта аппаратуры; 5-10 км от   ЛФ; 1 комплект предназначен для подавления трех радиосетей)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1,5-80 МГц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8-18 ГГц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1.5-80 МГц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100-450 МГц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20-150 МГц</a:t>
                      </a:r>
                    </a:p>
                  </a:txBody>
                  <a:tcPr marT="45726" marB="45726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228" name="Text Box 28">
            <a:extLst>
              <a:ext uri="{FF2B5EF4-FFF2-40B4-BE49-F238E27FC236}">
                <a16:creationId xmlns:a16="http://schemas.microsoft.com/office/drawing/2014/main" id="{AF4D45D2-CA49-D262-2E4B-CE6937BFC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88913"/>
            <a:ext cx="8713787" cy="42545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Средства  РЭП  батальона  разведки  и  РЭБ  </a:t>
            </a:r>
            <a:r>
              <a:rPr lang="ru-RU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мд  (бртд)  </a:t>
            </a: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США </a:t>
            </a:r>
          </a:p>
        </p:txBody>
      </p:sp>
      <p:sp>
        <p:nvSpPr>
          <p:cNvPr id="51229" name="Text Box 29">
            <a:extLst>
              <a:ext uri="{FF2B5EF4-FFF2-40B4-BE49-F238E27FC236}">
                <a16:creationId xmlns:a16="http://schemas.microsoft.com/office/drawing/2014/main" id="{892A05A2-1FB1-27E8-45FE-735035078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32500"/>
            <a:ext cx="91440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defTabSz="914400" eaLnBrk="1" hangingPunct="1">
              <a:spcBef>
                <a:spcPct val="50000"/>
              </a:spcBef>
              <a:defRPr/>
            </a:pPr>
            <a:r>
              <a:rPr lang="ru-RU" altLang="ru-RU" sz="1600" b="1">
                <a:solidFill>
                  <a:srgbClr val="000000"/>
                </a:solidFill>
                <a:ea typeface="+mn-ea"/>
                <a:cs typeface="+mn-cs"/>
              </a:rPr>
              <a:t>Примечание.  </a:t>
            </a:r>
            <a:r>
              <a:rPr lang="ru-RU" altLang="ru-RU" sz="1600">
                <a:solidFill>
                  <a:srgbClr val="000000"/>
                </a:solidFill>
                <a:ea typeface="+mn-ea"/>
                <a:cs typeface="+mn-cs"/>
              </a:rPr>
              <a:t>*)   Вертолеты  из  состава  вертолетного  взвода  радиоразведки  и  РЭБ  бригады  армейской  авиации  дивизии  на  период  ведения  боевых  действий  передаются  в  оперативное  подчинение  командиру батальона.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8" grpId="0" animBg="1" autoUpdateAnimBg="0"/>
      <p:bldP spid="5122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>
            <a:extLst>
              <a:ext uri="{FF2B5EF4-FFF2-40B4-BE49-F238E27FC236}">
                <a16:creationId xmlns:a16="http://schemas.microsoft.com/office/drawing/2014/main" id="{23768626-4F72-62F9-5A2E-B3CCD3353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uk-UA" sz="6000" b="1">
                <a:solidFill>
                  <a:srgbClr val="7E0021"/>
                </a:solidFill>
                <a:latin typeface="Times New Roman" panose="02020603050405020304" pitchFamily="18" charset="0"/>
              </a:rPr>
              <a:t>Тема №2</a:t>
            </a: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6F51FCBC-8020-55D1-87FF-4931292FFDB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600200"/>
            <a:ext cx="8229600" cy="4525963"/>
          </a:xfrm>
        </p:spPr>
        <p:txBody>
          <a:bodyPr lIns="0" tIns="0" rIns="0" bIns="0" anchor="ctr"/>
          <a:lstStyle/>
          <a:p>
            <a:pPr indent="-336550" algn="ctr" eaLnBrk="1" hangingPunct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uk-UA" sz="6000" b="1">
                <a:latin typeface="Times New Roman" panose="02020603050405020304" pitchFamily="18" charset="0"/>
              </a:rPr>
              <a:t>Противодействие техническим средствам разведки противника.</a:t>
            </a:r>
          </a:p>
        </p:txBody>
      </p:sp>
      <p:pic>
        <p:nvPicPr>
          <p:cNvPr id="62468" name="Picture 3">
            <a:extLst>
              <a:ext uri="{FF2B5EF4-FFF2-40B4-BE49-F238E27FC236}">
                <a16:creationId xmlns:a16="http://schemas.microsoft.com/office/drawing/2014/main" id="{C39FB239-C03D-0777-4219-FED7DC4E0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2469" name="Text Box 4">
            <a:extLst>
              <a:ext uri="{FF2B5EF4-FFF2-40B4-BE49-F238E27FC236}">
                <a16:creationId xmlns:a16="http://schemas.microsoft.com/office/drawing/2014/main" id="{76AC9A41-3563-6117-208F-09310D79E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893247E3-10D2-4FA9-8D48-41CDDABC7E6F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0" name="AutoShape 5">
            <a:extLst>
              <a:ext uri="{FF2B5EF4-FFF2-40B4-BE49-F238E27FC236}">
                <a16:creationId xmlns:a16="http://schemas.microsoft.com/office/drawing/2014/main" id="{DE9F10DC-0D0B-D350-2AE2-142667C59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62471" name="Picture 3">
            <a:extLst>
              <a:ext uri="{FF2B5EF4-FFF2-40B4-BE49-F238E27FC236}">
                <a16:creationId xmlns:a16="http://schemas.microsoft.com/office/drawing/2014/main" id="{8C63E37C-D612-AD12-97DE-207ADCFF2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56" name="Text Box 32">
            <a:extLst>
              <a:ext uri="{FF2B5EF4-FFF2-40B4-BE49-F238E27FC236}">
                <a16:creationId xmlns:a16="http://schemas.microsoft.com/office/drawing/2014/main" id="{E2592BEB-13A9-192D-B99D-B8EF2D947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8642350" cy="73025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14999">
                <a:srgbClr val="C4D6EB"/>
              </a:gs>
              <a:gs pos="30000">
                <a:srgbClr val="85C2FF"/>
              </a:gs>
              <a:gs pos="50000">
                <a:srgbClr val="5E9EFF"/>
              </a:gs>
              <a:gs pos="70000">
                <a:srgbClr val="85C2FF"/>
              </a:gs>
              <a:gs pos="85001">
                <a:srgbClr val="C4D6EB"/>
              </a:gs>
              <a:gs pos="100000">
                <a:srgbClr val="FFEBFA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altLang="ru-RU" sz="200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altLang="ru-RU" sz="2000" b="1">
                <a:solidFill>
                  <a:srgbClr val="000000"/>
                </a:solidFill>
                <a:ea typeface="+mn-ea"/>
                <a:cs typeface="+mn-cs"/>
              </a:rPr>
              <a:t>Организация  роты  Р и  РЭБ  отдельного  бронекавалерийского  полка  (</a:t>
            </a:r>
            <a:r>
              <a:rPr lang="ru-RU" altLang="ru-RU" sz="2000" b="1" i="1">
                <a:solidFill>
                  <a:srgbClr val="000000"/>
                </a:solidFill>
                <a:ea typeface="+mn-ea"/>
                <a:cs typeface="+mn-cs"/>
              </a:rPr>
              <a:t>обркп</a:t>
            </a:r>
            <a:r>
              <a:rPr lang="ru-RU" altLang="ru-RU" sz="2000" b="1">
                <a:solidFill>
                  <a:srgbClr val="000000"/>
                </a:solidFill>
                <a:ea typeface="+mn-ea"/>
                <a:cs typeface="+mn-cs"/>
              </a:rPr>
              <a:t>) АК США</a:t>
            </a:r>
          </a:p>
        </p:txBody>
      </p:sp>
      <p:grpSp>
        <p:nvGrpSpPr>
          <p:cNvPr id="52271" name="Group 47">
            <a:extLst>
              <a:ext uri="{FF2B5EF4-FFF2-40B4-BE49-F238E27FC236}">
                <a16:creationId xmlns:a16="http://schemas.microsoft.com/office/drawing/2014/main" id="{ECB71CD9-5066-672B-089C-2A93FCC1C17B}"/>
              </a:ext>
            </a:extLst>
          </p:cNvPr>
          <p:cNvGrpSpPr>
            <a:grpSpLocks/>
          </p:cNvGrpSpPr>
          <p:nvPr/>
        </p:nvGrpSpPr>
        <p:grpSpPr bwMode="auto">
          <a:xfrm>
            <a:off x="268288" y="1125538"/>
            <a:ext cx="8875712" cy="4319587"/>
            <a:chOff x="169" y="709"/>
            <a:chExt cx="5591" cy="2721"/>
          </a:xfrm>
        </p:grpSpPr>
        <p:sp>
          <p:nvSpPr>
            <p:cNvPr id="11268" name="Rectangle 35">
              <a:extLst>
                <a:ext uri="{FF2B5EF4-FFF2-40B4-BE49-F238E27FC236}">
                  <a16:creationId xmlns:a16="http://schemas.microsoft.com/office/drawing/2014/main" id="{52B9B27A-EAE4-9D92-3746-4F9101B7D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1" y="2251"/>
              <a:ext cx="1179" cy="31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2700" tIns="12700" rIns="12700" bIns="12700"/>
            <a:lstStyle/>
            <a:p>
              <a:pPr defTabSz="914400" eaLnBrk="1" hangingPunct="1">
                <a:defRPr/>
              </a:pPr>
              <a:r>
                <a:rPr lang="ru-RU" altLang="ru-RU" sz="14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1 ЕН-60А с ALQ-151</a:t>
              </a:r>
            </a:p>
            <a:p>
              <a:pPr defTabSz="914400" eaLnBrk="1" hangingPunct="1">
                <a:defRPr/>
              </a:pPr>
              <a:r>
                <a:rPr lang="ru-RU" altLang="ru-RU" sz="1400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2 ЕН-60А с ALQ-143</a:t>
              </a:r>
              <a:endParaRPr lang="ru-RU" altLang="ru-RU" sz="14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grpSp>
          <p:nvGrpSpPr>
            <p:cNvPr id="87045" name="Group 46">
              <a:extLst>
                <a:ext uri="{FF2B5EF4-FFF2-40B4-BE49-F238E27FC236}">
                  <a16:creationId xmlns:a16="http://schemas.microsoft.com/office/drawing/2014/main" id="{0FC4AA3B-3E2A-FB19-2B32-0968706F0E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" y="709"/>
              <a:ext cx="5478" cy="2721"/>
              <a:chOff x="169" y="709"/>
              <a:chExt cx="5478" cy="2721"/>
            </a:xfrm>
          </p:grpSpPr>
          <p:grpSp>
            <p:nvGrpSpPr>
              <p:cNvPr id="87046" name="Group 38">
                <a:extLst>
                  <a:ext uri="{FF2B5EF4-FFF2-40B4-BE49-F238E27FC236}">
                    <a16:creationId xmlns:a16="http://schemas.microsoft.com/office/drawing/2014/main" id="{108E7663-8292-B5F4-72B6-61455A78DB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9" y="709"/>
                <a:ext cx="5478" cy="1859"/>
                <a:chOff x="169" y="709"/>
                <a:chExt cx="5478" cy="1859"/>
              </a:xfrm>
            </p:grpSpPr>
            <p:sp>
              <p:nvSpPr>
                <p:cNvPr id="11276" name="Line 4">
                  <a:extLst>
                    <a:ext uri="{FF2B5EF4-FFF2-40B4-BE49-F238E27FC236}">
                      <a16:creationId xmlns:a16="http://schemas.microsoft.com/office/drawing/2014/main" id="{860849AC-5D8E-9985-69C6-F06F8444E4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5" y="983"/>
                  <a:ext cx="1723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77" name="Freeform 7">
                  <a:extLst>
                    <a:ext uri="{FF2B5EF4-FFF2-40B4-BE49-F238E27FC236}">
                      <a16:creationId xmlns:a16="http://schemas.microsoft.com/office/drawing/2014/main" id="{60EF40AF-94B7-97F5-7CB7-510B3B02EC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8" y="988"/>
                  <a:ext cx="4665" cy="841"/>
                </a:xfrm>
                <a:custGeom>
                  <a:avLst/>
                  <a:gdLst>
                    <a:gd name="T0" fmla="*/ 0 w 20000"/>
                    <a:gd name="T1" fmla="*/ 31 h 20000"/>
                    <a:gd name="T2" fmla="*/ 0 w 20000"/>
                    <a:gd name="T3" fmla="*/ 17 h 20000"/>
                    <a:gd name="T4" fmla="*/ 212 w 20000"/>
                    <a:gd name="T5" fmla="*/ 17 h 20000"/>
                    <a:gd name="T6" fmla="*/ 212 w 20000"/>
                    <a:gd name="T7" fmla="*/ 35 h 20000"/>
                    <a:gd name="T8" fmla="*/ 212 w 20000"/>
                    <a:gd name="T9" fmla="*/ 17 h 20000"/>
                    <a:gd name="T10" fmla="*/ 430 w 20000"/>
                    <a:gd name="T11" fmla="*/ 17 h 20000"/>
                    <a:gd name="T12" fmla="*/ 430 w 20000"/>
                    <a:gd name="T13" fmla="*/ 32 h 20000"/>
                    <a:gd name="T14" fmla="*/ 430 w 20000"/>
                    <a:gd name="T15" fmla="*/ 17 h 20000"/>
                    <a:gd name="T16" fmla="*/ 519 w 20000"/>
                    <a:gd name="T17" fmla="*/ 17 h 20000"/>
                    <a:gd name="T18" fmla="*/ 519 w 20000"/>
                    <a:gd name="T19" fmla="*/ 0 h 20000"/>
                    <a:gd name="T20" fmla="*/ 519 w 20000"/>
                    <a:gd name="T21" fmla="*/ 17 h 20000"/>
                    <a:gd name="T22" fmla="*/ 658 w 20000"/>
                    <a:gd name="T23" fmla="*/ 17 h 20000"/>
                    <a:gd name="T24" fmla="*/ 658 w 20000"/>
                    <a:gd name="T25" fmla="*/ 34 h 20000"/>
                    <a:gd name="T26" fmla="*/ 658 w 20000"/>
                    <a:gd name="T27" fmla="*/ 17 h 20000"/>
                    <a:gd name="T28" fmla="*/ 870 w 20000"/>
                    <a:gd name="T29" fmla="*/ 17 h 20000"/>
                    <a:gd name="T30" fmla="*/ 870 w 20000"/>
                    <a:gd name="T31" fmla="*/ 32 h 20000"/>
                    <a:gd name="T32" fmla="*/ 870 w 20000"/>
                    <a:gd name="T33" fmla="*/ 17 h 20000"/>
                    <a:gd name="T34" fmla="*/ 1088 w 20000"/>
                    <a:gd name="T35" fmla="*/ 17 h 20000"/>
                    <a:gd name="T36" fmla="*/ 1088 w 20000"/>
                    <a:gd name="T37" fmla="*/ 31 h 20000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20000" h="20000">
                      <a:moveTo>
                        <a:pt x="0" y="17378"/>
                      </a:moveTo>
                      <a:lnTo>
                        <a:pt x="0" y="9558"/>
                      </a:lnTo>
                      <a:lnTo>
                        <a:pt x="3897" y="9558"/>
                      </a:lnTo>
                      <a:lnTo>
                        <a:pt x="3897" y="19985"/>
                      </a:lnTo>
                      <a:lnTo>
                        <a:pt x="3897" y="9558"/>
                      </a:lnTo>
                      <a:lnTo>
                        <a:pt x="7897" y="9558"/>
                      </a:lnTo>
                      <a:lnTo>
                        <a:pt x="7897" y="18247"/>
                      </a:lnTo>
                      <a:lnTo>
                        <a:pt x="7897" y="9558"/>
                      </a:lnTo>
                      <a:lnTo>
                        <a:pt x="9538" y="9558"/>
                      </a:lnTo>
                      <a:lnTo>
                        <a:pt x="9538" y="0"/>
                      </a:lnTo>
                      <a:lnTo>
                        <a:pt x="9538" y="9558"/>
                      </a:lnTo>
                      <a:lnTo>
                        <a:pt x="12101" y="9558"/>
                      </a:lnTo>
                      <a:lnTo>
                        <a:pt x="12101" y="19116"/>
                      </a:lnTo>
                      <a:lnTo>
                        <a:pt x="12101" y="9558"/>
                      </a:lnTo>
                      <a:lnTo>
                        <a:pt x="15999" y="9558"/>
                      </a:lnTo>
                      <a:lnTo>
                        <a:pt x="15999" y="18247"/>
                      </a:lnTo>
                      <a:lnTo>
                        <a:pt x="15999" y="9558"/>
                      </a:lnTo>
                      <a:lnTo>
                        <a:pt x="19998" y="9558"/>
                      </a:lnTo>
                      <a:lnTo>
                        <a:pt x="19998" y="17378"/>
                      </a:lnTo>
                    </a:path>
                  </a:pathLst>
                </a:custGeom>
                <a:noFill/>
                <a:ln w="12700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78" name="Rectangle 8">
                  <a:extLst>
                    <a:ext uri="{FF2B5EF4-FFF2-40B4-BE49-F238E27FC236}">
                      <a16:creationId xmlns:a16="http://schemas.microsoft.com/office/drawing/2014/main" id="{49755EE3-F1D1-6A85-CE6E-72557E5C08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05" y="709"/>
                  <a:ext cx="1125" cy="507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107763" dir="135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70000"/>
                    </a:lnSpc>
                    <a:defRPr/>
                  </a:pPr>
                  <a:r>
                    <a:rPr lang="ru-RU" altLang="ru-RU" b="1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р  Р и РЭБ</a:t>
                  </a:r>
                  <a:endParaRPr lang="ru-RU" altLang="ru-RU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79" name="Rectangle 9">
                  <a:extLst>
                    <a:ext uri="{FF2B5EF4-FFF2-40B4-BE49-F238E27FC236}">
                      <a16:creationId xmlns:a16="http://schemas.microsoft.com/office/drawing/2014/main" id="{31D22B81-72DB-E621-F097-EB80C79235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8" y="771"/>
                  <a:ext cx="575" cy="401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60000"/>
                    </a:lnSpc>
                    <a:defRPr/>
                  </a:pPr>
                  <a:r>
                    <a:rPr lang="ru-RU" altLang="ru-RU" sz="16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штаб</a:t>
                  </a:r>
                </a:p>
              </p:txBody>
            </p:sp>
            <p:sp>
              <p:nvSpPr>
                <p:cNvPr id="11280" name="Rectangle 10">
                  <a:extLst>
                    <a:ext uri="{FF2B5EF4-FFF2-40B4-BE49-F238E27FC236}">
                      <a16:creationId xmlns:a16="http://schemas.microsoft.com/office/drawing/2014/main" id="{B18545A8-F0A1-75A7-9DE6-BA679479D3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9" y="804"/>
                  <a:ext cx="718" cy="329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2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секция опер. обеспечения</a:t>
                  </a:r>
                </a:p>
              </p:txBody>
            </p:sp>
            <p:sp>
              <p:nvSpPr>
                <p:cNvPr id="11281" name="Rectangle 12">
                  <a:extLst>
                    <a:ext uri="{FF2B5EF4-FFF2-40B4-BE49-F238E27FC236}">
                      <a16:creationId xmlns:a16="http://schemas.microsoft.com/office/drawing/2014/main" id="{12F3F4E6-F883-36FB-4B87-5FEAE85489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09" y="1575"/>
                  <a:ext cx="838" cy="585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12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авиавзвод разведки и РЭБ</a:t>
                  </a:r>
                </a:p>
              </p:txBody>
            </p:sp>
            <p:sp>
              <p:nvSpPr>
                <p:cNvPr id="11282" name="Rectangle 14">
                  <a:extLst>
                    <a:ext uri="{FF2B5EF4-FFF2-40B4-BE49-F238E27FC236}">
                      <a16:creationId xmlns:a16="http://schemas.microsoft.com/office/drawing/2014/main" id="{3EB7D96B-E0B0-39CD-5E71-EF470652FE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8" y="1567"/>
                  <a:ext cx="838" cy="585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обеспечения</a:t>
                  </a:r>
                </a:p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ЦУБД</a:t>
                  </a:r>
                </a:p>
              </p:txBody>
            </p:sp>
            <p:sp>
              <p:nvSpPr>
                <p:cNvPr id="11283" name="Rectangle 15">
                  <a:extLst>
                    <a:ext uri="{FF2B5EF4-FFF2-40B4-BE49-F238E27FC236}">
                      <a16:creationId xmlns:a16="http://schemas.microsoft.com/office/drawing/2014/main" id="{56576C17-94C0-7695-F78D-3D7076095B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9" y="1568"/>
                  <a:ext cx="838" cy="584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12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наземной </a:t>
                  </a:r>
                </a:p>
                <a:p>
                  <a:pPr algn="ctr" defTabSz="914400" eaLnBrk="1" hangingPunct="1">
                    <a:lnSpc>
                      <a:spcPct val="112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разведки и </a:t>
                  </a:r>
                </a:p>
                <a:p>
                  <a:pPr algn="ctr" defTabSz="914400" eaLnBrk="1" hangingPunct="1">
                    <a:lnSpc>
                      <a:spcPct val="112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наблюдения</a:t>
                  </a:r>
                </a:p>
                <a:p>
                  <a:pPr defTabSz="914400" eaLnBrk="1" hangingPunct="1">
                    <a:defRPr/>
                  </a:pPr>
                  <a:endParaRPr lang="ru-RU" altLang="ru-RU" sz="15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84" name="Rectangle 16">
                  <a:extLst>
                    <a:ext uri="{FF2B5EF4-FFF2-40B4-BE49-F238E27FC236}">
                      <a16:creationId xmlns:a16="http://schemas.microsoft.com/office/drawing/2014/main" id="{91974A0A-7878-2CB4-01AA-50E4AF257D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00" y="1568"/>
                  <a:ext cx="838" cy="584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82000"/>
                    </a:lnSpc>
                    <a:defRPr/>
                  </a:pPr>
                  <a:r>
                    <a:rPr lang="ru-RU" altLang="ru-RU" sz="13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обслуживания</a:t>
                  </a:r>
                </a:p>
              </p:txBody>
            </p:sp>
            <p:sp>
              <p:nvSpPr>
                <p:cNvPr id="11285" name="Rectangle 17">
                  <a:extLst>
                    <a:ext uri="{FF2B5EF4-FFF2-40B4-BE49-F238E27FC236}">
                      <a16:creationId xmlns:a16="http://schemas.microsoft.com/office/drawing/2014/main" id="{DECBD953-E11F-2BEC-778E-F1BD9938F8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68" y="1582"/>
                  <a:ext cx="837" cy="584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rgbClr val="2AF4D7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808080"/>
                  </a:outerShdw>
                </a:effectLst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232000"/>
                    </a:lnSpc>
                    <a:defRPr/>
                  </a:pPr>
                  <a:r>
                    <a:rPr lang="ru-RU" altLang="ru-RU" sz="15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 в я з и</a:t>
                  </a:r>
                </a:p>
              </p:txBody>
            </p:sp>
            <p:grpSp>
              <p:nvGrpSpPr>
                <p:cNvPr id="87062" name="Group 18">
                  <a:extLst>
                    <a:ext uri="{FF2B5EF4-FFF2-40B4-BE49-F238E27FC236}">
                      <a16:creationId xmlns:a16="http://schemas.microsoft.com/office/drawing/2014/main" id="{7AE7E8E5-C8E7-07D7-7604-818168C2810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11" y="1582"/>
                  <a:ext cx="885" cy="644"/>
                  <a:chOff x="0" y="0"/>
                  <a:chExt cx="20000" cy="20000"/>
                </a:xfrm>
              </p:grpSpPr>
              <p:sp>
                <p:nvSpPr>
                  <p:cNvPr id="11289" name="Rectangle 19">
                    <a:extLst>
                      <a:ext uri="{FF2B5EF4-FFF2-40B4-BE49-F238E27FC236}">
                        <a16:creationId xmlns:a16="http://schemas.microsoft.com/office/drawing/2014/main" id="{8241C67E-35F4-E788-EE33-F1AA5C204BF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85" y="1832"/>
                    <a:ext cx="18915" cy="1816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FFFFFF"/>
                      </a:gs>
                      <a:gs pos="50000">
                        <a:srgbClr val="2AF4D7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rgbClr val="808080"/>
                    </a:outerShdw>
                  </a:effectLst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4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разведки </a:t>
                    </a:r>
                  </a:p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40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и  РЭП</a:t>
                    </a:r>
                    <a:endParaRPr lang="ru-RU" altLang="ru-RU" sz="1800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290" name="Rectangle 20">
                    <a:extLst>
                      <a:ext uri="{FF2B5EF4-FFF2-40B4-BE49-F238E27FC236}">
                        <a16:creationId xmlns:a16="http://schemas.microsoft.com/office/drawing/2014/main" id="{E0966DC0-FD01-65AD-EDF4-BC41C14F7E3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18915" cy="1816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FFFFFF"/>
                      </a:gs>
                      <a:gs pos="50000">
                        <a:srgbClr val="2AF4D7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rgbClr val="808080"/>
                    </a:outerShdw>
                  </a:effectLst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разведки </a:t>
                    </a:r>
                  </a:p>
                  <a:p>
                    <a:pPr algn="ctr" defTabSz="914400" eaLnBrk="1" hangingPunct="1">
                      <a:lnSpc>
                        <a:spcPct val="144000"/>
                      </a:lnSpc>
                      <a:defRPr/>
                    </a:pPr>
                    <a:r>
                      <a:rPr lang="ru-RU" altLang="ru-RU" sz="15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и  РЭП</a:t>
                    </a:r>
                  </a:p>
                </p:txBody>
              </p:sp>
            </p:grpSp>
            <p:sp>
              <p:nvSpPr>
                <p:cNvPr id="11287" name="Rectangle 33">
                  <a:extLst>
                    <a:ext uri="{FF2B5EF4-FFF2-40B4-BE49-F238E27FC236}">
                      <a16:creationId xmlns:a16="http://schemas.microsoft.com/office/drawing/2014/main" id="{33D6985A-188A-0174-0E9D-7AE07CFAD7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7" y="1162"/>
                  <a:ext cx="1420" cy="1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96000"/>
                    </a:lnSpc>
                    <a:defRPr/>
                  </a:pPr>
                  <a:r>
                    <a:rPr lang="ru-RU" altLang="ru-RU" sz="1600" b="1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В з в о д ы</a:t>
                  </a:r>
                  <a:endParaRPr lang="ru-RU" altLang="ru-RU" sz="1600" b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88" name="Rectangle 34">
                  <a:extLst>
                    <a:ext uri="{FF2B5EF4-FFF2-40B4-BE49-F238E27FC236}">
                      <a16:creationId xmlns:a16="http://schemas.microsoft.com/office/drawing/2014/main" id="{151759D9-DD4C-9A6D-9E67-189FCAD3A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4" y="2251"/>
                  <a:ext cx="862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lIns="12700" tIns="12700" rIns="12700" bIns="12700"/>
                <a:lstStyle/>
                <a:p>
                  <a:pPr defTabSz="914400" eaLnBrk="1" hangingPunct="1"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3  РЛС  PPS-5</a:t>
                  </a:r>
                </a:p>
                <a:p>
                  <a:pPr defTabSz="914400" eaLnBrk="1" hangingPunct="1"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9  РЛС  PPS-15</a:t>
                  </a:r>
                  <a:endParaRPr lang="ru-RU" altLang="ru-RU" sz="14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7047" name="Group 41">
                <a:extLst>
                  <a:ext uri="{FF2B5EF4-FFF2-40B4-BE49-F238E27FC236}">
                    <a16:creationId xmlns:a16="http://schemas.microsoft.com/office/drawing/2014/main" id="{D50554A3-AB0A-8812-7435-B4DC87926F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66" y="2251"/>
                <a:ext cx="3266" cy="1179"/>
                <a:chOff x="3956" y="4619"/>
                <a:chExt cx="6898" cy="1483"/>
              </a:xfrm>
            </p:grpSpPr>
            <p:sp>
              <p:nvSpPr>
                <p:cNvPr id="11272" name="Rectangle 42">
                  <a:extLst>
                    <a:ext uri="{FF2B5EF4-FFF2-40B4-BE49-F238E27FC236}">
                      <a16:creationId xmlns:a16="http://schemas.microsoft.com/office/drawing/2014/main" id="{676D188F-1309-702F-3802-BE3AA818BA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56" y="4676"/>
                  <a:ext cx="3022" cy="142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defRPr/>
                  </a:pPr>
                  <a:r>
                    <a:rPr lang="ru-RU" altLang="ru-RU" sz="14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1-й взвод Р и РЭП</a:t>
                  </a:r>
                </a:p>
                <a:p>
                  <a:pPr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комплекс РР  TSQ-114A</a:t>
                  </a:r>
                </a:p>
                <a:p>
                  <a:pPr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станция РТР MSQ-103A</a:t>
                  </a:r>
                </a:p>
                <a:p>
                  <a:pPr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станция РЭП р/св.  TLQ-17A</a:t>
                  </a:r>
                </a:p>
                <a:p>
                  <a:pPr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станция РЭП РЛС ULQ-12(14)</a:t>
                  </a:r>
                </a:p>
                <a:p>
                  <a:pPr defTabSz="914400" eaLnBrk="1" hangingPunct="1">
                    <a:lnSpc>
                      <a:spcPct val="88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90 РСП «Рембасс»</a:t>
                  </a:r>
                </a:p>
                <a:p>
                  <a:pPr algn="ctr" defTabSz="914400" eaLnBrk="1" hangingPunct="1">
                    <a:lnSpc>
                      <a:spcPct val="72000"/>
                    </a:lnSpc>
                    <a:defRPr/>
                  </a:pPr>
                  <a:endParaRPr lang="ru-RU" altLang="ru-RU" sz="1400" i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  <a:p>
                  <a:pPr algn="ctr" defTabSz="914400" eaLnBrk="1" hangingPunct="1">
                    <a:lnSpc>
                      <a:spcPct val="72000"/>
                    </a:lnSpc>
                    <a:defRPr/>
                  </a:pPr>
                  <a:endParaRPr lang="ru-RU" altLang="ru-RU" sz="1400" i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  <a:p>
                  <a:pPr defTabSz="914400" eaLnBrk="1" hangingPunct="1">
                    <a:defRPr/>
                  </a:pPr>
                  <a:endParaRPr lang="ru-RU" altLang="ru-RU" sz="14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73" name="Rectangle 43">
                  <a:extLst>
                    <a:ext uri="{FF2B5EF4-FFF2-40B4-BE49-F238E27FC236}">
                      <a16:creationId xmlns:a16="http://schemas.microsoft.com/office/drawing/2014/main" id="{85551379-4E41-1941-1C8E-F9922F90FB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32" y="4676"/>
                  <a:ext cx="3022" cy="137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defRPr/>
                  </a:pPr>
                  <a:r>
                    <a:rPr lang="ru-RU" altLang="ru-RU" sz="1400" b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2-й взвод Р и РЭП</a:t>
                  </a:r>
                </a:p>
                <a:p>
                  <a:pPr defTabSz="914400" eaLnBrk="1" hangingPunct="1">
                    <a:lnSpc>
                      <a:spcPct val="72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комплекс РР  TSQ-114A</a:t>
                  </a:r>
                </a:p>
                <a:p>
                  <a:pPr defTabSz="914400" eaLnBrk="1" hangingPunct="1">
                    <a:lnSpc>
                      <a:spcPct val="72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станция РТР MSQ-103A</a:t>
                  </a:r>
                </a:p>
                <a:p>
                  <a:pPr defTabSz="914400" eaLnBrk="1" hangingPunct="1">
                    <a:lnSpc>
                      <a:spcPct val="72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станция РЭП р/св.  TLQ-17A</a:t>
                  </a:r>
                </a:p>
                <a:p>
                  <a:pPr defTabSz="914400" eaLnBrk="1" hangingPunct="1">
                    <a:lnSpc>
                      <a:spcPct val="72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станция РЭП УКВ ав. MLQ-33</a:t>
                  </a:r>
                </a:p>
                <a:p>
                  <a:pPr defTabSz="914400" eaLnBrk="1" hangingPunct="1">
                    <a:lnSpc>
                      <a:spcPct val="72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2 станции РР TRQ-32</a:t>
                  </a:r>
                </a:p>
                <a:p>
                  <a:pPr defTabSz="914400" eaLnBrk="1" hangingPunct="1">
                    <a:lnSpc>
                      <a:spcPct val="72000"/>
                    </a:lnSpc>
                    <a:defRPr/>
                  </a:pPr>
                  <a:r>
                    <a:rPr lang="ru-RU" altLang="ru-RU" sz="1400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90 РСП «Рембасс»</a:t>
                  </a:r>
                </a:p>
                <a:p>
                  <a:pPr algn="ctr" defTabSz="914400" eaLnBrk="1" hangingPunct="1">
                    <a:lnSpc>
                      <a:spcPct val="72000"/>
                    </a:lnSpc>
                    <a:defRPr/>
                  </a:pPr>
                  <a:endParaRPr lang="ru-RU" altLang="ru-RU" sz="1400" i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  <a:p>
                  <a:pPr defTabSz="914400" eaLnBrk="1" hangingPunct="1">
                    <a:defRPr/>
                  </a:pPr>
                  <a:endParaRPr lang="ru-RU" altLang="ru-RU" sz="14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74" name="Freeform 44">
                  <a:extLst>
                    <a:ext uri="{FF2B5EF4-FFF2-40B4-BE49-F238E27FC236}">
                      <a16:creationId xmlns:a16="http://schemas.microsoft.com/office/drawing/2014/main" id="{177C5E62-0928-7414-0473-0FB6F8F57C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60" y="4619"/>
                  <a:ext cx="3422" cy="1483"/>
                </a:xfrm>
                <a:custGeom>
                  <a:avLst/>
                  <a:gdLst>
                    <a:gd name="T0" fmla="*/ 0 w 20000"/>
                    <a:gd name="T1" fmla="*/ 9 h 20000"/>
                    <a:gd name="T2" fmla="*/ 0 w 20000"/>
                    <a:gd name="T3" fmla="*/ 110 h 20000"/>
                    <a:gd name="T4" fmla="*/ 517 w 20000"/>
                    <a:gd name="T5" fmla="*/ 110 h 20000"/>
                    <a:gd name="T6" fmla="*/ 517 w 20000"/>
                    <a:gd name="T7" fmla="*/ 40 h 20000"/>
                    <a:gd name="T8" fmla="*/ 585 w 20000"/>
                    <a:gd name="T9" fmla="*/ 0 h 20000"/>
                    <a:gd name="T10" fmla="*/ 517 w 20000"/>
                    <a:gd name="T11" fmla="*/ 26 h 20000"/>
                    <a:gd name="T12" fmla="*/ 517 w 20000"/>
                    <a:gd name="T13" fmla="*/ 4 h 20000"/>
                    <a:gd name="T14" fmla="*/ 0 w 20000"/>
                    <a:gd name="T15" fmla="*/ 4 h 20000"/>
                    <a:gd name="T16" fmla="*/ 0 w 20000"/>
                    <a:gd name="T17" fmla="*/ 13 h 200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0000" h="20000">
                      <a:moveTo>
                        <a:pt x="0" y="1605"/>
                      </a:moveTo>
                      <a:lnTo>
                        <a:pt x="0" y="19987"/>
                      </a:lnTo>
                      <a:lnTo>
                        <a:pt x="17662" y="19987"/>
                      </a:lnTo>
                      <a:lnTo>
                        <a:pt x="17662" y="7202"/>
                      </a:lnTo>
                      <a:lnTo>
                        <a:pt x="19994" y="0"/>
                      </a:lnTo>
                      <a:lnTo>
                        <a:pt x="17662" y="4801"/>
                      </a:lnTo>
                      <a:lnTo>
                        <a:pt x="17662" y="796"/>
                      </a:lnTo>
                      <a:lnTo>
                        <a:pt x="0" y="796"/>
                      </a:lnTo>
                      <a:lnTo>
                        <a:pt x="0" y="2401"/>
                      </a:lnTo>
                    </a:path>
                  </a:pathLst>
                </a:custGeom>
                <a:noFill/>
                <a:ln w="19050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75" name="Freeform 45">
                  <a:extLst>
                    <a:ext uri="{FF2B5EF4-FFF2-40B4-BE49-F238E27FC236}">
                      <a16:creationId xmlns:a16="http://schemas.microsoft.com/office/drawing/2014/main" id="{626AD268-4BE8-1E22-CF51-FA53CEDEFD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80" y="4619"/>
                  <a:ext cx="3422" cy="1483"/>
                </a:xfrm>
                <a:custGeom>
                  <a:avLst/>
                  <a:gdLst>
                    <a:gd name="T0" fmla="*/ 585 w 20000"/>
                    <a:gd name="T1" fmla="*/ 9 h 20000"/>
                    <a:gd name="T2" fmla="*/ 585 w 20000"/>
                    <a:gd name="T3" fmla="*/ 110 h 20000"/>
                    <a:gd name="T4" fmla="*/ 68 w 20000"/>
                    <a:gd name="T5" fmla="*/ 110 h 20000"/>
                    <a:gd name="T6" fmla="*/ 68 w 20000"/>
                    <a:gd name="T7" fmla="*/ 40 h 20000"/>
                    <a:gd name="T8" fmla="*/ 0 w 20000"/>
                    <a:gd name="T9" fmla="*/ 0 h 20000"/>
                    <a:gd name="T10" fmla="*/ 68 w 20000"/>
                    <a:gd name="T11" fmla="*/ 26 h 20000"/>
                    <a:gd name="T12" fmla="*/ 68 w 20000"/>
                    <a:gd name="T13" fmla="*/ 4 h 20000"/>
                    <a:gd name="T14" fmla="*/ 585 w 20000"/>
                    <a:gd name="T15" fmla="*/ 4 h 20000"/>
                    <a:gd name="T16" fmla="*/ 585 w 20000"/>
                    <a:gd name="T17" fmla="*/ 13 h 200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0000" h="20000">
                      <a:moveTo>
                        <a:pt x="19994" y="1605"/>
                      </a:moveTo>
                      <a:lnTo>
                        <a:pt x="19994" y="19987"/>
                      </a:lnTo>
                      <a:lnTo>
                        <a:pt x="2333" y="19987"/>
                      </a:lnTo>
                      <a:lnTo>
                        <a:pt x="2333" y="7202"/>
                      </a:lnTo>
                      <a:lnTo>
                        <a:pt x="0" y="0"/>
                      </a:lnTo>
                      <a:lnTo>
                        <a:pt x="2333" y="4801"/>
                      </a:lnTo>
                      <a:lnTo>
                        <a:pt x="2333" y="796"/>
                      </a:lnTo>
                      <a:lnTo>
                        <a:pt x="19994" y="796"/>
                      </a:lnTo>
                      <a:lnTo>
                        <a:pt x="19994" y="2401"/>
                      </a:lnTo>
                    </a:path>
                  </a:pathLst>
                </a:custGeom>
                <a:noFill/>
                <a:ln w="19050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>
            <a:extLst>
              <a:ext uri="{FF2B5EF4-FFF2-40B4-BE49-F238E27FC236}">
                <a16:creationId xmlns:a16="http://schemas.microsoft.com/office/drawing/2014/main" id="{4C429A3E-258F-2949-6349-B9AEFB7F7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17500"/>
            <a:ext cx="7920038" cy="1239838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marL="457200" lvl="1" indent="0"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marL="457200" lvl="1" indent="0" algn="just" defTabSz="914400" eaLnBrk="1" hangingPunct="1">
              <a:lnSpc>
                <a:spcPct val="96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Рота  предназначена  для  выявления  и  радиоэлектронного  подавления средств  и  систем  радиосвязи  и  РЛС  батальонов и полков  первого  эшелона  противоборствующей  стороны.</a:t>
            </a:r>
          </a:p>
        </p:txBody>
      </p:sp>
      <p:sp>
        <p:nvSpPr>
          <p:cNvPr id="53253" name="AutoShape 5">
            <a:extLst>
              <a:ext uri="{FF2B5EF4-FFF2-40B4-BE49-F238E27FC236}">
                <a16:creationId xmlns:a16="http://schemas.microsoft.com/office/drawing/2014/main" id="{CB9ADE6A-2CAA-1DAA-1D2E-7CF229B37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188913"/>
            <a:ext cx="3024188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BFA"/>
              </a:gs>
              <a:gs pos="15000">
                <a:srgbClr val="C4D6EB"/>
              </a:gs>
              <a:gs pos="30001">
                <a:srgbClr val="85C2FF"/>
              </a:gs>
              <a:gs pos="50000">
                <a:srgbClr val="5E9EFF"/>
              </a:gs>
              <a:gs pos="70000">
                <a:srgbClr val="85C2FF"/>
              </a:gs>
              <a:gs pos="85000">
                <a:srgbClr val="C4D6EB"/>
              </a:gs>
              <a:gs pos="100000">
                <a:srgbClr val="FFEBFA"/>
              </a:gs>
            </a:gsLst>
            <a:lin ang="18900000" scaled="1"/>
          </a:gra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Предназначение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D9E17135-BD9E-C46F-9DC6-2F0E4611F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879600"/>
            <a:ext cx="8137525" cy="3349625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defTabSz="914400" eaLnBrk="1" hangingPunct="1">
              <a:defRPr/>
            </a:pPr>
            <a:endParaRPr lang="ru-RU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по  разведке:		</a:t>
            </a:r>
            <a:endParaRPr lang="ru-RU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радиоразведка КВ-р/связи   наземными   средствами	до 80      км; </a:t>
            </a:r>
          </a:p>
          <a:p>
            <a:pPr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радиоразведка УКВ-р/связи  наземными  средствами	30-60      км;</a:t>
            </a:r>
          </a:p>
          <a:p>
            <a:pPr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радиоразведка УКВ-р/связи воздушными средствами	до  70     км;</a:t>
            </a:r>
          </a:p>
          <a:p>
            <a:pPr algn="just"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радиотехническая разведка  наземными  средствами	30-80	 км;</a:t>
            </a:r>
          </a:p>
          <a:p>
            <a:pPr algn="just" defTabSz="914400" eaLnBrk="1" hangingPunct="1">
              <a:lnSpc>
                <a:spcPct val="98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радиотехническая разведка воздушными средствами	до 240    км.</a:t>
            </a:r>
          </a:p>
          <a:p>
            <a:pPr algn="just" defTabSz="914400" eaLnBrk="1" hangingPunct="1">
              <a:lnSpc>
                <a:spcPct val="98000"/>
              </a:lnSpc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</a:t>
            </a:r>
          </a:p>
          <a:p>
            <a:pPr algn="just" defTabSz="914400" eaLnBrk="1" hangingPunct="1">
              <a:lnSpc>
                <a:spcPct val="72000"/>
              </a:lnSpc>
              <a:defRPr/>
            </a:pPr>
            <a:r>
              <a:rPr lang="ru-RU" sz="18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по РЭП</a:t>
            </a:r>
            <a:endParaRPr lang="ru-RU" sz="18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just"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КВ-р/связи	40-60 км;</a:t>
            </a:r>
          </a:p>
          <a:p>
            <a:pPr algn="just"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УКВ-р/связи наземными средствами	25-40 км;</a:t>
            </a:r>
          </a:p>
          <a:p>
            <a:pPr algn="just"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УКВ-р/связи воздушными средствами	до 60 км;</a:t>
            </a:r>
          </a:p>
          <a:p>
            <a:pPr defTabSz="914400" eaLnBrk="1" hangingPunct="1">
              <a:lnSpc>
                <a:spcPct val="82000"/>
              </a:lnSpc>
              <a:buFontTx/>
              <a:buChar char="•"/>
              <a:defRPr/>
            </a:pPr>
            <a:r>
              <a:rPr lang="ru-RU" sz="18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РЛС					до 80 км.</a:t>
            </a:r>
          </a:p>
        </p:txBody>
      </p:sp>
      <p:sp>
        <p:nvSpPr>
          <p:cNvPr id="53255" name="AutoShape 7">
            <a:extLst>
              <a:ext uri="{FF2B5EF4-FFF2-40B4-BE49-F238E27FC236}">
                <a16:creationId xmlns:a16="http://schemas.microsoft.com/office/drawing/2014/main" id="{64225691-24D6-2EA9-52FA-B33253383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700213"/>
            <a:ext cx="2855913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/>
              </a:gs>
              <a:gs pos="9000">
                <a:srgbClr val="99CCFF"/>
              </a:gs>
              <a:gs pos="17999">
                <a:srgbClr val="9966FF"/>
              </a:gs>
              <a:gs pos="30499">
                <a:srgbClr val="CC99FF"/>
              </a:gs>
              <a:gs pos="41000">
                <a:srgbClr val="99CCFF"/>
              </a:gs>
              <a:gs pos="50000">
                <a:srgbClr val="CCCCFF"/>
              </a:gs>
              <a:gs pos="59000">
                <a:srgbClr val="99CCFF"/>
              </a:gs>
              <a:gs pos="69501">
                <a:srgbClr val="CC99FF"/>
              </a:gs>
              <a:gs pos="82001">
                <a:srgbClr val="9966FF"/>
              </a:gs>
              <a:gs pos="91000">
                <a:srgbClr val="99CCFF"/>
              </a:gs>
              <a:gs pos="100000">
                <a:srgbClr val="CCCCFF"/>
              </a:gs>
            </a:gsLst>
            <a:lin ang="2700000" scaled="1"/>
          </a:gra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altLang="ru-RU" sz="20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Возможности</a:t>
            </a: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A6AD916E-F45E-997B-502A-19CDEE0AF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373688"/>
            <a:ext cx="8137525" cy="1219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Рота  способна определить в течение часа  местоположение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90-120 КВ- и 350-450 УКВ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-радиостанций, 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8-12 РЛС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и  одновременно  создать  помехи 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9-12 КВ-радиосвязям, 8-и  УКВ-радиосвязям авиации, 6-12 РЛС.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/>
      <p:bldP spid="53253" grpId="0" animBg="1"/>
      <p:bldP spid="53254" grpId="0" animBg="1"/>
      <p:bldP spid="53255" grpId="0" animBg="1"/>
      <p:bldP spid="5325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00" name="Group 28">
            <a:extLst>
              <a:ext uri="{FF2B5EF4-FFF2-40B4-BE49-F238E27FC236}">
                <a16:creationId xmlns:a16="http://schemas.microsoft.com/office/drawing/2014/main" id="{52F882BC-A08D-CDCF-B420-71EAD08B725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1000125"/>
          <a:ext cx="8642350" cy="5851525"/>
        </p:xfrm>
        <a:graphic>
          <a:graphicData uri="http://schemas.openxmlformats.org/drawingml/2006/table">
            <a:tbl>
              <a:tblPr/>
              <a:tblGrid>
                <a:gridCol w="6694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Наземная система РР КВ/УКВ-радиосвязи        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ТSQ-114 “</a:t>
                      </a: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Трейблейзер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”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 комплекта (в составе двух узлов перехвата и управления 10-15 км от ЛФ; 6 станций разведки и пеленгования 3-5 км от ЛФ)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Наземная        станция         РТР         РЛС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MLQ-103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Тимпек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”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комплекта  в  составе: (3 станции радиотехнической разведки, удаление от ЛФ 5-8 км)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Наземная станция радиоразведки КВ- и УКВ-радиосвязи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TRQ-32 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  комплекта)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РЛС разведки наземных движущихся целей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PPS-5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(Дальность  обнаружения  движущихся объектов типа  БТР на поле боя 10 000 м)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РЛС разведки наземных движущихся целей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PPS-15 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(Дальность  обнаружения  движущихся объектов   типа  БТР   на   поле   боя     1500-3000 м)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Разведывательно-сигнальные   приборы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РЕМБАС” 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(до 180 комплектов; дальность разведки до 70 км)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0.5-150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МГц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500-18000 МГц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l"/>
                        </a:tabLst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0.5-150 МГц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6" marB="45686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301" name="Text Box 29">
            <a:extLst>
              <a:ext uri="{FF2B5EF4-FFF2-40B4-BE49-F238E27FC236}">
                <a16:creationId xmlns:a16="http://schemas.microsoft.com/office/drawing/2014/main" id="{598157C9-227D-6C15-DF8D-CEF87E106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8642350" cy="42545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15000">
                <a:srgbClr val="C4D6EB"/>
              </a:gs>
              <a:gs pos="30001">
                <a:srgbClr val="85C2FF"/>
              </a:gs>
              <a:gs pos="50000">
                <a:srgbClr val="5E9EFF"/>
              </a:gs>
              <a:gs pos="70000">
                <a:srgbClr val="85C2FF"/>
              </a:gs>
              <a:gs pos="85000">
                <a:srgbClr val="C4D6EB"/>
              </a:gs>
              <a:gs pos="100000">
                <a:srgbClr val="FFEBFA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Средства  разведки   роты  разведки  и  РЭБ  </a:t>
            </a:r>
            <a:r>
              <a:rPr lang="ru-RU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обркп  АК </a:t>
            </a: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США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330" name="Group 34">
            <a:extLst>
              <a:ext uri="{FF2B5EF4-FFF2-40B4-BE49-F238E27FC236}">
                <a16:creationId xmlns:a16="http://schemas.microsoft.com/office/drawing/2014/main" id="{40E73716-D18C-DE03-2B39-A7565ACD925F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1052513"/>
          <a:ext cx="8642350" cy="5456237"/>
        </p:xfrm>
        <a:graphic>
          <a:graphicData uri="http://schemas.openxmlformats.org/drawingml/2006/table">
            <a:tbl>
              <a:tblPr/>
              <a:tblGrid>
                <a:gridCol w="7024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7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5623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Вертолетный    комплекс    РЭП    КВ-  и   УКВ- радиосвязи        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ALQ-151 “КВИК ФИКС-2”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(имеет в составе три вертолета ЕН-60А, мощность передатчиков помех до 150 Вт)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Вертолетный комплекс радиоэлектронного подавления РЛС         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ALQ-143 “МАЛЬТЬЮЗ”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(в составе три вертолета ЕН-1Н, мощность передатчиков помех до1 кВт, способен подавить до 4-6 РЛС, дальность подавления - до 150 км; зона барражирования - 5-15 км от ЛФ; высота полета в зоне 60-200 м; время полета в зоне 0.5-2 часа)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Наземный   комплекс    РЭП    КВ-  и   УКВ-радиосвязи      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TLQ-17A “ТРЕФИКДЖАМ”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 комплекта аппаратуры; 5-10 км от ЛФ; один комплект предназначен для подавления одной частоты)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Наземный комплекс РЭБ и подавления УКВ-радиосвязи    авиации                        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MLQ-33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(в составе 4 станции, удаление от ЛФ 5-15 км) по комплекту в каждом взводе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Наземный комплекс радиоэлектронного  подавления УКВ-радиосвязи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MLQ-34 “ТАКДЖАМ”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 комплекта аппаратуры; 5-10 км от   ЛФ; 1 комплект предназначен для подавления трех радиосетей)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1,5-80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МГц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8-18 ГГц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1.5-80 МГц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100-450 МГц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20-150 МГц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5331" name="Text Box 35">
            <a:extLst>
              <a:ext uri="{FF2B5EF4-FFF2-40B4-BE49-F238E27FC236}">
                <a16:creationId xmlns:a16="http://schemas.microsoft.com/office/drawing/2014/main" id="{B35C92F2-7D12-C21D-AB94-9CE2BD365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88913"/>
            <a:ext cx="8569325" cy="42545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Средства  РЭП  роты  разведки  и  РЭБ  </a:t>
            </a:r>
            <a:r>
              <a:rPr lang="ru-RU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обркп  </a:t>
            </a: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АК</a:t>
            </a:r>
            <a:r>
              <a:rPr lang="ru-RU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 </a:t>
            </a: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США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5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5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3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83" name="Group 47">
            <a:extLst>
              <a:ext uri="{FF2B5EF4-FFF2-40B4-BE49-F238E27FC236}">
                <a16:creationId xmlns:a16="http://schemas.microsoft.com/office/drawing/2014/main" id="{1AA54AC0-84C0-3040-048A-4451F9F24BB3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0" y="908050"/>
          <a:ext cx="9144000" cy="5851525"/>
        </p:xfrm>
        <a:graphic>
          <a:graphicData uri="http://schemas.openxmlformats.org/drawingml/2006/table">
            <a:tbl>
              <a:tblPr/>
              <a:tblGrid>
                <a:gridCol w="781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15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Наземный комплекс электронной войны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MLQ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-40(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)2 в составе шести станций радиоразведки.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соответствии с планами командования станция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MLQ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-40(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)2 станет базовым комплексом электронной войны сухопутных войск США и заменит устаревшие комплексы радиоразведки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-32(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(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Тиммейт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),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TSQ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-114(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(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Трейлблайзер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), РЭП -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TLQ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-17(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(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Трэфик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Джем),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MLQ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-34 (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Такджем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),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Предполагается иметь в каждом батальоне разведки и РЭБ дивизии регулярных войск шесть станций (две в каждой бригаде), бронекавалерийском полку - четыре, средней бригаде - три, отдельной бригаде - две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Воздушный комплекс будет размещаться на беспилотных летательных аппаратах «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Шадоу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» 200 со сменной полезной нагрузкой, обеспечивающей эффективное ведение радио и РТР в диапазоне частот 20-40000 МГц и РЭП – 20-150 МГц на территории размерами 150х50 км. Ошибка (круговое вероятное отклонение) в определении местоположения целей будет зависеть от дальности до них и составит: на расстоянии до 40 км – 150-500 м; на расстоянии 80-120 км – 450-1500 м.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Наземный комплекс, так же как и центр управления, будет размещаться на автомобилях «Хаммер» и обеспечит обнаружение, идентификацию, определение точного местоположения источников радиоизлучений и постановку помех в диапазоне радиочастот 20-2500 МГц.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Станции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MLQ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-40(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)2 предназначены для поиска, обнаружения и пеленгования средств радиосвязи, работающих с амплитудной (АМ), однополосной (ОМ) и частотной (ЧМ) модуляцией в диапазоне частот 2-2000 МГц. Для определения местоположения источников радиоизлучений осуществляется синхронное пеленгование сетью в составе двух-трех станций. Точность пеленгования неподвижными станциями (на стоянке) составляет 3-5 градуса, а в движении – не хуже 22,5 градуса. Обработка результатов ведется практически в реальном масштабе времени с их отображением на экране персонального компьютера на фоне цифровой карты местности в различных масштабах с отметками запеленгованных источников радиоизлучений и текущих позиций станций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MLQ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-40(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)2. Одновременно может производиться регистрация перехватываемых передач и радиосигналов, а также передача информации в наземный центр управления. </a:t>
                      </a: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686" marB="45686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5549" name="Text Box 13">
            <a:extLst>
              <a:ext uri="{FF2B5EF4-FFF2-40B4-BE49-F238E27FC236}">
                <a16:creationId xmlns:a16="http://schemas.microsoft.com/office/drawing/2014/main" id="{FD0FF0BF-E00E-A5D6-98BB-028F4D712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0"/>
            <a:ext cx="8064500" cy="73025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Наземный комплекс электронной войны “Профет”</a:t>
            </a:r>
            <a:b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 тактического звена сухопутных войск США.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9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4" name="Group 4">
            <a:extLst>
              <a:ext uri="{FF2B5EF4-FFF2-40B4-BE49-F238E27FC236}">
                <a16:creationId xmlns:a16="http://schemas.microsoft.com/office/drawing/2014/main" id="{CD26CD9F-FC92-F9CD-222E-F39C4AB9F533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1268413"/>
            <a:ext cx="8496300" cy="4824412"/>
            <a:chOff x="2302" y="2574"/>
            <a:chExt cx="12655" cy="4106"/>
          </a:xfrm>
          <a:solidFill>
            <a:schemeClr val="bg1"/>
          </a:solidFill>
        </p:grpSpPr>
        <p:sp>
          <p:nvSpPr>
            <p:cNvPr id="18436" name="Line 5">
              <a:extLst>
                <a:ext uri="{FF2B5EF4-FFF2-40B4-BE49-F238E27FC236}">
                  <a16:creationId xmlns:a16="http://schemas.microsoft.com/office/drawing/2014/main" id="{7F41ED98-47B0-F0E9-CB81-5927B71A4A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76" y="4359"/>
              <a:ext cx="1" cy="1597"/>
            </a:xfrm>
            <a:prstGeom prst="line">
              <a:avLst/>
            </a:prstGeom>
            <a:grpFill/>
            <a:ln w="31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defTabSz="914400" eaLnBrk="1" hangingPunct="1">
                <a:defRPr/>
              </a:pPr>
              <a:endParaRPr lang="ru-RU" sz="18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grpSp>
          <p:nvGrpSpPr>
            <p:cNvPr id="18437" name="Group 6">
              <a:extLst>
                <a:ext uri="{FF2B5EF4-FFF2-40B4-BE49-F238E27FC236}">
                  <a16:creationId xmlns:a16="http://schemas.microsoft.com/office/drawing/2014/main" id="{3E9E71B3-811F-269E-D159-B97EDA5EA8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2" y="2574"/>
              <a:ext cx="12655" cy="4106"/>
              <a:chOff x="2302" y="2574"/>
              <a:chExt cx="12655" cy="4106"/>
            </a:xfrm>
            <a:grpFill/>
          </p:grpSpPr>
          <p:sp useBgFill="1">
            <p:nvSpPr>
              <p:cNvPr id="18438" name="Rectangle 7">
                <a:extLst>
                  <a:ext uri="{FF2B5EF4-FFF2-40B4-BE49-F238E27FC236}">
                    <a16:creationId xmlns:a16="http://schemas.microsoft.com/office/drawing/2014/main" id="{28B97060-7CCC-A956-3DE3-4A1A46B952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90" y="3565"/>
                <a:ext cx="3551" cy="312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lIns="0" tIns="36000" rIns="0" bIns="0"/>
              <a:lstStyle/>
              <a:p>
                <a:pPr algn="ctr" defTabSz="914400" eaLnBrk="1" hangingPunct="1">
                  <a:lnSpc>
                    <a:spcPct val="96000"/>
                  </a:lnSpc>
                  <a:defRPr/>
                </a:pPr>
                <a:r>
                  <a:rPr lang="ru-RU" altLang="ru-RU" sz="1600" b="1" i="1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rPr>
                  <a:t>Р  о  т  ы</a:t>
                </a:r>
                <a:endParaRPr lang="ru-RU" altLang="ru-RU" sz="1600" b="1">
                  <a:solidFill>
                    <a:srgbClr val="000000"/>
                  </a:solidFill>
                  <a:latin typeface="Arial Narrow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18439" name="Group 8">
                <a:extLst>
                  <a:ext uri="{FF2B5EF4-FFF2-40B4-BE49-F238E27FC236}">
                    <a16:creationId xmlns:a16="http://schemas.microsoft.com/office/drawing/2014/main" id="{732C47AE-CA35-8759-5F5B-F507C75179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2" y="2574"/>
                <a:ext cx="12655" cy="4106"/>
                <a:chOff x="2302" y="2574"/>
                <a:chExt cx="12655" cy="4106"/>
              </a:xfrm>
              <a:grpFill/>
            </p:grpSpPr>
            <p:sp>
              <p:nvSpPr>
                <p:cNvPr id="18440" name="Freeform 9">
                  <a:extLst>
                    <a:ext uri="{FF2B5EF4-FFF2-40B4-BE49-F238E27FC236}">
                      <a16:creationId xmlns:a16="http://schemas.microsoft.com/office/drawing/2014/main" id="{7F07D212-4208-1CD7-6740-A0C0D877C2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42" y="3133"/>
                  <a:ext cx="10147" cy="1502"/>
                </a:xfrm>
                <a:custGeom>
                  <a:avLst/>
                  <a:gdLst>
                    <a:gd name="T0" fmla="*/ 0 w 20000"/>
                    <a:gd name="T1" fmla="*/ 95 h 20000"/>
                    <a:gd name="T2" fmla="*/ 1 w 20000"/>
                    <a:gd name="T3" fmla="*/ 95 h 20000"/>
                    <a:gd name="T4" fmla="*/ 0 w 20000"/>
                    <a:gd name="T5" fmla="*/ 61 h 20000"/>
                    <a:gd name="T6" fmla="*/ 1822 w 20000"/>
                    <a:gd name="T7" fmla="*/ 61 h 20000"/>
                    <a:gd name="T8" fmla="*/ 1822 w 20000"/>
                    <a:gd name="T9" fmla="*/ 104 h 20000"/>
                    <a:gd name="T10" fmla="*/ 1822 w 20000"/>
                    <a:gd name="T11" fmla="*/ 61 h 20000"/>
                    <a:gd name="T12" fmla="*/ 3499 w 20000"/>
                    <a:gd name="T13" fmla="*/ 61 h 20000"/>
                    <a:gd name="T14" fmla="*/ 3499 w 20000"/>
                    <a:gd name="T15" fmla="*/ 91 h 20000"/>
                    <a:gd name="T16" fmla="*/ 3499 w 20000"/>
                    <a:gd name="T17" fmla="*/ 61 h 20000"/>
                    <a:gd name="T18" fmla="*/ 5148 w 20000"/>
                    <a:gd name="T19" fmla="*/ 61 h 20000"/>
                    <a:gd name="T20" fmla="*/ 5148 w 20000"/>
                    <a:gd name="T21" fmla="*/ 113 h 20000"/>
                    <a:gd name="T22" fmla="*/ 5148 w 20000"/>
                    <a:gd name="T23" fmla="*/ 61 h 20000"/>
                    <a:gd name="T24" fmla="*/ 2689 w 20000"/>
                    <a:gd name="T25" fmla="*/ 61 h 20000"/>
                    <a:gd name="T26" fmla="*/ 2689 w 20000"/>
                    <a:gd name="T27" fmla="*/ 0 h 2000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20000" h="20000">
                      <a:moveTo>
                        <a:pt x="0" y="16912"/>
                      </a:moveTo>
                      <a:lnTo>
                        <a:pt x="4" y="16871"/>
                      </a:lnTo>
                      <a:lnTo>
                        <a:pt x="0" y="10762"/>
                      </a:lnTo>
                      <a:lnTo>
                        <a:pt x="7078" y="10762"/>
                      </a:lnTo>
                      <a:lnTo>
                        <a:pt x="7078" y="18449"/>
                      </a:lnTo>
                      <a:lnTo>
                        <a:pt x="7078" y="10762"/>
                      </a:lnTo>
                      <a:lnTo>
                        <a:pt x="13594" y="10762"/>
                      </a:lnTo>
                      <a:lnTo>
                        <a:pt x="13594" y="16143"/>
                      </a:lnTo>
                      <a:lnTo>
                        <a:pt x="13594" y="10762"/>
                      </a:lnTo>
                      <a:lnTo>
                        <a:pt x="19998" y="10762"/>
                      </a:lnTo>
                      <a:lnTo>
                        <a:pt x="19998" y="19987"/>
                      </a:lnTo>
                      <a:lnTo>
                        <a:pt x="19998" y="10762"/>
                      </a:lnTo>
                      <a:lnTo>
                        <a:pt x="10448" y="10762"/>
                      </a:lnTo>
                      <a:lnTo>
                        <a:pt x="10448" y="0"/>
                      </a:lnTo>
                    </a:path>
                  </a:pathLst>
                </a:custGeom>
                <a:grpFill/>
                <a:ln w="9525" cap="flat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8441" name="Line 10">
                  <a:extLst>
                    <a:ext uri="{FF2B5EF4-FFF2-40B4-BE49-F238E27FC236}">
                      <a16:creationId xmlns:a16="http://schemas.microsoft.com/office/drawing/2014/main" id="{428B401E-5642-5788-B787-2D5AF9530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396" y="4437"/>
                  <a:ext cx="1" cy="1597"/>
                </a:xfrm>
                <a:prstGeom prst="line">
                  <a:avLst/>
                </a:prstGeom>
                <a:grpFill/>
                <a:ln w="31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8442" name="Line 11">
                  <a:extLst>
                    <a:ext uri="{FF2B5EF4-FFF2-40B4-BE49-F238E27FC236}">
                      <a16:creationId xmlns:a16="http://schemas.microsoft.com/office/drawing/2014/main" id="{48C02CD3-8C61-EB13-0636-6ED5CE2897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13" y="2959"/>
                  <a:ext cx="2338" cy="1"/>
                </a:xfrm>
                <a:prstGeom prst="lin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ru-RU" sz="1800">
                    <a:solidFill>
                      <a:srgbClr val="000000"/>
                    </a:solidFill>
                    <a:latin typeface="Arial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32" name="Rectangle 12">
                  <a:extLst>
                    <a:ext uri="{FF2B5EF4-FFF2-40B4-BE49-F238E27FC236}">
                      <a16:creationId xmlns:a16="http://schemas.microsoft.com/office/drawing/2014/main" id="{0CFB7954-505B-218E-8B5D-F9BEDAF71D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74" y="2574"/>
                  <a:ext cx="2681" cy="790"/>
                </a:xfrm>
                <a:prstGeom prst="rect">
                  <a:avLst/>
                </a:prstGeom>
                <a:grp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240000"/>
                    </a:lnSpc>
                    <a:defRPr/>
                  </a:pPr>
                  <a:r>
                    <a:rPr lang="ru-RU" sz="1800" b="1" i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б  РРТР и РЭБ</a:t>
                  </a:r>
                  <a:endParaRPr lang="ru-RU" sz="18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33" name="Rectangle 13">
                  <a:extLst>
                    <a:ext uri="{FF2B5EF4-FFF2-40B4-BE49-F238E27FC236}">
                      <a16:creationId xmlns:a16="http://schemas.microsoft.com/office/drawing/2014/main" id="{5BC6BD55-3E3C-983A-C1CF-CEFF219B7C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36" y="2724"/>
                  <a:ext cx="1199" cy="457"/>
                </a:xfrm>
                <a:prstGeom prst="rect">
                  <a:avLst/>
                </a:prstGeom>
                <a:grp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28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Штаб</a:t>
                  </a:r>
                  <a:endParaRPr lang="ru-RU" sz="16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8445" name="Rectangle 14">
                  <a:extLst>
                    <a:ext uri="{FF2B5EF4-FFF2-40B4-BE49-F238E27FC236}">
                      <a16:creationId xmlns:a16="http://schemas.microsoft.com/office/drawing/2014/main" id="{B6EA24B8-47BE-3BFF-42FE-68563B54F7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19" y="5118"/>
                  <a:ext cx="3551" cy="285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96000"/>
                    </a:lnSpc>
                    <a:defRPr/>
                  </a:pPr>
                  <a:r>
                    <a:rPr lang="ru-RU" altLang="ru-RU" sz="1400" b="1" i="1">
                      <a:solidFill>
                        <a:srgbClr val="000000"/>
                      </a:solidFill>
                      <a:latin typeface="Arial" pitchFamily="34" charset="0"/>
                      <a:ea typeface="+mn-ea"/>
                      <a:cs typeface="+mn-cs"/>
                    </a:rPr>
                    <a:t>К о м а н д ы</a:t>
                  </a:r>
                  <a:endParaRPr lang="ru-RU" altLang="ru-RU" sz="14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35" name="Rectangle 15">
                  <a:extLst>
                    <a:ext uri="{FF2B5EF4-FFF2-40B4-BE49-F238E27FC236}">
                      <a16:creationId xmlns:a16="http://schemas.microsoft.com/office/drawing/2014/main" id="{E163AF1B-40B5-5161-E524-FF2C1BFD36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08" y="4149"/>
                  <a:ext cx="2795" cy="912"/>
                </a:xfrm>
                <a:prstGeom prst="rect">
                  <a:avLst/>
                </a:prstGeom>
                <a:grp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12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УКВ-радио- и     радиотехнической разведки</a:t>
                  </a:r>
                  <a:endParaRPr lang="ru-RU" sz="16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36" name="Rectangle 16">
                  <a:extLst>
                    <a:ext uri="{FF2B5EF4-FFF2-40B4-BE49-F238E27FC236}">
                      <a16:creationId xmlns:a16="http://schemas.microsoft.com/office/drawing/2014/main" id="{F46B2392-FFBF-FFF2-D6CF-22ABABA266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2" y="4128"/>
                  <a:ext cx="2566" cy="912"/>
                </a:xfrm>
                <a:prstGeom prst="rect">
                  <a:avLst/>
                </a:prstGeom>
                <a:grp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штабная  и</a:t>
                  </a:r>
                </a:p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обслуживания</a:t>
                  </a:r>
                </a:p>
                <a:p>
                  <a:pPr defTabSz="914400" eaLnBrk="1" hangingPunct="1">
                    <a:defRPr/>
                  </a:pPr>
                  <a:endParaRPr lang="ru-RU" sz="16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37" name="Rectangle 17">
                  <a:extLst>
                    <a:ext uri="{FF2B5EF4-FFF2-40B4-BE49-F238E27FC236}">
                      <a16:creationId xmlns:a16="http://schemas.microsoft.com/office/drawing/2014/main" id="{2606C23F-D1E0-D062-1DDC-36E0068665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391" y="4108"/>
                  <a:ext cx="2566" cy="912"/>
                </a:xfrm>
                <a:prstGeom prst="rect">
                  <a:avLst/>
                </a:prstGeom>
                <a:grp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радиоэлектрон-ного подавления</a:t>
                  </a:r>
                  <a:endParaRPr lang="ru-RU" sz="16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38" name="Rectangle 18">
                  <a:extLst>
                    <a:ext uri="{FF2B5EF4-FFF2-40B4-BE49-F238E27FC236}">
                      <a16:creationId xmlns:a16="http://schemas.microsoft.com/office/drawing/2014/main" id="{7B1C77E0-F106-8EFF-1C80-4AE147DC97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43" y="4128"/>
                  <a:ext cx="2566" cy="912"/>
                </a:xfrm>
                <a:prstGeom prst="rect">
                  <a:avLst/>
                </a:prstGeom>
                <a:grp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12700" tIns="12700" rIns="12700" bIns="12700"/>
                <a:lstStyle/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КВ- </a:t>
                  </a:r>
                </a:p>
                <a:p>
                  <a:pPr algn="ctr" defTabSz="914400" eaLnBrk="1" hangingPunct="1">
                    <a:lnSpc>
                      <a:spcPct val="144000"/>
                    </a:lnSpc>
                    <a:defRPr/>
                  </a:pPr>
                  <a:r>
                    <a:rPr lang="ru-RU" sz="1600" b="1">
                      <a:solidFill>
                        <a:srgbClr val="000000"/>
                      </a:solidFill>
                      <a:latin typeface="Arial" charset="0"/>
                      <a:ea typeface="+mn-ea"/>
                      <a:cs typeface="+mn-cs"/>
                    </a:rPr>
                    <a:t>радиоразведки</a:t>
                  </a:r>
                  <a:endParaRPr lang="ru-RU" sz="1600" b="1">
                    <a:solidFill>
                      <a:srgbClr val="000000"/>
                    </a:solidFill>
                    <a:latin typeface="Arial Narrow" pitchFamily="34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18450" name="Group 19">
                  <a:extLst>
                    <a:ext uri="{FF2B5EF4-FFF2-40B4-BE49-F238E27FC236}">
                      <a16:creationId xmlns:a16="http://schemas.microsoft.com/office/drawing/2014/main" id="{2EBB600A-8C8E-459A-C231-EE36DC653D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064" y="5508"/>
                  <a:ext cx="2224" cy="1084"/>
                  <a:chOff x="0" y="0"/>
                  <a:chExt cx="20000" cy="20000"/>
                </a:xfrm>
                <a:grpFill/>
              </p:grpSpPr>
              <p:sp>
                <p:nvSpPr>
                  <p:cNvPr id="56340" name="Rectangle 20">
                    <a:extLst>
                      <a:ext uri="{FF2B5EF4-FFF2-40B4-BE49-F238E27FC236}">
                        <a16:creationId xmlns:a16="http://schemas.microsoft.com/office/drawing/2014/main" id="{BEBEB2EC-AAC0-5BC4-063E-0238D386254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41" y="4224"/>
                    <a:ext cx="17968" cy="13661"/>
                  </a:xfrm>
                  <a:prstGeom prst="rect">
                    <a:avLst/>
                  </a:prstGeom>
                  <a:grpFill/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341" name="Rectangle 21">
                    <a:extLst>
                      <a:ext uri="{FF2B5EF4-FFF2-40B4-BE49-F238E27FC236}">
                        <a16:creationId xmlns:a16="http://schemas.microsoft.com/office/drawing/2014/main" id="{7922586E-891E-0BB6-D2AA-982EECE07C1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20" y="2130"/>
                    <a:ext cx="17968" cy="13661"/>
                  </a:xfrm>
                  <a:prstGeom prst="rect">
                    <a:avLst/>
                  </a:prstGeom>
                  <a:grpFill/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342" name="Rectangle 22">
                    <a:extLst>
                      <a:ext uri="{FF2B5EF4-FFF2-40B4-BE49-F238E27FC236}">
                        <a16:creationId xmlns:a16="http://schemas.microsoft.com/office/drawing/2014/main" id="{0501DD4D-32D7-CF24-E94B-D993B6A4A9C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11"/>
                    <a:ext cx="17968" cy="13661"/>
                  </a:xfrm>
                  <a:prstGeom prst="rect">
                    <a:avLst/>
                  </a:prstGeom>
                  <a:grpFill/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sz="1400" b="1">
                        <a:solidFill>
                          <a:srgbClr val="000000"/>
                        </a:solidFill>
                        <a:latin typeface="Arial" charset="0"/>
                        <a:ea typeface="+mn-ea"/>
                        <a:cs typeface="+mn-cs"/>
                      </a:rPr>
                      <a:t>радио- и </a:t>
                    </a:r>
                  </a:p>
                  <a:p>
                    <a:pPr algn="ctr" defTabSz="914400" eaLnBrk="1" hangingPunct="1">
                      <a:lnSpc>
                        <a:spcPct val="88000"/>
                      </a:lnSpc>
                      <a:defRPr/>
                    </a:pPr>
                    <a:r>
                      <a:rPr lang="ru-RU" sz="1400" b="1">
                        <a:solidFill>
                          <a:srgbClr val="000000"/>
                        </a:solidFill>
                        <a:latin typeface="Arial" charset="0"/>
                        <a:ea typeface="+mn-ea"/>
                        <a:cs typeface="+mn-cs"/>
                      </a:rPr>
                      <a:t>радиотехнической разведки</a:t>
                    </a:r>
                    <a:endParaRPr lang="ru-RU" sz="1400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 useBgFill="1">
                <p:nvSpPr>
                  <p:cNvPr id="18459" name="Rectangle 23">
                    <a:extLst>
                      <a:ext uri="{FF2B5EF4-FFF2-40B4-BE49-F238E27FC236}">
                        <a16:creationId xmlns:a16="http://schemas.microsoft.com/office/drawing/2014/main" id="{520D0FDE-E53C-083A-573B-0D414BC3B44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201" y="15793"/>
                    <a:ext cx="4623" cy="4207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72000"/>
                      </a:lnSpc>
                      <a:defRPr/>
                    </a:pPr>
                    <a:r>
                      <a:rPr lang="ru-RU" altLang="ru-RU" sz="12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2-3</a:t>
                    </a:r>
                    <a:endParaRPr lang="ru-RU" altLang="ru-RU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8451" name="Group 24">
                  <a:extLst>
                    <a:ext uri="{FF2B5EF4-FFF2-40B4-BE49-F238E27FC236}">
                      <a16:creationId xmlns:a16="http://schemas.microsoft.com/office/drawing/2014/main" id="{5A8FD328-18AA-FDA0-A982-A766995481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427" y="5596"/>
                  <a:ext cx="2224" cy="1084"/>
                  <a:chOff x="0" y="0"/>
                  <a:chExt cx="20000" cy="20000"/>
                </a:xfrm>
                <a:grpFill/>
              </p:grpSpPr>
              <p:sp>
                <p:nvSpPr>
                  <p:cNvPr id="56345" name="Rectangle 25">
                    <a:extLst>
                      <a:ext uri="{FF2B5EF4-FFF2-40B4-BE49-F238E27FC236}">
                        <a16:creationId xmlns:a16="http://schemas.microsoft.com/office/drawing/2014/main" id="{5877A5E8-DA5B-4097-21CF-068FA7E0CB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35" y="4221"/>
                    <a:ext cx="17968" cy="13661"/>
                  </a:xfrm>
                  <a:prstGeom prst="rect">
                    <a:avLst/>
                  </a:prstGeom>
                  <a:grpFill/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346" name="Rectangle 26">
                    <a:extLst>
                      <a:ext uri="{FF2B5EF4-FFF2-40B4-BE49-F238E27FC236}">
                        <a16:creationId xmlns:a16="http://schemas.microsoft.com/office/drawing/2014/main" id="{D9306D05-B7A1-2BAB-1376-DB40CBB9DDD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15" y="2127"/>
                    <a:ext cx="17968" cy="13661"/>
                  </a:xfrm>
                  <a:prstGeom prst="rect">
                    <a:avLst/>
                  </a:prstGeom>
                  <a:grpFill/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defTabSz="914400" eaLnBrk="1" hangingPunct="1">
                      <a:defRPr/>
                    </a:pPr>
                    <a:endParaRPr lang="ru-RU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347" name="Rectangle 27">
                    <a:extLst>
                      <a:ext uri="{FF2B5EF4-FFF2-40B4-BE49-F238E27FC236}">
                        <a16:creationId xmlns:a16="http://schemas.microsoft.com/office/drawing/2014/main" id="{1B8525AC-88F1-156F-6857-FD253CAAE13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-6" y="8"/>
                    <a:ext cx="17968" cy="13661"/>
                  </a:xfrm>
                  <a:prstGeom prst="rect">
                    <a:avLst/>
                  </a:prstGeom>
                  <a:grpFill/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120000"/>
                      </a:lnSpc>
                      <a:defRPr/>
                    </a:pPr>
                    <a:r>
                      <a:rPr lang="ru-RU" sz="1400" b="1">
                        <a:solidFill>
                          <a:srgbClr val="000000"/>
                        </a:solidFill>
                        <a:latin typeface="Arial" charset="0"/>
                        <a:ea typeface="+mn-ea"/>
                        <a:cs typeface="+mn-cs"/>
                      </a:rPr>
                      <a:t>радио-</a:t>
                    </a:r>
                  </a:p>
                  <a:p>
                    <a:pPr algn="ctr" defTabSz="914400" eaLnBrk="1" hangingPunct="1">
                      <a:lnSpc>
                        <a:spcPct val="120000"/>
                      </a:lnSpc>
                      <a:defRPr/>
                    </a:pPr>
                    <a:r>
                      <a:rPr lang="ru-RU" sz="1400" b="1">
                        <a:solidFill>
                          <a:srgbClr val="000000"/>
                        </a:solidFill>
                        <a:latin typeface="Arial" charset="0"/>
                        <a:ea typeface="+mn-ea"/>
                        <a:cs typeface="+mn-cs"/>
                      </a:rPr>
                      <a:t>разведки</a:t>
                    </a:r>
                    <a:endParaRPr lang="ru-RU" sz="1400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 useBgFill="1">
                <p:nvSpPr>
                  <p:cNvPr id="18455" name="Rectangle 28">
                    <a:extLst>
                      <a:ext uri="{FF2B5EF4-FFF2-40B4-BE49-F238E27FC236}">
                        <a16:creationId xmlns:a16="http://schemas.microsoft.com/office/drawing/2014/main" id="{E5D2D8DD-EF57-AB1B-7713-295E0C80C4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201" y="15793"/>
                    <a:ext cx="4623" cy="4207"/>
                  </a:xfrm>
                  <a:prstGeom prst="rect">
                    <a:avLst/>
                  </a:prstGeom>
                  <a:grpFill/>
                  <a:ln>
                    <a:noFill/>
                  </a:ln>
                  <a:effectLst/>
                </p:spPr>
                <p:txBody>
                  <a:bodyPr lIns="12700" tIns="12700" rIns="12700" bIns="12700"/>
                  <a:lstStyle/>
                  <a:p>
                    <a:pPr algn="ctr" defTabSz="914400" eaLnBrk="1" hangingPunct="1">
                      <a:lnSpc>
                        <a:spcPct val="72000"/>
                      </a:lnSpc>
                      <a:defRPr/>
                    </a:pPr>
                    <a:r>
                      <a:rPr lang="ru-RU" altLang="ru-RU" sz="1200" b="1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+mn-cs"/>
                      </a:rPr>
                      <a:t>2-3</a:t>
                    </a:r>
                    <a:endParaRPr lang="ru-RU" altLang="ru-RU" b="1">
                      <a:solidFill>
                        <a:srgbClr val="000000"/>
                      </a:solidFill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</p:grpSp>
      <p:sp>
        <p:nvSpPr>
          <p:cNvPr id="56349" name="Text Box 29">
            <a:extLst>
              <a:ext uri="{FF2B5EF4-FFF2-40B4-BE49-F238E27FC236}">
                <a16:creationId xmlns:a16="http://schemas.microsoft.com/office/drawing/2014/main" id="{DC478BA0-C281-BF88-0EC9-7C4A6EF1E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88913"/>
            <a:ext cx="8424862" cy="425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 Организация батальона  РРТР и РЭБ  АК  ФРГ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>
            <a:extLst>
              <a:ext uri="{FF2B5EF4-FFF2-40B4-BE49-F238E27FC236}">
                <a16:creationId xmlns:a16="http://schemas.microsoft.com/office/drawing/2014/main" id="{8A534DAC-6293-E3B2-2859-38F6D9278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8" y="403225"/>
            <a:ext cx="8067675" cy="1296988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marL="457200" lvl="1" indent="0"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marL="457200" lvl="1" indent="0" algn="just" defTabSz="914400" eaLnBrk="1" hangingPunct="1">
              <a:lnSpc>
                <a:spcPct val="88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Батальон предназначен для выявления и радиоэлектронного подавления систем и средств КВ и УКВ радиосвязи и РЛС противника в тактическом звене, прежде всего систем разведки, управления огнем артиллерии, войсковой ПВО дивизий первого эшелона</a:t>
            </a:r>
          </a:p>
        </p:txBody>
      </p:sp>
      <p:sp>
        <p:nvSpPr>
          <p:cNvPr id="57349" name="AutoShape 5">
            <a:extLst>
              <a:ext uri="{FF2B5EF4-FFF2-40B4-BE49-F238E27FC236}">
                <a16:creationId xmlns:a16="http://schemas.microsoft.com/office/drawing/2014/main" id="{52EC5EE2-5D4E-A1FD-50DE-36021880B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0350"/>
            <a:ext cx="3673475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altLang="ru-RU" sz="20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Предназначение</a:t>
            </a:r>
            <a:endParaRPr lang="ru-RU" altLang="ru-RU" sz="20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3E9C6920-6B9B-29E4-F1C4-EFB1B8715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89138"/>
            <a:ext cx="3600450" cy="467995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 b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Станции РР:  КВ-р/связи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EUK-724; EK-070/2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	     УКВ-р/связи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E-1482D; ND-210;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Станции РТР: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AN/MLQ-24;ND-260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Р/пеленгаторы: КВ-диап.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NP-100;SER-403K; PST-638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УКВ-диап.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PST-589;AMW-862; 	R-2000;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Cтанции РЭП: КВ-р/связи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ЕК-23 – 4 комплекта;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УКВ-р/связи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ЕК-33 – 4 комплекта;</a:t>
            </a:r>
          </a:p>
        </p:txBody>
      </p:sp>
      <p:sp>
        <p:nvSpPr>
          <p:cNvPr id="57351" name="AutoShape 7">
            <a:extLst>
              <a:ext uri="{FF2B5EF4-FFF2-40B4-BE49-F238E27FC236}">
                <a16:creationId xmlns:a16="http://schemas.microsoft.com/office/drawing/2014/main" id="{0DE04626-28C4-6F86-420F-34E06E6F8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773238"/>
            <a:ext cx="2087562" cy="3730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altLang="ru-RU" sz="20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Вооружение</a:t>
            </a:r>
            <a:endParaRPr lang="ru-RU" altLang="ru-RU" sz="20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7352" name="Rectangle 8">
            <a:extLst>
              <a:ext uri="{FF2B5EF4-FFF2-40B4-BE49-F238E27FC236}">
                <a16:creationId xmlns:a16="http://schemas.microsoft.com/office/drawing/2014/main" id="{EBBB8115-4A77-BBFF-7229-1B9EEC361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989138"/>
            <a:ext cx="3436938" cy="338455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батальон способен:	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развернуть  постов РР: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КВ - р/связи	- до 35;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УКВ - р/связи	- до 5;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постов РЭП в КВ – 4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	            в УКВ - 4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постов РТР – 5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По дальности: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1. Возможность перехвата в КВ диапазоне        - 3400 км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2. В УКВ диапазоне      - до 60 км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3. Постановки помех в 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КВ диапазоне          - до 400 км</a:t>
            </a:r>
          </a:p>
        </p:txBody>
      </p:sp>
      <p:sp>
        <p:nvSpPr>
          <p:cNvPr id="57353" name="AutoShape 9">
            <a:extLst>
              <a:ext uri="{FF2B5EF4-FFF2-40B4-BE49-F238E27FC236}">
                <a16:creationId xmlns:a16="http://schemas.microsoft.com/office/drawing/2014/main" id="{06069B6E-61C2-BE6F-4017-069E0269A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9138" y="1879600"/>
            <a:ext cx="2157412" cy="3254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altLang="ru-RU" sz="20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Возможности</a:t>
            </a:r>
            <a:endParaRPr lang="ru-RU" altLang="ru-RU" sz="20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nimBg="1"/>
      <p:bldP spid="57350" grpId="0" animBg="1"/>
      <p:bldP spid="57351" grpId="0" animBg="1"/>
      <p:bldP spid="57352" grpId="0" animBg="1"/>
      <p:bldP spid="5735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9" name="Group 11">
            <a:extLst>
              <a:ext uri="{FF2B5EF4-FFF2-40B4-BE49-F238E27FC236}">
                <a16:creationId xmlns:a16="http://schemas.microsoft.com/office/drawing/2014/main" id="{99BB1F94-A5A1-C231-3363-3C4199E6677E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84313"/>
            <a:ext cx="8424863" cy="4032250"/>
            <a:chOff x="698" y="845"/>
            <a:chExt cx="5062" cy="1175"/>
          </a:xfrm>
        </p:grpSpPr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8423C18A-9C01-9E59-3D81-C62A2B69C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4" y="1068"/>
              <a:ext cx="4060" cy="776"/>
            </a:xfrm>
            <a:custGeom>
              <a:avLst/>
              <a:gdLst>
                <a:gd name="T0" fmla="*/ 0 w 20000"/>
                <a:gd name="T1" fmla="*/ 25 h 20000"/>
                <a:gd name="T2" fmla="*/ 0 w 20000"/>
                <a:gd name="T3" fmla="*/ 25 h 20000"/>
                <a:gd name="T4" fmla="*/ 0 w 20000"/>
                <a:gd name="T5" fmla="*/ 16 h 20000"/>
                <a:gd name="T6" fmla="*/ 291 w 20000"/>
                <a:gd name="T7" fmla="*/ 16 h 20000"/>
                <a:gd name="T8" fmla="*/ 291 w 20000"/>
                <a:gd name="T9" fmla="*/ 28 h 20000"/>
                <a:gd name="T10" fmla="*/ 291 w 20000"/>
                <a:gd name="T11" fmla="*/ 16 h 20000"/>
                <a:gd name="T12" fmla="*/ 560 w 20000"/>
                <a:gd name="T13" fmla="*/ 16 h 20000"/>
                <a:gd name="T14" fmla="*/ 560 w 20000"/>
                <a:gd name="T15" fmla="*/ 24 h 20000"/>
                <a:gd name="T16" fmla="*/ 560 w 20000"/>
                <a:gd name="T17" fmla="*/ 16 h 20000"/>
                <a:gd name="T18" fmla="*/ 824 w 20000"/>
                <a:gd name="T19" fmla="*/ 16 h 20000"/>
                <a:gd name="T20" fmla="*/ 824 w 20000"/>
                <a:gd name="T21" fmla="*/ 30 h 20000"/>
                <a:gd name="T22" fmla="*/ 824 w 20000"/>
                <a:gd name="T23" fmla="*/ 16 h 20000"/>
                <a:gd name="T24" fmla="*/ 430 w 20000"/>
                <a:gd name="T25" fmla="*/ 16 h 20000"/>
                <a:gd name="T26" fmla="*/ 430 w 20000"/>
                <a:gd name="T27" fmla="*/ 0 h 200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000" h="20000">
                  <a:moveTo>
                    <a:pt x="0" y="16916"/>
                  </a:moveTo>
                  <a:lnTo>
                    <a:pt x="4" y="16875"/>
                  </a:lnTo>
                  <a:lnTo>
                    <a:pt x="0" y="10758"/>
                  </a:lnTo>
                  <a:lnTo>
                    <a:pt x="7078" y="10758"/>
                  </a:lnTo>
                  <a:lnTo>
                    <a:pt x="7078" y="18453"/>
                  </a:lnTo>
                  <a:lnTo>
                    <a:pt x="7078" y="10758"/>
                  </a:lnTo>
                  <a:lnTo>
                    <a:pt x="13594" y="10758"/>
                  </a:lnTo>
                  <a:lnTo>
                    <a:pt x="13594" y="16142"/>
                  </a:lnTo>
                  <a:lnTo>
                    <a:pt x="13594" y="10758"/>
                  </a:lnTo>
                  <a:lnTo>
                    <a:pt x="19998" y="10758"/>
                  </a:lnTo>
                  <a:lnTo>
                    <a:pt x="19998" y="19990"/>
                  </a:lnTo>
                  <a:lnTo>
                    <a:pt x="19998" y="10758"/>
                  </a:lnTo>
                  <a:lnTo>
                    <a:pt x="10448" y="10758"/>
                  </a:lnTo>
                  <a:lnTo>
                    <a:pt x="10448" y="0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defTabSz="914400" eaLnBrk="1" hangingPunct="1">
                <a:defRPr/>
              </a:pPr>
              <a:endParaRPr lang="ru-RU" sz="18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endParaRPr>
            </a:p>
          </p:txBody>
        </p:sp>
        <p:sp>
          <p:nvSpPr>
            <p:cNvPr id="58373" name="Rectangle 5">
              <a:extLst>
                <a:ext uri="{FF2B5EF4-FFF2-40B4-BE49-F238E27FC236}">
                  <a16:creationId xmlns:a16="http://schemas.microsoft.com/office/drawing/2014/main" id="{CA816DE8-F285-A4CD-2C60-9AED17B81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7" y="845"/>
              <a:ext cx="1072" cy="316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99FF"/>
                </a:gs>
              </a:gsLst>
              <a:lin ang="27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240000"/>
                </a:lnSpc>
                <a:defRPr/>
              </a:pPr>
              <a:r>
                <a:rPr lang="ru-RU" sz="1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ea typeface="+mn-ea"/>
                  <a:cs typeface="+mn-cs"/>
                </a:rPr>
                <a:t>р  РРТР и РЭБ</a:t>
              </a:r>
              <a:endParaRPr lang="ru-RU" sz="1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  <a:ea typeface="+mn-ea"/>
                <a:cs typeface="+mn-cs"/>
              </a:endParaRPr>
            </a:p>
          </p:txBody>
        </p:sp>
        <p:sp>
          <p:nvSpPr>
            <p:cNvPr id="20486" name="Rectangle 6">
              <a:extLst>
                <a:ext uri="{FF2B5EF4-FFF2-40B4-BE49-F238E27FC236}">
                  <a16:creationId xmlns:a16="http://schemas.microsoft.com/office/drawing/2014/main" id="{AAB29B4C-5C35-1203-6833-A14D7457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0" y="1655"/>
              <a:ext cx="1118" cy="36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99FF"/>
                </a:gs>
              </a:gsLst>
              <a:lin ang="27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112000"/>
                </a:lnSpc>
                <a:defRPr/>
              </a:pPr>
              <a:r>
                <a:rPr lang="ru-RU" altLang="ru-RU" sz="1600" b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УКВ-радио- и     радиотехнической разведки</a:t>
              </a:r>
              <a:endParaRPr lang="ru-RU" altLang="ru-RU" sz="1600" b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endParaRPr>
            </a:p>
          </p:txBody>
        </p:sp>
        <p:sp>
          <p:nvSpPr>
            <p:cNvPr id="20487" name="Rectangle 7">
              <a:extLst>
                <a:ext uri="{FF2B5EF4-FFF2-40B4-BE49-F238E27FC236}">
                  <a16:creationId xmlns:a16="http://schemas.microsoft.com/office/drawing/2014/main" id="{438EA90E-473E-2505-4195-93A9E029A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" y="1646"/>
              <a:ext cx="1026" cy="36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99FF"/>
                </a:gs>
              </a:gsLst>
              <a:lin ang="27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144000"/>
                </a:lnSpc>
                <a:defRPr/>
              </a:pPr>
              <a:r>
                <a:rPr lang="ru-RU" altLang="ru-RU" sz="1600" b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штабной  и</a:t>
              </a:r>
            </a:p>
            <a:p>
              <a:pPr algn="ctr" defTabSz="914400" eaLnBrk="1" hangingPunct="1">
                <a:lnSpc>
                  <a:spcPct val="144000"/>
                </a:lnSpc>
                <a:defRPr/>
              </a:pPr>
              <a:r>
                <a:rPr lang="ru-RU" altLang="ru-RU" sz="1600" b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обслуживания</a:t>
              </a:r>
            </a:p>
            <a:p>
              <a:pPr defTabSz="914400" eaLnBrk="1" hangingPunct="1">
                <a:defRPr/>
              </a:pPr>
              <a:endParaRPr lang="ru-RU" altLang="ru-RU" sz="1600" b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endParaRPr>
            </a:p>
          </p:txBody>
        </p:sp>
        <p:sp>
          <p:nvSpPr>
            <p:cNvPr id="20488" name="Rectangle 8">
              <a:extLst>
                <a:ext uri="{FF2B5EF4-FFF2-40B4-BE49-F238E27FC236}">
                  <a16:creationId xmlns:a16="http://schemas.microsoft.com/office/drawing/2014/main" id="{490A1698-637F-520F-F37D-7BD723E8E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4" y="1641"/>
              <a:ext cx="1026" cy="36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99FF"/>
                </a:gs>
              </a:gsLst>
              <a:lin ang="27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144000"/>
                </a:lnSpc>
                <a:defRPr/>
              </a:pPr>
              <a:r>
                <a:rPr lang="ru-RU" altLang="ru-RU" sz="1600" b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радиоэлектрон-ного подавления</a:t>
              </a:r>
              <a:endParaRPr lang="ru-RU" altLang="ru-RU" sz="1600" b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endParaRPr>
            </a:p>
          </p:txBody>
        </p:sp>
        <p:sp>
          <p:nvSpPr>
            <p:cNvPr id="20489" name="Rectangle 9">
              <a:extLst>
                <a:ext uri="{FF2B5EF4-FFF2-40B4-BE49-F238E27FC236}">
                  <a16:creationId xmlns:a16="http://schemas.microsoft.com/office/drawing/2014/main" id="{49CE7F48-5B30-7E9C-16A0-849649974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4" y="1646"/>
              <a:ext cx="1026" cy="36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99FF"/>
                </a:gs>
              </a:gsLst>
              <a:lin ang="27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144000"/>
                </a:lnSpc>
                <a:defRPr/>
              </a:pPr>
              <a:r>
                <a:rPr lang="ru-RU" altLang="ru-RU" sz="1600" b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КВ </a:t>
              </a:r>
            </a:p>
            <a:p>
              <a:pPr algn="ctr" defTabSz="914400" eaLnBrk="1" hangingPunct="1">
                <a:lnSpc>
                  <a:spcPct val="144000"/>
                </a:lnSpc>
                <a:defRPr/>
              </a:pPr>
              <a:r>
                <a:rPr lang="ru-RU" altLang="ru-RU" sz="1600" b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радиоразведки</a:t>
              </a:r>
              <a:endParaRPr lang="ru-RU" altLang="ru-RU" sz="1600" b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endParaRPr>
            </a:p>
          </p:txBody>
        </p:sp>
        <p:sp useBgFill="1">
          <p:nvSpPr>
            <p:cNvPr id="20490" name="Rectangle 10">
              <a:extLst>
                <a:ext uri="{FF2B5EF4-FFF2-40B4-BE49-F238E27FC236}">
                  <a16:creationId xmlns:a16="http://schemas.microsoft.com/office/drawing/2014/main" id="{6998E65F-2217-8405-7132-376D85FCE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" y="1240"/>
              <a:ext cx="1415" cy="114"/>
            </a:xfrm>
            <a:prstGeom prst="rect">
              <a:avLst/>
            </a:prstGeom>
            <a:ln>
              <a:noFill/>
            </a:ln>
            <a:effectLst/>
          </p:spPr>
          <p:txBody>
            <a:bodyPr lIns="12700" tIns="12700" rIns="12700" bIns="12700"/>
            <a:lstStyle/>
            <a:p>
              <a:pPr algn="ctr" defTabSz="914400" eaLnBrk="1" hangingPunct="1">
                <a:lnSpc>
                  <a:spcPct val="96000"/>
                </a:lnSpc>
                <a:defRPr/>
              </a:pPr>
              <a:r>
                <a:rPr lang="ru-RU" altLang="ru-RU" sz="1600" b="1" i="1">
                  <a:solidFill>
                    <a:srgbClr val="000000"/>
                  </a:solidFill>
                  <a:latin typeface="Arial" pitchFamily="34" charset="0"/>
                  <a:ea typeface="+mn-ea"/>
                  <a:cs typeface="+mn-cs"/>
                </a:rPr>
                <a:t>В  з  в  о  д  ы</a:t>
              </a:r>
              <a:endParaRPr lang="ru-RU" altLang="ru-RU" sz="1600" b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endParaRPr>
            </a:p>
          </p:txBody>
        </p:sp>
      </p:grpSp>
      <p:sp>
        <p:nvSpPr>
          <p:cNvPr id="58380" name="Text Box 12">
            <a:extLst>
              <a:ext uri="{FF2B5EF4-FFF2-40B4-BE49-F238E27FC236}">
                <a16:creationId xmlns:a16="http://schemas.microsoft.com/office/drawing/2014/main" id="{138D82E1-3343-D750-D37D-265E51B0E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88913"/>
            <a:ext cx="6192838" cy="4254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spcBef>
                <a:spcPct val="50000"/>
              </a:spcBef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Организация роты РРТР и РЭБ  мпд  ФРГ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5">
            <a:extLst>
              <a:ext uri="{FF2B5EF4-FFF2-40B4-BE49-F238E27FC236}">
                <a16:creationId xmlns:a16="http://schemas.microsoft.com/office/drawing/2014/main" id="{77A9B21C-2A6D-5A98-CE65-DA5ADEF0E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334963"/>
            <a:ext cx="7775575" cy="107791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marL="457200" lvl="1" indent="0"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marL="457200" lvl="1" indent="0"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Рота предназначена для  выявления  и  радиоэлектронного  подавления  средств и систем радиосвязи  и  РЛС  батальонов и полков первого эшелона</a:t>
            </a:r>
          </a:p>
        </p:txBody>
      </p:sp>
      <p:sp>
        <p:nvSpPr>
          <p:cNvPr id="59398" name="AutoShape 6">
            <a:extLst>
              <a:ext uri="{FF2B5EF4-FFF2-40B4-BE49-F238E27FC236}">
                <a16:creationId xmlns:a16="http://schemas.microsoft.com/office/drawing/2014/main" id="{316BF623-0980-37CF-33BF-3EB429C92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88913"/>
            <a:ext cx="3240087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Предназначение</a:t>
            </a:r>
            <a:endParaRPr lang="ru-RU" sz="20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9400" name="Rectangle 8">
            <a:extLst>
              <a:ext uri="{FF2B5EF4-FFF2-40B4-BE49-F238E27FC236}">
                <a16:creationId xmlns:a16="http://schemas.microsoft.com/office/drawing/2014/main" id="{DA2CDC21-E5AE-0C2B-41EF-3F16DA955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2063750"/>
            <a:ext cx="3887788" cy="4460875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Станции РР:  	КВ-р/связи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EUK-724; 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              УКВ-р/связи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E-1482D;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Станции РТР:	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AN/MLQ-24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Р/пеленгаторы: КВ-диап.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SFR-403K; 	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   	            УКВ-диап.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SFR-2000/D;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Cтанции РЭП:КВ -р/связи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ЕК-23 - 3 комплекта;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УКВ-р/связи	</a:t>
            </a: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ЕК-33 - 5 комплектов;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9401" name="AutoShape 9">
            <a:extLst>
              <a:ext uri="{FF2B5EF4-FFF2-40B4-BE49-F238E27FC236}">
                <a16:creationId xmlns:a16="http://schemas.microsoft.com/office/drawing/2014/main" id="{36F6F25F-6748-7B50-698F-BD6FB524B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44675"/>
            <a:ext cx="2490787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  <a:cs typeface="+mn-cs"/>
              </a:rPr>
              <a:t>Вооружение</a:t>
            </a:r>
            <a:endParaRPr lang="ru-RU" sz="20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C909D1D5-DA06-9382-4391-2644B0FB8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060575"/>
            <a:ext cx="4679950" cy="4392613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12700" tIns="12700" rIns="12700" bIns="12700"/>
          <a:lstStyle/>
          <a:p>
            <a:pPr defTabSz="914400" eaLnBrk="1" hangingPunct="1">
              <a:defRPr/>
            </a:pP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Рота    способна:	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defTabSz="914400" eaLnBrk="1" hangingPunct="1"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развернуть  постов: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РР УКВ-р/связи	- до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7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;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РР  КВ -р/связи	- до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13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;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радиотехнической разведки	-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4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;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радиоэлектронного подавления -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8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.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вести периодическое наблюдение за радиосетями, радионаправлениями -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60-80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;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в течение часа определить местоположение до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40 КВ-, 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30 УКВ-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радиостанций, 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10 РЛС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.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одновременно  подавить  до </a:t>
            </a:r>
          </a:p>
          <a:p>
            <a:pPr marL="457200" lvl="1" indent="0" defTabSz="914400" eaLnBrk="1" hangingPunct="1">
              <a:lnSpc>
                <a:spcPct val="72000"/>
              </a:lnSpc>
              <a:defRPr/>
            </a:pP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6 КВ-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ru-RU" sz="1800" b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20 УКВ-</a:t>
            </a:r>
            <a:r>
              <a:rPr lang="ru-RU" sz="18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радиосвязей.</a:t>
            </a:r>
            <a:endParaRPr lang="ru-RU" sz="18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9404" name="AutoShape 12">
            <a:extLst>
              <a:ext uri="{FF2B5EF4-FFF2-40B4-BE49-F238E27FC236}">
                <a16:creationId xmlns:a16="http://schemas.microsoft.com/office/drawing/2014/main" id="{3EBC0F06-4340-DD1F-35D7-4DBA958F4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844675"/>
            <a:ext cx="2444750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57238" dir="2021404" algn="ctr" rotWithShape="0">
              <a:srgbClr val="000000"/>
            </a:outerShdw>
          </a:effectLst>
        </p:spPr>
        <p:txBody>
          <a:bodyPr lIns="12700" tIns="12700" rIns="12700" bIns="12700"/>
          <a:lstStyle/>
          <a:p>
            <a:pPr algn="ctr" defTabSz="914400" eaLnBrk="1" hangingPunct="1">
              <a:defRPr/>
            </a:pPr>
            <a:r>
              <a:rPr lang="ru-RU" altLang="ru-RU" sz="200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Возможности</a:t>
            </a:r>
            <a:endParaRPr lang="ru-RU" altLang="ru-RU" sz="20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  <p:bldP spid="59398" grpId="0" animBg="1"/>
      <p:bldP spid="59400" grpId="0" animBg="1"/>
      <p:bldP spid="59401" grpId="0" animBg="1"/>
      <p:bldP spid="59403" grpId="0" animBg="1"/>
      <p:bldP spid="5940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1028">
            <a:extLst>
              <a:ext uri="{FF2B5EF4-FFF2-40B4-BE49-F238E27FC236}">
                <a16:creationId xmlns:a16="http://schemas.microsoft.com/office/drawing/2014/main" id="{3C8FD9A6-3D50-4EAC-ECF0-173FFF8F8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333375"/>
            <a:ext cx="7159625" cy="4619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Оснащение батальона разведки и РЭБ дивизии США</a:t>
            </a:r>
          </a:p>
        </p:txBody>
      </p:sp>
      <p:sp>
        <p:nvSpPr>
          <p:cNvPr id="96259" name="Text Box 1029">
            <a:extLst>
              <a:ext uri="{FF2B5EF4-FFF2-40B4-BE49-F238E27FC236}">
                <a16:creationId xmlns:a16="http://schemas.microsoft.com/office/drawing/2014/main" id="{9808C2D6-71AD-4280-89E9-3A559F41E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47763"/>
            <a:ext cx="8424862" cy="12493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рота сбора разведывательных сведений и РЭП</a:t>
            </a:r>
            <a:r>
              <a:rPr lang="ru-RU" altLang="uk-UA" sz="1800" b="1" u="sng">
                <a:solidFill>
                  <a:schemeClr val="tx1"/>
                </a:solidFill>
              </a:rPr>
              <a:t>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- наземные мобильные станции радиоразведки (РР) AN/TRQ–32 «</a:t>
            </a:r>
            <a:r>
              <a:rPr lang="en-US" altLang="uk-UA" sz="1800" b="1">
                <a:solidFill>
                  <a:schemeClr val="tx1"/>
                </a:solidFill>
              </a:rPr>
              <a:t>Team Mate</a:t>
            </a:r>
            <a:r>
              <a:rPr lang="ru-RU" altLang="uk-UA" sz="1800" b="1">
                <a:solidFill>
                  <a:schemeClr val="tx1"/>
                </a:solidFill>
              </a:rPr>
              <a:t>»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- переносные станции РР AN/PRD–10, –11 или –12,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- наземные мобильные станции РЭП AN/TLQ–17A «</a:t>
            </a:r>
            <a:r>
              <a:rPr lang="en-US" altLang="uk-UA" sz="1800" b="1">
                <a:solidFill>
                  <a:schemeClr val="tx1"/>
                </a:solidFill>
              </a:rPr>
              <a:t>Traffik Jam</a:t>
            </a:r>
            <a:r>
              <a:rPr lang="ru-RU" altLang="uk-UA" sz="1800" b="1">
                <a:solidFill>
                  <a:schemeClr val="tx1"/>
                </a:solidFill>
              </a:rPr>
              <a:t>»  </a:t>
            </a:r>
          </a:p>
        </p:txBody>
      </p:sp>
      <p:sp>
        <p:nvSpPr>
          <p:cNvPr id="96260" name="Text Box 1030">
            <a:extLst>
              <a:ext uri="{FF2B5EF4-FFF2-40B4-BE49-F238E27FC236}">
                <a16:creationId xmlns:a16="http://schemas.microsoft.com/office/drawing/2014/main" id="{7E2F2AF8-28F7-2CE8-F4C6-2DCF6ADC8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70238"/>
            <a:ext cx="7775575" cy="9747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рота РЭБ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наземный мобильный автоматизированный комплекс РР AN/TSQ–114B («</a:t>
            </a:r>
            <a:r>
              <a:rPr lang="en-US" altLang="uk-UA" sz="1800" b="1">
                <a:solidFill>
                  <a:schemeClr val="tx1"/>
                </a:solidFill>
              </a:rPr>
              <a:t>Trailblaser</a:t>
            </a:r>
            <a:r>
              <a:rPr lang="ru-RU" altLang="uk-UA" sz="1800" b="1">
                <a:solidFill>
                  <a:schemeClr val="tx1"/>
                </a:solidFill>
              </a:rPr>
              <a:t>») KB и УКВ диапазонов </a:t>
            </a:r>
          </a:p>
        </p:txBody>
      </p:sp>
      <p:sp>
        <p:nvSpPr>
          <p:cNvPr id="96261" name="Text Box 1031">
            <a:extLst>
              <a:ext uri="{FF2B5EF4-FFF2-40B4-BE49-F238E27FC236}">
                <a16:creationId xmlns:a16="http://schemas.microsoft.com/office/drawing/2014/main" id="{4D7ED6F3-25E4-16EE-CB4E-27DDFF3A2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613275"/>
            <a:ext cx="8604250" cy="6842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900" b="1" u="sng">
                <a:solidFill>
                  <a:schemeClr val="tx1"/>
                </a:solidFill>
              </a:rPr>
              <a:t>рота радиолокационной разведки, контрразведки и допроса военнопленных</a:t>
            </a:r>
            <a:r>
              <a:rPr lang="ru-RU" altLang="uk-UA" sz="1800" u="sng">
                <a:solidFill>
                  <a:schemeClr val="tx1"/>
                </a:solidFill>
              </a:rPr>
              <a:t> </a:t>
            </a:r>
            <a:r>
              <a:rPr lang="ru-RU" altLang="uk-UA" sz="1800" b="1">
                <a:solidFill>
                  <a:schemeClr val="tx1"/>
                </a:solidFill>
              </a:rPr>
              <a:t>переносные РЛС разведки наземных движущихся целей (РНДЦ) AN/PPS–5B</a:t>
            </a:r>
            <a:r>
              <a:rPr lang="ru-RU" altLang="uk-UA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6262" name="Text Box 1032">
            <a:extLst>
              <a:ext uri="{FF2B5EF4-FFF2-40B4-BE49-F238E27FC236}">
                <a16:creationId xmlns:a16="http://schemas.microsoft.com/office/drawing/2014/main" id="{9B10C02B-A41E-7802-4C5B-70DE502F4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783263"/>
            <a:ext cx="8569325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рота штабная и обслуживания (группа технического контроля и анализа (ТКА)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комплект технических средств АСУ А</a:t>
            </a:r>
            <a:r>
              <a:rPr lang="en-US" altLang="uk-UA" sz="1800" b="1">
                <a:solidFill>
                  <a:schemeClr val="tx1"/>
                </a:solidFill>
              </a:rPr>
              <a:t>S</a:t>
            </a:r>
            <a:r>
              <a:rPr lang="ru-RU" altLang="uk-UA" sz="1800" b="1">
                <a:solidFill>
                  <a:schemeClr val="tx1"/>
                </a:solidFill>
              </a:rPr>
              <a:t>А</a:t>
            </a:r>
            <a:r>
              <a:rPr lang="en-US" altLang="uk-UA" sz="1800" b="1">
                <a:solidFill>
                  <a:schemeClr val="tx1"/>
                </a:solidFill>
              </a:rPr>
              <a:t>S</a:t>
            </a:r>
            <a:r>
              <a:rPr lang="ru-RU" altLang="uk-UA" sz="1800" b="1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96263" name="AutoShape 1033">
            <a:extLst>
              <a:ext uri="{FF2B5EF4-FFF2-40B4-BE49-F238E27FC236}">
                <a16:creationId xmlns:a16="http://schemas.microsoft.com/office/drawing/2014/main" id="{35543011-1B5B-05FC-0B3C-0B28BC1D8D19}"/>
              </a:ext>
            </a:extLst>
          </p:cNvPr>
          <p:cNvCxnSpPr>
            <a:cxnSpLocks noChangeShapeType="1"/>
            <a:stCxn id="96258" idx="1"/>
            <a:endCxn id="96259" idx="1"/>
          </p:cNvCxnSpPr>
          <p:nvPr/>
        </p:nvCxnSpPr>
        <p:spPr bwMode="auto">
          <a:xfrm rot="10800000" flipV="1">
            <a:off x="468313" y="563563"/>
            <a:ext cx="417512" cy="1209675"/>
          </a:xfrm>
          <a:prstGeom prst="bentConnector3">
            <a:avLst>
              <a:gd name="adj1" fmla="val 15475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264" name="AutoShape 1034">
            <a:extLst>
              <a:ext uri="{FF2B5EF4-FFF2-40B4-BE49-F238E27FC236}">
                <a16:creationId xmlns:a16="http://schemas.microsoft.com/office/drawing/2014/main" id="{EDA8EF50-63A6-CDB6-EEBD-860749C78409}"/>
              </a:ext>
            </a:extLst>
          </p:cNvPr>
          <p:cNvCxnSpPr>
            <a:cxnSpLocks noChangeShapeType="1"/>
            <a:stCxn id="96258" idx="1"/>
            <a:endCxn id="96260" idx="1"/>
          </p:cNvCxnSpPr>
          <p:nvPr/>
        </p:nvCxnSpPr>
        <p:spPr bwMode="auto">
          <a:xfrm rot="10800000" flipV="1">
            <a:off x="468313" y="563563"/>
            <a:ext cx="417512" cy="3094037"/>
          </a:xfrm>
          <a:prstGeom prst="bentConnector3">
            <a:avLst>
              <a:gd name="adj1" fmla="val 15475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265" name="AutoShape 1035">
            <a:extLst>
              <a:ext uri="{FF2B5EF4-FFF2-40B4-BE49-F238E27FC236}">
                <a16:creationId xmlns:a16="http://schemas.microsoft.com/office/drawing/2014/main" id="{F6E8BF97-C5DC-CAEC-28B9-2F741B6B30A1}"/>
              </a:ext>
            </a:extLst>
          </p:cNvPr>
          <p:cNvCxnSpPr>
            <a:cxnSpLocks noChangeShapeType="1"/>
            <a:stCxn id="96258" idx="1"/>
            <a:endCxn id="96261" idx="1"/>
          </p:cNvCxnSpPr>
          <p:nvPr/>
        </p:nvCxnSpPr>
        <p:spPr bwMode="auto">
          <a:xfrm rot="10800000" flipV="1">
            <a:off x="468313" y="563563"/>
            <a:ext cx="417512" cy="4392612"/>
          </a:xfrm>
          <a:prstGeom prst="bentConnector3">
            <a:avLst>
              <a:gd name="adj1" fmla="val 15475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266" name="AutoShape 1036">
            <a:extLst>
              <a:ext uri="{FF2B5EF4-FFF2-40B4-BE49-F238E27FC236}">
                <a16:creationId xmlns:a16="http://schemas.microsoft.com/office/drawing/2014/main" id="{C488B641-8CCD-FB3F-5751-0C785F8F04EC}"/>
              </a:ext>
            </a:extLst>
          </p:cNvPr>
          <p:cNvCxnSpPr>
            <a:cxnSpLocks noChangeShapeType="1"/>
            <a:stCxn id="96258" idx="1"/>
            <a:endCxn id="96262" idx="1"/>
          </p:cNvCxnSpPr>
          <p:nvPr/>
        </p:nvCxnSpPr>
        <p:spPr bwMode="auto">
          <a:xfrm rot="10800000" flipV="1">
            <a:off x="468313" y="563563"/>
            <a:ext cx="417512" cy="5554662"/>
          </a:xfrm>
          <a:prstGeom prst="bentConnector3">
            <a:avLst>
              <a:gd name="adj1" fmla="val 15475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6267" name="Picture 3">
            <a:extLst>
              <a:ext uri="{FF2B5EF4-FFF2-40B4-BE49-F238E27FC236}">
                <a16:creationId xmlns:a16="http://schemas.microsoft.com/office/drawing/2014/main" id="{32783450-049E-AB35-7FE5-BF6CFCAC7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6268" name="Picture 1">
            <a:extLst>
              <a:ext uri="{FF2B5EF4-FFF2-40B4-BE49-F238E27FC236}">
                <a16:creationId xmlns:a16="http://schemas.microsoft.com/office/drawing/2014/main" id="{826CD38B-5D29-0A6B-67CD-CFF67B084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>
            <a:extLst>
              <a:ext uri="{FF2B5EF4-FFF2-40B4-BE49-F238E27FC236}">
                <a16:creationId xmlns:a16="http://schemas.microsoft.com/office/drawing/2014/main" id="{14929825-297E-12D9-1285-E0FFADBB1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uk-UA" sz="6000" b="1">
                <a:solidFill>
                  <a:srgbClr val="7E0021"/>
                </a:solidFill>
                <a:latin typeface="Times New Roman" panose="02020603050405020304" pitchFamily="18" charset="0"/>
              </a:rPr>
              <a:t>Занятие №1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44E605F-486A-8E97-8FE0-8DAEEE28B7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 rtlCol="0">
            <a:normAutofit/>
          </a:bodyPr>
          <a:lstStyle/>
          <a:p>
            <a:pPr indent="-341313" algn="ctr" eaLnBrk="1" fontAlgn="auto" hangingPunct="1"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6000" b="1" dirty="0" err="1">
                <a:latin typeface="Times New Roman" pitchFamily="18" charset="0"/>
              </a:rPr>
              <a:t>Общ</a:t>
            </a:r>
            <a:r>
              <a:rPr lang="ru-RU" sz="6000" b="1" dirty="0" err="1">
                <a:latin typeface="Times New Roman" pitchFamily="18" charset="0"/>
              </a:rPr>
              <a:t>ая</a:t>
            </a:r>
            <a:r>
              <a:rPr lang="ru-RU" sz="6000" b="1" dirty="0">
                <a:latin typeface="Times New Roman" pitchFamily="18" charset="0"/>
              </a:rPr>
              <a:t> характеристика средств и комплексов </a:t>
            </a:r>
          </a:p>
          <a:p>
            <a:pPr marL="1587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6000" b="1" dirty="0">
                <a:latin typeface="Times New Roman" pitchFamily="18" charset="0"/>
              </a:rPr>
              <a:t>Р и РТР </a:t>
            </a:r>
            <a:r>
              <a:rPr lang="ru-RU" sz="6000" b="1" dirty="0">
                <a:latin typeface="Times New Roman" pitchFamily="18" charset="0"/>
              </a:rPr>
              <a:t>СВ </a:t>
            </a:r>
            <a:r>
              <a:rPr lang="en-US" sz="6000" b="1" dirty="0" err="1">
                <a:latin typeface="Times New Roman" pitchFamily="18" charset="0"/>
              </a:rPr>
              <a:t>армий</a:t>
            </a:r>
            <a:r>
              <a:rPr lang="en-US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иностранных</a:t>
            </a:r>
            <a:r>
              <a:rPr lang="ru-RU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государств</a:t>
            </a:r>
            <a:endParaRPr lang="ru-RU" sz="6000" b="1" dirty="0">
              <a:latin typeface="Times New Roman" pitchFamily="18" charset="0"/>
            </a:endParaRPr>
          </a:p>
        </p:txBody>
      </p:sp>
      <p:pic>
        <p:nvPicPr>
          <p:cNvPr id="64516" name="Picture 3">
            <a:extLst>
              <a:ext uri="{FF2B5EF4-FFF2-40B4-BE49-F238E27FC236}">
                <a16:creationId xmlns:a16="http://schemas.microsoft.com/office/drawing/2014/main" id="{A8A9A7FA-C648-2F03-BDEC-2FB30B450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4517" name="Text Box 4">
            <a:extLst>
              <a:ext uri="{FF2B5EF4-FFF2-40B4-BE49-F238E27FC236}">
                <a16:creationId xmlns:a16="http://schemas.microsoft.com/office/drawing/2014/main" id="{6725E06F-52E5-D180-845D-C5FF0EFC5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05030A0-4C2C-4F11-AD7C-74C41B4889DC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8" name="AutoShape 5">
            <a:extLst>
              <a:ext uri="{FF2B5EF4-FFF2-40B4-BE49-F238E27FC236}">
                <a16:creationId xmlns:a16="http://schemas.microsoft.com/office/drawing/2014/main" id="{93C0A128-7BDE-3E1A-C72A-4B432BCC2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64519" name="Picture 3">
            <a:extLst>
              <a:ext uri="{FF2B5EF4-FFF2-40B4-BE49-F238E27FC236}">
                <a16:creationId xmlns:a16="http://schemas.microsoft.com/office/drawing/2014/main" id="{1239D125-3062-D9FB-E794-07FD940FD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28">
            <a:extLst>
              <a:ext uri="{FF2B5EF4-FFF2-40B4-BE49-F238E27FC236}">
                <a16:creationId xmlns:a16="http://schemas.microsoft.com/office/drawing/2014/main" id="{1F93BA5D-F175-2866-2D82-25AB27D61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1125538"/>
            <a:ext cx="8456612" cy="425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Батальон разведки и РЭБ механизированной (бронетанковой) дивизии</a:t>
            </a:r>
          </a:p>
        </p:txBody>
      </p:sp>
      <p:sp>
        <p:nvSpPr>
          <p:cNvPr id="97283" name="Text Box 1029">
            <a:extLst>
              <a:ext uri="{FF2B5EF4-FFF2-40B4-BE49-F238E27FC236}">
                <a16:creationId xmlns:a16="http://schemas.microsoft.com/office/drawing/2014/main" id="{7C65EC2A-4603-F1AF-57BB-EB14E53A2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88913"/>
            <a:ext cx="74882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Возможности батальона разведки и РЭБ механизированной (бронетанковой) дивизии США</a:t>
            </a:r>
          </a:p>
        </p:txBody>
      </p:sp>
      <p:sp>
        <p:nvSpPr>
          <p:cNvPr id="97284" name="Rectangle 1030">
            <a:extLst>
              <a:ext uri="{FF2B5EF4-FFF2-40B4-BE49-F238E27FC236}">
                <a16:creationId xmlns:a16="http://schemas.microsoft.com/office/drawing/2014/main" id="{79FF67B5-97F2-3C81-E09B-DF3995C8A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2170113"/>
            <a:ext cx="7673975" cy="14938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позволяет развернуть до 38 постов: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            - 9 постов радиоперехвата в диапазоне 0,5–500 МГц;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            - 10 постов радиоперехвата в диапазоне 0,5–150 МГц;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            -19 постов радиопеленгования (три ― в диапазоне 0,5–500 МГц,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              шесть ― 20–500 МГц и десять 20–80 МГц).  </a:t>
            </a:r>
          </a:p>
        </p:txBody>
      </p:sp>
      <p:sp>
        <p:nvSpPr>
          <p:cNvPr id="97285" name="Rectangle 1031">
            <a:extLst>
              <a:ext uri="{FF2B5EF4-FFF2-40B4-BE49-F238E27FC236}">
                <a16:creationId xmlns:a16="http://schemas.microsoft.com/office/drawing/2014/main" id="{4BF6ADFC-E2B9-BBA2-7FC1-5309F9C7D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3825875"/>
            <a:ext cx="7486650" cy="9445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создать несколько автоматизированных радиопеленгаторных сетей , наземных постов РЭП (1,5–80 МГц) и радиолокационных постов разведки наземных движущихся целей (РНДЦ) </a:t>
            </a:r>
          </a:p>
        </p:txBody>
      </p:sp>
      <p:sp>
        <p:nvSpPr>
          <p:cNvPr id="97286" name="Rectangle 1032">
            <a:extLst>
              <a:ext uri="{FF2B5EF4-FFF2-40B4-BE49-F238E27FC236}">
                <a16:creationId xmlns:a16="http://schemas.microsoft.com/office/drawing/2014/main" id="{803E9F88-BACC-0B69-1DB4-79754178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5056188"/>
            <a:ext cx="7486650" cy="369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способен выслать до шести групп глубинной разведки</a:t>
            </a:r>
          </a:p>
        </p:txBody>
      </p:sp>
      <p:sp>
        <p:nvSpPr>
          <p:cNvPr id="97287" name="Rectangle 1033">
            <a:extLst>
              <a:ext uri="{FF2B5EF4-FFF2-40B4-BE49-F238E27FC236}">
                <a16:creationId xmlns:a16="http://schemas.microsoft.com/office/drawing/2014/main" id="{3BA811FA-96E7-C4F0-D6CA-06BBCE067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5638800"/>
            <a:ext cx="7486650" cy="3698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выделить по две команды контрразведки и допроса военнопленных. </a:t>
            </a:r>
          </a:p>
        </p:txBody>
      </p:sp>
      <p:cxnSp>
        <p:nvCxnSpPr>
          <p:cNvPr id="97288" name="AutoShape 1034">
            <a:extLst>
              <a:ext uri="{FF2B5EF4-FFF2-40B4-BE49-F238E27FC236}">
                <a16:creationId xmlns:a16="http://schemas.microsoft.com/office/drawing/2014/main" id="{30EC7ED8-23F8-C2C3-5770-CDE0B65D2944}"/>
              </a:ext>
            </a:extLst>
          </p:cNvPr>
          <p:cNvCxnSpPr>
            <a:cxnSpLocks noChangeShapeType="1"/>
            <a:stCxn id="97282" idx="1"/>
            <a:endCxn id="97284" idx="1"/>
          </p:cNvCxnSpPr>
          <p:nvPr/>
        </p:nvCxnSpPr>
        <p:spPr bwMode="auto">
          <a:xfrm rot="10800000" flipH="1" flipV="1">
            <a:off x="534988" y="1338263"/>
            <a:ext cx="150812" cy="1579562"/>
          </a:xfrm>
          <a:prstGeom prst="bentConnector3">
            <a:avLst>
              <a:gd name="adj1" fmla="val -1389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289" name="AutoShape 1035">
            <a:extLst>
              <a:ext uri="{FF2B5EF4-FFF2-40B4-BE49-F238E27FC236}">
                <a16:creationId xmlns:a16="http://schemas.microsoft.com/office/drawing/2014/main" id="{1AF4378A-8A95-C83A-3FA9-538FA828486D}"/>
              </a:ext>
            </a:extLst>
          </p:cNvPr>
          <p:cNvCxnSpPr>
            <a:cxnSpLocks noChangeShapeType="1"/>
            <a:stCxn id="97282" idx="1"/>
            <a:endCxn id="97285" idx="1"/>
          </p:cNvCxnSpPr>
          <p:nvPr/>
        </p:nvCxnSpPr>
        <p:spPr bwMode="auto">
          <a:xfrm rot="10800000" flipH="1" flipV="1">
            <a:off x="534988" y="1338263"/>
            <a:ext cx="150812" cy="2960687"/>
          </a:xfrm>
          <a:prstGeom prst="bentConnector3">
            <a:avLst>
              <a:gd name="adj1" fmla="val -1389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290" name="AutoShape 1036">
            <a:extLst>
              <a:ext uri="{FF2B5EF4-FFF2-40B4-BE49-F238E27FC236}">
                <a16:creationId xmlns:a16="http://schemas.microsoft.com/office/drawing/2014/main" id="{ED911916-E533-B452-2F1F-7DB9DA8BCE50}"/>
              </a:ext>
            </a:extLst>
          </p:cNvPr>
          <p:cNvCxnSpPr>
            <a:cxnSpLocks noChangeShapeType="1"/>
            <a:stCxn id="97282" idx="1"/>
            <a:endCxn id="97286" idx="1"/>
          </p:cNvCxnSpPr>
          <p:nvPr/>
        </p:nvCxnSpPr>
        <p:spPr bwMode="auto">
          <a:xfrm rot="10800000" flipH="1" flipV="1">
            <a:off x="554038" y="1338263"/>
            <a:ext cx="146050" cy="3902075"/>
          </a:xfrm>
          <a:prstGeom prst="bentConnector3">
            <a:avLst>
              <a:gd name="adj1" fmla="val -15652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291" name="AutoShape 1037">
            <a:extLst>
              <a:ext uri="{FF2B5EF4-FFF2-40B4-BE49-F238E27FC236}">
                <a16:creationId xmlns:a16="http://schemas.microsoft.com/office/drawing/2014/main" id="{A35F4BC8-3E92-5B9F-C3ED-FDD10621AE87}"/>
              </a:ext>
            </a:extLst>
          </p:cNvPr>
          <p:cNvCxnSpPr>
            <a:cxnSpLocks noChangeShapeType="1"/>
            <a:stCxn id="97282" idx="1"/>
            <a:endCxn id="97287" idx="1"/>
          </p:cNvCxnSpPr>
          <p:nvPr/>
        </p:nvCxnSpPr>
        <p:spPr bwMode="auto">
          <a:xfrm rot="10800000" flipH="1" flipV="1">
            <a:off x="554038" y="1338263"/>
            <a:ext cx="146050" cy="4484687"/>
          </a:xfrm>
          <a:prstGeom prst="bentConnector3">
            <a:avLst>
              <a:gd name="adj1" fmla="val -15652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7292" name="Picture 3">
            <a:extLst>
              <a:ext uri="{FF2B5EF4-FFF2-40B4-BE49-F238E27FC236}">
                <a16:creationId xmlns:a16="http://schemas.microsoft.com/office/drawing/2014/main" id="{27C6C6FD-E2E5-03B9-9884-7C6DA02E6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7293" name="Picture 1">
            <a:extLst>
              <a:ext uri="{FF2B5EF4-FFF2-40B4-BE49-F238E27FC236}">
                <a16:creationId xmlns:a16="http://schemas.microsoft.com/office/drawing/2014/main" id="{0837C31B-F475-7CFD-EC27-DB2D08922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4">
            <a:extLst>
              <a:ext uri="{FF2B5EF4-FFF2-40B4-BE49-F238E27FC236}">
                <a16:creationId xmlns:a16="http://schemas.microsoft.com/office/drawing/2014/main" id="{2F2F1ABE-0080-9B53-5882-102657DC6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3" y="0"/>
            <a:ext cx="89646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О</a:t>
            </a:r>
            <a:r>
              <a:rPr lang="en-US" altLang="uk-UA" sz="2000" b="1">
                <a:solidFill>
                  <a:schemeClr val="tx1"/>
                </a:solidFill>
              </a:rPr>
              <a:t>сновные ТТХ средств разведки батальона разведки и РЭБ </a:t>
            </a:r>
          </a:p>
          <a:p>
            <a:pPr algn="ctr"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2000" b="1">
                <a:solidFill>
                  <a:schemeClr val="tx1"/>
                </a:solidFill>
              </a:rPr>
              <a:t>дивизии</a:t>
            </a:r>
            <a:r>
              <a:rPr lang="ru-RU" altLang="uk-UA" sz="2000" b="1">
                <a:solidFill>
                  <a:schemeClr val="tx1"/>
                </a:solidFill>
              </a:rPr>
              <a:t> сухопутных войск США </a:t>
            </a:r>
            <a:endParaRPr lang="ru-RU" altLang="uk-UA" sz="2000">
              <a:solidFill>
                <a:schemeClr val="tx1"/>
              </a:solidFill>
            </a:endParaRPr>
          </a:p>
        </p:txBody>
      </p:sp>
      <p:sp>
        <p:nvSpPr>
          <p:cNvPr id="98307" name="Text Box 5">
            <a:extLst>
              <a:ext uri="{FF2B5EF4-FFF2-40B4-BE49-F238E27FC236}">
                <a16:creationId xmlns:a16="http://schemas.microsoft.com/office/drawing/2014/main" id="{F121532C-AF3E-883C-447A-F013084FC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3" y="1219200"/>
            <a:ext cx="9018587" cy="448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Станция радиоразведки AN/TRQ-32(</a:t>
            </a:r>
            <a:r>
              <a:rPr lang="en-US" altLang="uk-UA" b="1" u="sng">
                <a:solidFill>
                  <a:schemeClr val="tx1"/>
                </a:solidFill>
              </a:rPr>
              <a:t>V</a:t>
            </a:r>
            <a:r>
              <a:rPr lang="ru-RU" altLang="uk-UA" b="1" u="sng">
                <a:solidFill>
                  <a:schemeClr val="tx1"/>
                </a:solidFill>
              </a:rPr>
              <a:t>) («</a:t>
            </a:r>
            <a:r>
              <a:rPr lang="en-US" altLang="uk-UA" b="1" u="sng">
                <a:solidFill>
                  <a:schemeClr val="tx1"/>
                </a:solidFill>
              </a:rPr>
              <a:t>Team Mate</a:t>
            </a:r>
            <a:r>
              <a:rPr lang="ru-RU" altLang="uk-UA" b="1" u="sng">
                <a:solidFill>
                  <a:schemeClr val="tx1"/>
                </a:solidFill>
              </a:rPr>
              <a:t>»)</a:t>
            </a:r>
            <a:r>
              <a:rPr lang="ru-RU" altLang="uk-UA" b="1">
                <a:solidFill>
                  <a:schemeClr val="tx1"/>
                </a:solidFill>
              </a:rPr>
              <a:t> </a:t>
            </a:r>
          </a:p>
          <a:p>
            <a:pPr algn="just"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Назначение</a:t>
            </a:r>
            <a:r>
              <a:rPr lang="ru-RU" altLang="uk-UA" b="1">
                <a:solidFill>
                  <a:schemeClr val="tx1"/>
                </a:solidFill>
              </a:rPr>
              <a:t>:  </a:t>
            </a:r>
            <a:r>
              <a:rPr lang="ru-RU" altLang="uk-UA">
                <a:solidFill>
                  <a:schemeClr val="tx1"/>
                </a:solidFill>
              </a:rPr>
              <a:t>легкая мобильная станция радиоперехвата и пеленгования в диапазоне частот 0,5-500 </a:t>
            </a:r>
            <a:r>
              <a:rPr lang="en-US" altLang="uk-UA">
                <a:solidFill>
                  <a:schemeClr val="tx1"/>
                </a:solidFill>
              </a:rPr>
              <a:t>M</a:t>
            </a:r>
            <a:r>
              <a:rPr lang="ru-RU" altLang="uk-UA">
                <a:solidFill>
                  <a:schemeClr val="tx1"/>
                </a:solidFill>
              </a:rPr>
              <a:t>Гц</a:t>
            </a:r>
          </a:p>
          <a:p>
            <a:pPr algn="just"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Возможности:</a:t>
            </a:r>
            <a:r>
              <a:rPr lang="ru-RU" altLang="uk-UA" b="1">
                <a:solidFill>
                  <a:schemeClr val="tx1"/>
                </a:solidFill>
              </a:rPr>
              <a:t>- </a:t>
            </a:r>
            <a:r>
              <a:rPr lang="ru-RU" altLang="uk-UA">
                <a:solidFill>
                  <a:schemeClr val="tx1"/>
                </a:solidFill>
              </a:rPr>
              <a:t>периодическое наблюдение за 8 или 16 радиосетями;</a:t>
            </a:r>
          </a:p>
          <a:p>
            <a:pPr algn="just" eaLnBrk="1" hangingPunct="1">
              <a:lnSpc>
                <a:spcPct val="85000"/>
              </a:lnSpc>
              <a:buClr>
                <a:srgbClr val="000000"/>
              </a:buClr>
              <a:buSzPct val="100000"/>
              <a:buFontTx/>
              <a:buChar char="-"/>
            </a:pPr>
            <a:r>
              <a:rPr lang="ru-RU" altLang="uk-UA">
                <a:solidFill>
                  <a:schemeClr val="tx1"/>
                </a:solidFill>
              </a:rPr>
              <a:t>пеленгование 30...40 станций в КВ диапазоне и 30...40 станций в УКВ диапазоне за час работы 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Состав:</a:t>
            </a:r>
            <a:r>
              <a:rPr lang="ru-RU" altLang="uk-UA" b="1">
                <a:solidFill>
                  <a:schemeClr val="tx1"/>
                </a:solidFill>
              </a:rPr>
              <a:t> </a:t>
            </a:r>
            <a:r>
              <a:rPr lang="ru-RU" altLang="uk-UA">
                <a:solidFill>
                  <a:schemeClr val="tx1"/>
                </a:solidFill>
              </a:rPr>
              <a:t>2 поста радиоперехвата и 1 пост пеленгования-КВ/УКВ </a:t>
            </a:r>
          </a:p>
          <a:p>
            <a:pPr algn="just"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ТТХ:</a:t>
            </a:r>
            <a:r>
              <a:rPr lang="ru-RU" altLang="uk-UA" b="1">
                <a:solidFill>
                  <a:schemeClr val="tx1"/>
                </a:solidFill>
              </a:rPr>
              <a:t> </a:t>
            </a:r>
            <a:r>
              <a:rPr lang="ru-RU" altLang="uk-UA">
                <a:solidFill>
                  <a:schemeClr val="tx1"/>
                </a:solidFill>
              </a:rPr>
              <a:t>пневматически выдвигаемая (на высоту 7.5 м) пеленгаторная антенна,</a:t>
            </a:r>
          </a:p>
          <a:p>
            <a:pPr algn="just"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 автоматическая аппаратура запоминания сигналов на 100 частотах. 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u="sng">
                <a:solidFill>
                  <a:schemeClr val="tx1"/>
                </a:solidFill>
              </a:rPr>
              <a:t>Расчет:</a:t>
            </a:r>
            <a:r>
              <a:rPr lang="ru-RU" altLang="uk-UA">
                <a:solidFill>
                  <a:schemeClr val="tx1"/>
                </a:solidFill>
              </a:rPr>
              <a:t> два человека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Время развертывания </a:t>
            </a:r>
            <a:r>
              <a:rPr lang="ru-RU" altLang="uk-UA" b="1">
                <a:solidFill>
                  <a:schemeClr val="tx1"/>
                </a:solidFill>
              </a:rPr>
              <a:t>- 10 минут. 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Пеленгование реализуется системой из 3-4 станций.</a:t>
            </a:r>
          </a:p>
        </p:txBody>
      </p:sp>
      <p:pic>
        <p:nvPicPr>
          <p:cNvPr id="98308" name="Picture 3">
            <a:extLst>
              <a:ext uri="{FF2B5EF4-FFF2-40B4-BE49-F238E27FC236}">
                <a16:creationId xmlns:a16="http://schemas.microsoft.com/office/drawing/2014/main" id="{5A7374F2-4CE4-2F7C-7272-ECD344C23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8309" name="Picture 1">
            <a:extLst>
              <a:ext uri="{FF2B5EF4-FFF2-40B4-BE49-F238E27FC236}">
                <a16:creationId xmlns:a16="http://schemas.microsoft.com/office/drawing/2014/main" id="{B2B9021D-101C-08BA-BCCD-AFFABA1C1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6">
            <a:extLst>
              <a:ext uri="{FF2B5EF4-FFF2-40B4-BE49-F238E27FC236}">
                <a16:creationId xmlns:a16="http://schemas.microsoft.com/office/drawing/2014/main" id="{E09C5A26-A238-A9CB-25CF-34C9C6737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188913"/>
            <a:ext cx="9142412" cy="354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Переносная РЛС разведки наземных </a:t>
            </a:r>
            <a:endParaRPr lang="en-US" altLang="uk-UA" b="1" u="sng">
              <a:solidFill>
                <a:schemeClr val="tx1"/>
              </a:solidFill>
            </a:endParaRPr>
          </a:p>
          <a:p>
            <a:pPr algn="ctr"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движущихся целей AN/PPS–5B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Диапазон частот - 16000 – 16500 МГц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Импульсная мощность 1000 Вт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Время развертывания - 10мин. 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Позиции РЛС выбираются на господствующих высотах на удалении до 1 км от ЛСВ. 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Расстояние по фронту между РЛС составляет 1...2 км</a:t>
            </a:r>
          </a:p>
          <a:p>
            <a:pPr eaLnBrk="1" hangingPunct="1">
              <a:lnSpc>
                <a:spcPct val="8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Посты РЛР способны обнаруживать танки и другую боевую технику на дальности до 10 км и человека до 5 км с точностью 10-20 м по дальности и 0,1 - 0,4 град по азимуту.</a:t>
            </a:r>
          </a:p>
        </p:txBody>
      </p:sp>
      <p:sp>
        <p:nvSpPr>
          <p:cNvPr id="99331" name="Text Box 7">
            <a:extLst>
              <a:ext uri="{FF2B5EF4-FFF2-40B4-BE49-F238E27FC236}">
                <a16:creationId xmlns:a16="http://schemas.microsoft.com/office/drawing/2014/main" id="{7646D8C2-132A-0554-0A8F-336DEBB30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638" y="3857625"/>
            <a:ext cx="91646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Переносная РЛС разведки наземных </a:t>
            </a:r>
            <a:endParaRPr lang="en-US" altLang="uk-UA" b="1" u="sng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chemeClr val="tx1"/>
                </a:solidFill>
              </a:rPr>
              <a:t>движущихся целей </a:t>
            </a:r>
            <a:r>
              <a:rPr lang="en-US" altLang="uk-UA" b="1" u="sng">
                <a:solidFill>
                  <a:schemeClr val="tx1"/>
                </a:solidFill>
              </a:rPr>
              <a:t>AN</a:t>
            </a:r>
            <a:r>
              <a:rPr lang="ru-RU" altLang="uk-UA" b="1" u="sng">
                <a:solidFill>
                  <a:schemeClr val="tx1"/>
                </a:solidFill>
              </a:rPr>
              <a:t>/</a:t>
            </a:r>
            <a:r>
              <a:rPr lang="en-US" altLang="uk-UA" b="1" u="sng">
                <a:solidFill>
                  <a:schemeClr val="tx1"/>
                </a:solidFill>
              </a:rPr>
              <a:t>PPS</a:t>
            </a:r>
            <a:r>
              <a:rPr lang="ru-RU" altLang="uk-UA" b="1" u="sng">
                <a:solidFill>
                  <a:schemeClr val="tx1"/>
                </a:solidFill>
              </a:rPr>
              <a:t>-15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Диапазон частот ~10 ГГц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Импульсная мощность 0,06 кВт.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Обнаружение движущихся наземных целей на дальностях 1,5-3,0 км</a:t>
            </a:r>
            <a:r>
              <a:rPr lang="en-US" altLang="uk-UA">
                <a:solidFill>
                  <a:schemeClr val="tx1"/>
                </a:solidFill>
              </a:rPr>
              <a:t>.</a:t>
            </a:r>
            <a:r>
              <a:rPr lang="ru-RU" altLang="uk-UA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99332" name="Picture 3">
            <a:extLst>
              <a:ext uri="{FF2B5EF4-FFF2-40B4-BE49-F238E27FC236}">
                <a16:creationId xmlns:a16="http://schemas.microsoft.com/office/drawing/2014/main" id="{045FDE15-A5F8-8062-FD7A-CD41E6F9D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9333" name="Picture 1">
            <a:extLst>
              <a:ext uri="{FF2B5EF4-FFF2-40B4-BE49-F238E27FC236}">
                <a16:creationId xmlns:a16="http://schemas.microsoft.com/office/drawing/2014/main" id="{732055AE-32EF-4697-FEE3-612A35F48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4">
            <a:extLst>
              <a:ext uri="{FF2B5EF4-FFF2-40B4-BE49-F238E27FC236}">
                <a16:creationId xmlns:a16="http://schemas.microsoft.com/office/drawing/2014/main" id="{D737C109-EC8B-1C1D-7AF6-B76E4CC5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9413"/>
            <a:ext cx="9001125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6302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6302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6302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 b="1" u="sng">
                <a:latin typeface="Times New Roman" panose="02020603050405020304" pitchFamily="18" charset="0"/>
              </a:rPr>
              <a:t>Переносная станция радиоразведки </a:t>
            </a:r>
            <a:r>
              <a:rPr lang="en-US" altLang="uk-UA" sz="2400" b="1" u="sng">
                <a:latin typeface="Times New Roman" panose="02020603050405020304" pitchFamily="18" charset="0"/>
              </a:rPr>
              <a:t>AN</a:t>
            </a:r>
            <a:r>
              <a:rPr lang="ru-RU" altLang="uk-UA" sz="2400" b="1" u="sng">
                <a:latin typeface="Times New Roman" panose="02020603050405020304" pitchFamily="18" charset="0"/>
              </a:rPr>
              <a:t>/</a:t>
            </a:r>
            <a:r>
              <a:rPr lang="en-US" altLang="uk-UA" sz="2400" b="1" u="sng">
                <a:latin typeface="Times New Roman" panose="02020603050405020304" pitchFamily="18" charset="0"/>
              </a:rPr>
              <a:t>PRD</a:t>
            </a:r>
            <a:r>
              <a:rPr lang="ru-RU" altLang="uk-UA" sz="2400" b="1" u="sng">
                <a:latin typeface="Times New Roman" panose="02020603050405020304" pitchFamily="18" charset="0"/>
              </a:rPr>
              <a:t>–10, –11 </a:t>
            </a:r>
            <a:endParaRPr lang="en-US" altLang="uk-UA" sz="2400" b="1" u="sng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 b="1" u="sng">
                <a:latin typeface="Times New Roman" panose="02020603050405020304" pitchFamily="18" charset="0"/>
              </a:rPr>
              <a:t>или –12 («</a:t>
            </a:r>
            <a:r>
              <a:rPr lang="en-US" altLang="uk-UA" sz="2400" b="1" u="sng">
                <a:latin typeface="Times New Roman" panose="02020603050405020304" pitchFamily="18" charset="0"/>
              </a:rPr>
              <a:t>Man Pak</a:t>
            </a:r>
            <a:r>
              <a:rPr lang="ru-RU" altLang="uk-UA" sz="2400" b="1" u="sng">
                <a:latin typeface="Times New Roman" panose="02020603050405020304" pitchFamily="18" charset="0"/>
              </a:rPr>
              <a:t>»)</a:t>
            </a:r>
            <a:r>
              <a:rPr lang="ru-RU" altLang="uk-UA" sz="2400">
                <a:latin typeface="Times New Roman" panose="02020603050405020304" pitchFamily="18" charset="0"/>
              </a:rPr>
              <a:t> </a:t>
            </a:r>
            <a:endParaRPr lang="en-US" altLang="uk-UA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>
                <a:latin typeface="Times New Roman" panose="02020603050405020304" pitchFamily="18" charset="0"/>
              </a:rPr>
              <a:t>- портативная блочная конструкция с приемной пеленгаторной аппаратурой, имеющей микропроцессорное управление и аккумуляторное питание. </a:t>
            </a:r>
          </a:p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 b="1" u="sng">
                <a:latin typeface="Times New Roman" panose="02020603050405020304" pitchFamily="18" charset="0"/>
              </a:rPr>
              <a:t>Переносная станция радиоразведки</a:t>
            </a:r>
            <a:r>
              <a:rPr lang="ru-RU" altLang="uk-UA" sz="2400" b="1">
                <a:latin typeface="Times New Roman" panose="02020603050405020304" pitchFamily="18" charset="0"/>
              </a:rPr>
              <a:t> </a:t>
            </a:r>
            <a:r>
              <a:rPr lang="en-US" altLang="uk-UA" sz="2400" b="1" u="sng">
                <a:latin typeface="Times New Roman" panose="02020603050405020304" pitchFamily="18" charset="0"/>
              </a:rPr>
              <a:t>AN</a:t>
            </a:r>
            <a:r>
              <a:rPr lang="ru-RU" altLang="uk-UA" sz="2400" b="1" u="sng">
                <a:latin typeface="Times New Roman" panose="02020603050405020304" pitchFamily="18" charset="0"/>
              </a:rPr>
              <a:t>/</a:t>
            </a:r>
            <a:r>
              <a:rPr lang="en-US" altLang="uk-UA" sz="2400" b="1" u="sng">
                <a:latin typeface="Times New Roman" panose="02020603050405020304" pitchFamily="18" charset="0"/>
              </a:rPr>
              <a:t>PRD</a:t>
            </a:r>
            <a:r>
              <a:rPr lang="ru-RU" altLang="uk-UA" sz="2400" b="1" u="sng">
                <a:latin typeface="Times New Roman" panose="02020603050405020304" pitchFamily="18" charset="0"/>
              </a:rPr>
              <a:t>-11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 u="sng">
                <a:latin typeface="Times New Roman" panose="02020603050405020304" pitchFamily="18" charset="0"/>
              </a:rPr>
              <a:t>Диапазон рабочих частот</a:t>
            </a:r>
            <a:r>
              <a:rPr lang="ru-RU" altLang="uk-UA" sz="2400">
                <a:latin typeface="Times New Roman" panose="02020603050405020304" pitchFamily="18" charset="0"/>
              </a:rPr>
              <a:t> – 20…500 МГц.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 u="sng">
                <a:latin typeface="Times New Roman" panose="02020603050405020304" pitchFamily="18" charset="0"/>
              </a:rPr>
              <a:t>Состав :</a:t>
            </a:r>
            <a:r>
              <a:rPr lang="ru-RU" altLang="uk-UA" sz="2400">
                <a:latin typeface="Times New Roman" panose="02020603050405020304" pitchFamily="18" charset="0"/>
              </a:rPr>
              <a:t> приемник со сменным модулем на 20 - 250 МГц и 250 - 500 МГц;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>
                <a:latin typeface="Times New Roman" panose="02020603050405020304" pitchFamily="18" charset="0"/>
              </a:rPr>
              <a:t>               панорамный индикатор радиосигналов;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>
                <a:latin typeface="Times New Roman" panose="02020603050405020304" pitchFamily="18" charset="0"/>
              </a:rPr>
              <a:t>               цифровой измеритель пеленгов с процессором;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>
                <a:latin typeface="Times New Roman" panose="02020603050405020304" pitchFamily="18" charset="0"/>
              </a:rPr>
              <a:t>               широкодиапазонная антенна пеленгаторов (в собранном виде   размещается в цилиндрическом футляре диаметром 20 см и длиной 1 м.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>
                <a:latin typeface="Times New Roman" panose="02020603050405020304" pitchFamily="18" charset="0"/>
              </a:rPr>
              <a:t>Устанавливается на треноге высотой 2,85 м, блоки собираются в стойку</a:t>
            </a:r>
          </a:p>
        </p:txBody>
      </p:sp>
      <p:pic>
        <p:nvPicPr>
          <p:cNvPr id="100355" name="Picture 3">
            <a:extLst>
              <a:ext uri="{FF2B5EF4-FFF2-40B4-BE49-F238E27FC236}">
                <a16:creationId xmlns:a16="http://schemas.microsoft.com/office/drawing/2014/main" id="{204768CF-ED84-9118-3788-D9C5D1B3C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0356" name="Picture 1">
            <a:extLst>
              <a:ext uri="{FF2B5EF4-FFF2-40B4-BE49-F238E27FC236}">
                <a16:creationId xmlns:a16="http://schemas.microsoft.com/office/drawing/2014/main" id="{2E92BD26-8608-A152-406F-CD276FFBD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5">
            <a:extLst>
              <a:ext uri="{FF2B5EF4-FFF2-40B4-BE49-F238E27FC236}">
                <a16:creationId xmlns:a16="http://schemas.microsoft.com/office/drawing/2014/main" id="{ACC82B15-4515-6A2C-9132-D9014A639E4B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693738"/>
            <a:ext cx="8424862" cy="5975350"/>
            <a:chOff x="2775" y="870"/>
            <a:chExt cx="5631" cy="4200"/>
          </a:xfrm>
        </p:grpSpPr>
        <p:sp>
          <p:nvSpPr>
            <p:cNvPr id="101381" name="Text Box 6">
              <a:extLst>
                <a:ext uri="{FF2B5EF4-FFF2-40B4-BE49-F238E27FC236}">
                  <a16:creationId xmlns:a16="http://schemas.microsoft.com/office/drawing/2014/main" id="{3FC868BA-C301-7CBB-D07B-83F597C72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5" y="4140"/>
              <a:ext cx="5520" cy="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rIns="18000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lang="ru-RU" altLang="uk-UA" sz="1400">
                  <a:solidFill>
                    <a:schemeClr val="tx1"/>
                  </a:solidFill>
                </a:rPr>
                <a:t>Рисунок  3.5 - Переносная станция радиоразведки AN/PRD-11</a:t>
              </a:r>
              <a:endParaRPr lang="ru-RU" altLang="uk-UA">
                <a:solidFill>
                  <a:schemeClr val="tx1"/>
                </a:solidFill>
              </a:endParaRPr>
            </a:p>
          </p:txBody>
        </p:sp>
        <p:grpSp>
          <p:nvGrpSpPr>
            <p:cNvPr id="101382" name="Group 7">
              <a:extLst>
                <a:ext uri="{FF2B5EF4-FFF2-40B4-BE49-F238E27FC236}">
                  <a16:creationId xmlns:a16="http://schemas.microsoft.com/office/drawing/2014/main" id="{F3C96F01-3739-B1B9-39EE-9E6D903552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5" y="870"/>
              <a:ext cx="5631" cy="3285"/>
              <a:chOff x="1695" y="1140"/>
              <a:chExt cx="6756" cy="3585"/>
            </a:xfrm>
          </p:grpSpPr>
          <p:pic>
            <p:nvPicPr>
              <p:cNvPr id="101383" name="Picture 8" descr="H:\Для перевода\6\AN-PRD-12, Lightweight Mantransportable Radio Direction Finder System (LMRDFS).files\prd12-1.jpg">
                <a:extLst>
                  <a:ext uri="{FF2B5EF4-FFF2-40B4-BE49-F238E27FC236}">
                    <a16:creationId xmlns:a16="http://schemas.microsoft.com/office/drawing/2014/main" id="{85955CB1-AD25-2CF1-426D-4215729C5D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r:link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95" y="1140"/>
                <a:ext cx="2865" cy="3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1384" name="Picture 9">
                <a:extLst>
                  <a:ext uri="{FF2B5EF4-FFF2-40B4-BE49-F238E27FC236}">
                    <a16:creationId xmlns:a16="http://schemas.microsoft.com/office/drawing/2014/main" id="{C80EC5B0-0C94-EB09-87D6-E89DF7EE208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6" y="1155"/>
                <a:ext cx="3885" cy="35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01379" name="Picture 1">
            <a:extLst>
              <a:ext uri="{FF2B5EF4-FFF2-40B4-BE49-F238E27FC236}">
                <a16:creationId xmlns:a16="http://schemas.microsoft.com/office/drawing/2014/main" id="{4C53B177-226F-355C-4E79-E3D30AAED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1380" name="Picture 3">
            <a:extLst>
              <a:ext uri="{FF2B5EF4-FFF2-40B4-BE49-F238E27FC236}">
                <a16:creationId xmlns:a16="http://schemas.microsoft.com/office/drawing/2014/main" id="{D76FBD3E-AB7D-8EFA-6D57-AA639BE0E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9">
            <a:extLst>
              <a:ext uri="{FF2B5EF4-FFF2-40B4-BE49-F238E27FC236}">
                <a16:creationId xmlns:a16="http://schemas.microsoft.com/office/drawing/2014/main" id="{49C2DA47-4288-DF65-6536-D3FC419B5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645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sp>
        <p:nvSpPr>
          <p:cNvPr id="102403" name="Rectangle 11">
            <a:extLst>
              <a:ext uri="{FF2B5EF4-FFF2-40B4-BE49-F238E27FC236}">
                <a16:creationId xmlns:a16="http://schemas.microsoft.com/office/drawing/2014/main" id="{313EFF41-5EFF-3A8F-ED6B-D95307C60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4475"/>
            <a:ext cx="914400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6302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6302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6302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6302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 b="1" u="sng">
                <a:latin typeface="Times New Roman" panose="02020603050405020304" pitchFamily="18" charset="0"/>
              </a:rPr>
              <a:t>Наземный мобильный комплекс радиоразведки </a:t>
            </a:r>
            <a:endParaRPr lang="en-US" altLang="uk-UA" sz="2000" b="1" u="sng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 b="1" u="sng">
                <a:latin typeface="Times New Roman" panose="02020603050405020304" pitchFamily="18" charset="0"/>
              </a:rPr>
              <a:t>AN/TSQ-114В "Trailblaser"</a:t>
            </a:r>
          </a:p>
          <a:p>
            <a:pPr algn="just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</a:t>
            </a:r>
            <a:r>
              <a:rPr lang="ru-RU" altLang="uk-UA" sz="2000" u="sng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uk-UA" sz="2000">
                <a:latin typeface="Times New Roman" panose="02020603050405020304" pitchFamily="18" charset="0"/>
                <a:cs typeface="Times New Roman" panose="02020603050405020304" pitchFamily="18" charset="0"/>
              </a:rPr>
              <a:t> радиоразведка </a:t>
            </a:r>
            <a:r>
              <a:rPr lang="ru-RU" altLang="uk-UA" sz="2000">
                <a:latin typeface="Times New Roman" panose="02020603050405020304" pitchFamily="18" charset="0"/>
              </a:rPr>
              <a:t>и пеленгование в диапазоне 0,5-150 МГц </a:t>
            </a:r>
            <a:r>
              <a:rPr lang="ru-RU" altLang="uk-UA" sz="2000"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endParaRPr lang="ru-RU" altLang="uk-UA" sz="2000"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 b="1" u="sng">
                <a:latin typeface="Times New Roman" panose="02020603050405020304" pitchFamily="18" charset="0"/>
              </a:rPr>
              <a:t>Состав:</a:t>
            </a:r>
            <a:r>
              <a:rPr lang="ru-RU" altLang="uk-UA" sz="2000">
                <a:latin typeface="Times New Roman" panose="02020603050405020304" pitchFamily="18" charset="0"/>
              </a:rPr>
              <a:t> два пункта радиоперехвата и управления пеленгованием AN/TSQ-124A;</a:t>
            </a:r>
          </a:p>
          <a:p>
            <a:pPr algn="just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               три поста радиоперехвата AN/TSQ-125A.</a:t>
            </a:r>
          </a:p>
          <a:p>
            <a:pPr algn="just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 b="1" u="sng">
                <a:latin typeface="Times New Roman" panose="02020603050405020304" pitchFamily="18" charset="0"/>
              </a:rPr>
              <a:t>Возможности:</a:t>
            </a:r>
            <a:r>
              <a:rPr lang="ru-RU" altLang="uk-UA" sz="2000"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дальность действия – 30 км;</a:t>
            </a:r>
          </a:p>
          <a:p>
            <a:pPr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периодическое наблюдение за 8-16 радиосетями;</a:t>
            </a:r>
          </a:p>
          <a:p>
            <a:pPr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пеленгование (за 1 час): 30-40 станций в КВ;300-360 станций в УКВ.</a:t>
            </a:r>
          </a:p>
          <a:p>
            <a:pPr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точность определения местоположения РЭС (на дальности 30 км) - 1 км;</a:t>
            </a:r>
          </a:p>
          <a:p>
            <a:pPr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время развертывания - 3 мин.. </a:t>
            </a:r>
          </a:p>
        </p:txBody>
      </p:sp>
      <p:sp>
        <p:nvSpPr>
          <p:cNvPr id="102404" name="Rectangle 12">
            <a:extLst>
              <a:ext uri="{FF2B5EF4-FFF2-40B4-BE49-F238E27FC236}">
                <a16:creationId xmlns:a16="http://schemas.microsoft.com/office/drawing/2014/main" id="{E3FEA53F-1AD3-B397-7AFA-EF0068231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450" y="3933825"/>
            <a:ext cx="918845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82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Развертывается в 3-5 км от ЛСВ так, чтобы радиопеленгаторы находились в зоне радиовидимости постов радиоперехвата и управления пеленгованием. </a:t>
            </a:r>
          </a:p>
          <a:p>
            <a:pPr algn="just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Аппаратура размещена на 10 транспортных средствах с прицепами. </a:t>
            </a:r>
          </a:p>
          <a:p>
            <a:pPr algn="just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Данные разведки передаются в группу ТКА батальона разведки и РЭБ. </a:t>
            </a:r>
          </a:p>
          <a:p>
            <a:pPr algn="just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В комплексе имеется 8 постов радиоперехвата (КВ/УКВ) и по три поста КВ и УКВ пеленгования</a:t>
            </a:r>
          </a:p>
        </p:txBody>
      </p:sp>
      <p:pic>
        <p:nvPicPr>
          <p:cNvPr id="102405" name="Picture 3">
            <a:extLst>
              <a:ext uri="{FF2B5EF4-FFF2-40B4-BE49-F238E27FC236}">
                <a16:creationId xmlns:a16="http://schemas.microsoft.com/office/drawing/2014/main" id="{52ACCAC2-DA4F-BC62-B1B6-3587E24FA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2406" name="Picture 1">
            <a:extLst>
              <a:ext uri="{FF2B5EF4-FFF2-40B4-BE49-F238E27FC236}">
                <a16:creationId xmlns:a16="http://schemas.microsoft.com/office/drawing/2014/main" id="{DDC41CB8-7267-4131-7293-F06BC7507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4">
            <a:extLst>
              <a:ext uri="{FF2B5EF4-FFF2-40B4-BE49-F238E27FC236}">
                <a16:creationId xmlns:a16="http://schemas.microsoft.com/office/drawing/2014/main" id="{4721D30E-A6B3-ECC6-0E0B-9BD0BAE95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" y="31750"/>
            <a:ext cx="91059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Разведывательно-сигнализационная система "Rembass-2"</a:t>
            </a:r>
            <a:r>
              <a:rPr lang="ru-RU" altLang="uk-UA" sz="1800">
                <a:solidFill>
                  <a:schemeClr val="tx1"/>
                </a:solidFill>
              </a:rPr>
              <a:t> 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Назначение:</a:t>
            </a:r>
            <a:r>
              <a:rPr lang="ru-RU" altLang="uk-UA" sz="1800" b="1">
                <a:solidFill>
                  <a:schemeClr val="tx1"/>
                </a:solidFill>
              </a:rPr>
              <a:t> </a:t>
            </a:r>
            <a:r>
              <a:rPr lang="ru-RU" altLang="uk-UA" sz="1800">
                <a:solidFill>
                  <a:schemeClr val="tx1"/>
                </a:solidFill>
              </a:rPr>
              <a:t> ведение тактической разведки в звене дивизия-бригада-батальон. 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Возможности:</a:t>
            </a:r>
            <a:r>
              <a:rPr lang="ru-RU" altLang="uk-UA" sz="1800" b="1">
                <a:solidFill>
                  <a:schemeClr val="tx1"/>
                </a:solidFill>
              </a:rPr>
              <a:t> </a:t>
            </a:r>
            <a:r>
              <a:rPr lang="ru-RU" altLang="uk-UA" sz="1800">
                <a:solidFill>
                  <a:schemeClr val="tx1"/>
                </a:solidFill>
              </a:rPr>
              <a:t> обнаружение личного состава на дальности 50-100 метров, техники - до 1000 м, передача сигналов обнаружения - до 20 км (через ретрансляторы - до 100 км).</a:t>
            </a:r>
            <a:endParaRPr lang="ru-RU" altLang="uk-UA" sz="1800" b="1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800">
                <a:solidFill>
                  <a:schemeClr val="tx1"/>
                </a:solidFill>
              </a:rPr>
              <a:t>Максимальная продолжительность непрерывной работы ретранслятора - 30 суток. </a:t>
            </a:r>
            <a:endParaRPr lang="ru-RU" altLang="uk-UA" sz="1800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В</a:t>
            </a:r>
            <a:r>
              <a:rPr lang="en-US" altLang="uk-UA" sz="1800">
                <a:solidFill>
                  <a:schemeClr val="tx1"/>
                </a:solidFill>
              </a:rPr>
              <a:t>ероятность обнаружения целей</a:t>
            </a:r>
            <a:r>
              <a:rPr lang="ru-RU" altLang="uk-UA" sz="1800">
                <a:solidFill>
                  <a:schemeClr val="tx1"/>
                </a:solidFill>
              </a:rPr>
              <a:t> -</a:t>
            </a:r>
            <a:r>
              <a:rPr lang="en-US" altLang="uk-UA" sz="1800">
                <a:solidFill>
                  <a:schemeClr val="tx1"/>
                </a:solidFill>
              </a:rPr>
              <a:t>0,85...0,95</a:t>
            </a:r>
            <a:r>
              <a:rPr lang="ru-RU" altLang="uk-UA" sz="1800">
                <a:solidFill>
                  <a:schemeClr val="tx1"/>
                </a:solidFill>
              </a:rPr>
              <a:t>, </a:t>
            </a:r>
            <a:r>
              <a:rPr lang="en-US" altLang="uk-UA" sz="1800">
                <a:solidFill>
                  <a:schemeClr val="tx1"/>
                </a:solidFill>
              </a:rPr>
              <a:t>распознавания </a:t>
            </a:r>
            <a:r>
              <a:rPr lang="ru-RU" altLang="uk-UA" sz="1800">
                <a:solidFill>
                  <a:schemeClr val="tx1"/>
                </a:solidFill>
              </a:rPr>
              <a:t>-</a:t>
            </a:r>
            <a:r>
              <a:rPr lang="en-US" altLang="uk-UA" sz="1800">
                <a:solidFill>
                  <a:schemeClr val="tx1"/>
                </a:solidFill>
              </a:rPr>
              <a:t>0,65...0,85.</a:t>
            </a:r>
            <a:endParaRPr lang="ru-RU" altLang="uk-UA" sz="1800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ТТХ:</a:t>
            </a:r>
            <a:r>
              <a:rPr lang="en-US" altLang="uk-UA" sz="1800">
                <a:solidFill>
                  <a:schemeClr val="tx1"/>
                </a:solidFill>
              </a:rPr>
              <a:t> Диапазон частот ретранслятора - 138-153 МГц. Мощность излучения - 2 Вт. </a:t>
            </a:r>
            <a:endParaRPr lang="ru-RU" altLang="uk-UA" sz="1800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Применение:</a:t>
            </a:r>
            <a:r>
              <a:rPr lang="ru-RU" altLang="uk-UA" sz="1800" b="1">
                <a:solidFill>
                  <a:schemeClr val="tx1"/>
                </a:solidFill>
              </a:rPr>
              <a:t> </a:t>
            </a:r>
            <a:r>
              <a:rPr lang="en-US" altLang="uk-UA" sz="1800">
                <a:solidFill>
                  <a:schemeClr val="tx1"/>
                </a:solidFill>
              </a:rPr>
              <a:t>РСП</a:t>
            </a:r>
            <a:r>
              <a:rPr lang="ru-RU" altLang="uk-UA" sz="1800" b="1">
                <a:solidFill>
                  <a:schemeClr val="tx1"/>
                </a:solidFill>
              </a:rPr>
              <a:t>  </a:t>
            </a:r>
            <a:r>
              <a:rPr lang="ru-RU" altLang="uk-UA" sz="1800">
                <a:solidFill>
                  <a:schemeClr val="tx1"/>
                </a:solidFill>
              </a:rPr>
              <a:t>д</a:t>
            </a:r>
            <a:r>
              <a:rPr lang="en-US" altLang="uk-UA" sz="1800">
                <a:solidFill>
                  <a:schemeClr val="tx1"/>
                </a:solidFill>
              </a:rPr>
              <a:t>оставляются и устанавливаются личным составом, авиационными средствами и 155-мм артиллерийскими снарядами. </a:t>
            </a:r>
            <a:r>
              <a:rPr lang="ru-RU" altLang="uk-UA" sz="1800">
                <a:solidFill>
                  <a:schemeClr val="tx1"/>
                </a:solidFill>
              </a:rPr>
              <a:t>П</a:t>
            </a:r>
            <a:r>
              <a:rPr lang="en-US" altLang="uk-UA" sz="1800">
                <a:solidFill>
                  <a:schemeClr val="tx1"/>
                </a:solidFill>
              </a:rPr>
              <a:t>рименя</a:t>
            </a:r>
            <a:r>
              <a:rPr lang="ru-RU" altLang="uk-UA" sz="1800">
                <a:solidFill>
                  <a:schemeClr val="tx1"/>
                </a:solidFill>
              </a:rPr>
              <a:t>ю</a:t>
            </a:r>
            <a:r>
              <a:rPr lang="en-US" altLang="uk-UA" sz="1800">
                <a:solidFill>
                  <a:schemeClr val="tx1"/>
                </a:solidFill>
              </a:rPr>
              <a:t>тся для "наблюдения" за дорогами, водными преградами, переправами и десантоопасными районами, прикрытия минных полей и других заграждений. </a:t>
            </a:r>
            <a:endParaRPr lang="ru-RU" altLang="uk-UA" sz="1800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Основной пункт индикации AN/GSQ-187 устанавливается на КП соединений и частей. Число каналов приема - до 600. В д</a:t>
            </a:r>
            <a:r>
              <a:rPr lang="en-US" altLang="uk-UA" sz="1800">
                <a:solidFill>
                  <a:schemeClr val="tx1"/>
                </a:solidFill>
              </a:rPr>
              <a:t>ивизи</a:t>
            </a:r>
            <a:r>
              <a:rPr lang="ru-RU" altLang="uk-UA" sz="1800">
                <a:solidFill>
                  <a:schemeClr val="tx1"/>
                </a:solidFill>
              </a:rPr>
              <a:t>и</a:t>
            </a:r>
            <a:r>
              <a:rPr lang="en-US" altLang="uk-UA" sz="1800">
                <a:solidFill>
                  <a:schemeClr val="tx1"/>
                </a:solidFill>
              </a:rPr>
              <a:t> </a:t>
            </a:r>
            <a:r>
              <a:rPr lang="ru-RU" altLang="uk-UA" sz="1800">
                <a:solidFill>
                  <a:schemeClr val="tx1"/>
                </a:solidFill>
              </a:rPr>
              <a:t>- </a:t>
            </a:r>
            <a:r>
              <a:rPr lang="en-US" altLang="uk-UA" sz="1800">
                <a:solidFill>
                  <a:schemeClr val="tx1"/>
                </a:solidFill>
              </a:rPr>
              <a:t>до 600 (10 комплектов) РСП и 33 ретранслятора</a:t>
            </a:r>
            <a:r>
              <a:rPr lang="ru-RU" altLang="uk-UA" sz="180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03427" name="Picture 6">
            <a:extLst>
              <a:ext uri="{FF2B5EF4-FFF2-40B4-BE49-F238E27FC236}">
                <a16:creationId xmlns:a16="http://schemas.microsoft.com/office/drawing/2014/main" id="{09326C61-9A38-342D-593B-48894C333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463" y="4267200"/>
            <a:ext cx="4210050" cy="261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8" name="Text Box 8">
            <a:extLst>
              <a:ext uri="{FF2B5EF4-FFF2-40B4-BE49-F238E27FC236}">
                <a16:creationId xmlns:a16="http://schemas.microsoft.com/office/drawing/2014/main" id="{24496117-A7AC-5B92-F7F6-77BE10462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8" y="4437063"/>
            <a:ext cx="475932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Типы </a:t>
            </a:r>
            <a:r>
              <a:rPr lang="en-US" altLang="uk-UA" sz="2000" b="1" u="sng">
                <a:solidFill>
                  <a:schemeClr val="tx1"/>
                </a:solidFill>
              </a:rPr>
              <a:t>РСП</a:t>
            </a:r>
            <a:r>
              <a:rPr lang="ru-RU" altLang="uk-UA" sz="2000" b="1" u="sng">
                <a:solidFill>
                  <a:schemeClr val="tx1"/>
                </a:solidFill>
              </a:rPr>
              <a:t>: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- сейсмические (AN/GSQ-139, 151, 154, 155, 158);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- сейсмоакустические LN-562/GSQ;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- инфракрасные LN -565; AN/GSQ-138;</a:t>
            </a:r>
          </a:p>
          <a:p>
            <a:pPr eaLnBrk="1" hangingPunct="1">
              <a:buClr>
                <a:srgbClr val="000000"/>
              </a:buClr>
              <a:buSzPct val="100000"/>
              <a:buFontTx/>
              <a:buChar char="-"/>
            </a:pPr>
            <a:r>
              <a:rPr lang="ru-RU" altLang="uk-UA" sz="2000">
                <a:solidFill>
                  <a:schemeClr val="tx1"/>
                </a:solidFill>
              </a:rPr>
              <a:t> магнитные LN -261/GSQ;</a:t>
            </a:r>
          </a:p>
          <a:p>
            <a:pPr eaLnBrk="1" hangingPunct="1">
              <a:buClr>
                <a:srgbClr val="000000"/>
              </a:buClr>
              <a:buSzPct val="100000"/>
              <a:buFontTx/>
              <a:buChar char="-"/>
            </a:pPr>
            <a:r>
              <a:rPr lang="ru-RU" altLang="uk-UA" sz="2000">
                <a:solidFill>
                  <a:schemeClr val="tx1"/>
                </a:solidFill>
              </a:rPr>
              <a:t> электромагнитные и механические.</a:t>
            </a:r>
          </a:p>
        </p:txBody>
      </p:sp>
      <p:pic>
        <p:nvPicPr>
          <p:cNvPr id="103429" name="Picture 3">
            <a:extLst>
              <a:ext uri="{FF2B5EF4-FFF2-40B4-BE49-F238E27FC236}">
                <a16:creationId xmlns:a16="http://schemas.microsoft.com/office/drawing/2014/main" id="{54CBC3F1-26B3-C8C0-EB83-7899F0172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3430" name="Picture 1">
            <a:extLst>
              <a:ext uri="{FF2B5EF4-FFF2-40B4-BE49-F238E27FC236}">
                <a16:creationId xmlns:a16="http://schemas.microsoft.com/office/drawing/2014/main" id="{C839174D-2BB0-15AA-DC66-B49BDB91B3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4">
            <a:extLst>
              <a:ext uri="{FF2B5EF4-FFF2-40B4-BE49-F238E27FC236}">
                <a16:creationId xmlns:a16="http://schemas.microsoft.com/office/drawing/2014/main" id="{4B660732-E3BF-3995-0A63-9F612EA0D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-26988"/>
            <a:ext cx="9142412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Наземная мобильная станция </a:t>
            </a:r>
            <a:endParaRPr lang="en-US" altLang="uk-UA" sz="2000" b="1" u="sng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РТР AN/MSQ-103A "Team Pak“</a:t>
            </a:r>
            <a:endParaRPr lang="en-US" altLang="uk-UA" sz="2000" b="1" u="sng">
              <a:solidFill>
                <a:schemeClr val="tx1"/>
              </a:solidFill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Назначение:</a:t>
            </a:r>
            <a:r>
              <a:rPr lang="ru-RU" altLang="uk-UA" sz="2000">
                <a:solidFill>
                  <a:schemeClr val="tx1"/>
                </a:solidFill>
              </a:rPr>
              <a:t> обнаружение, распознавание типов и определение местоположения РЛС войсковой ПВО, полевой артиллерии и разведки поля боя (при работе в составе системы из трех станций).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Размещение: </a:t>
            </a:r>
            <a:r>
              <a:rPr lang="ru-RU" altLang="uk-UA" sz="2000">
                <a:solidFill>
                  <a:schemeClr val="tx1"/>
                </a:solidFill>
              </a:rPr>
              <a:t>защищенный контейнер на гусеничном транспортере М 1015 или 2,5 т. автомобиле М35.</a:t>
            </a:r>
          </a:p>
        </p:txBody>
      </p:sp>
      <p:sp>
        <p:nvSpPr>
          <p:cNvPr id="104451" name="Text Box 5">
            <a:extLst>
              <a:ext uri="{FF2B5EF4-FFF2-40B4-BE49-F238E27FC236}">
                <a16:creationId xmlns:a16="http://schemas.microsoft.com/office/drawing/2014/main" id="{346A06C7-A0F2-C378-F857-F95923AAE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2133600"/>
            <a:ext cx="4105276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 u="sng">
                <a:solidFill>
                  <a:schemeClr val="tx1"/>
                </a:solidFill>
              </a:rPr>
              <a:t>Состав: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приемные устройства с пеленгаторами;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защитное покрытие антенного блока;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гиростабилизированный индикатор;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преобразующее устройство передачи данных;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ЭВМ AN/VYK-19(V);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печатающие устройства;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средства связи.</a:t>
            </a:r>
          </a:p>
        </p:txBody>
      </p:sp>
      <p:sp>
        <p:nvSpPr>
          <p:cNvPr id="104452" name="Text Box 6">
            <a:extLst>
              <a:ext uri="{FF2B5EF4-FFF2-40B4-BE49-F238E27FC236}">
                <a16:creationId xmlns:a16="http://schemas.microsoft.com/office/drawing/2014/main" id="{D40C2165-22F2-143A-3EDD-AB83AA9A4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1989138"/>
            <a:ext cx="4321175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Основные ТТХ: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диапазон частот- 500-40000 МГц;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точность пеленгования- 1 град;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периодическое наблюдение за- 27-30 РЭС;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дальность действия  - 30 км;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время развертывания станции  - 30 мин;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>
                <a:solidFill>
                  <a:schemeClr val="tx1"/>
                </a:solidFill>
              </a:rPr>
              <a:t>дальность развертывания от ЛСВ - 3-6 км.</a:t>
            </a:r>
          </a:p>
        </p:txBody>
      </p:sp>
      <p:sp>
        <p:nvSpPr>
          <p:cNvPr id="104453" name="Text Box 7">
            <a:extLst>
              <a:ext uri="{FF2B5EF4-FFF2-40B4-BE49-F238E27FC236}">
                <a16:creationId xmlns:a16="http://schemas.microsoft.com/office/drawing/2014/main" id="{6DAD287B-30DC-4711-B73F-0369CD7D8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5073650"/>
            <a:ext cx="9142412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Антенная система включает всенаправленную и несколько спиральных антенн. 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Для связи станции с центрами анализа разведывательной информации используется закрытая телефонная радиосвязь и широкополосная линия передачи данных. Результаты разведки выводятся на печатающее устройство. 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>
                <a:solidFill>
                  <a:schemeClr val="tx1"/>
                </a:solidFill>
              </a:rPr>
              <a:t>Имеется возможность включения нескольких станций в сеть синхронного пеленгования обнаруженных РЛС</a:t>
            </a:r>
          </a:p>
        </p:txBody>
      </p:sp>
      <p:pic>
        <p:nvPicPr>
          <p:cNvPr id="104454" name="Picture 3">
            <a:extLst>
              <a:ext uri="{FF2B5EF4-FFF2-40B4-BE49-F238E27FC236}">
                <a16:creationId xmlns:a16="http://schemas.microsoft.com/office/drawing/2014/main" id="{548F9A6C-5E5D-41CE-A4EA-0C13A0C2E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4455" name="Picture 1">
            <a:extLst>
              <a:ext uri="{FF2B5EF4-FFF2-40B4-BE49-F238E27FC236}">
                <a16:creationId xmlns:a16="http://schemas.microsoft.com/office/drawing/2014/main" id="{25562453-7322-3D78-F8D5-D56A9FB9B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AAC7014B-E363-452E-587B-D0745CECB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33338"/>
            <a:ext cx="8353425" cy="658812"/>
          </a:xfrm>
        </p:spPr>
        <p:txBody>
          <a:bodyPr lIns="0" tIns="0" rIns="0" bIns="0"/>
          <a:lstStyle/>
          <a:p>
            <a:pPr eaLnBrk="1" hangingPunct="1">
              <a:lnSpc>
                <a:spcPct val="55000"/>
              </a:lnSpc>
            </a:pPr>
            <a:r>
              <a:rPr lang="ru-RU" altLang="uk-UA" sz="2400" b="1"/>
              <a:t>Средства Р и РТР, придаваемые </a:t>
            </a:r>
            <a:br>
              <a:rPr lang="en-US" altLang="uk-UA" sz="2400" b="1"/>
            </a:br>
            <a:r>
              <a:rPr lang="ru-RU" altLang="uk-UA" sz="2400" b="1"/>
              <a:t>батальону разведки и РЭБ на период боевых действий</a:t>
            </a:r>
            <a:r>
              <a:rPr lang="ru-RU" altLang="uk-UA" sz="4000" b="1"/>
              <a:t> 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382190C9-59D5-576B-AC11-78AA4F525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836613"/>
            <a:ext cx="8424862" cy="1655762"/>
          </a:xfrm>
        </p:spPr>
        <p:txBody>
          <a:bodyPr/>
          <a:lstStyle/>
          <a:p>
            <a:pPr marL="3175" indent="11113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uk-UA" sz="2000"/>
              <a:t>Вертолетный взвод РР и РЭБ из состава бригад АА дивизий, вводимый в оперативно-штабную роту батальона. </a:t>
            </a:r>
          </a:p>
          <a:p>
            <a:pPr marL="3175" indent="11113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uk-UA" sz="2000" b="1" u="sng"/>
              <a:t>Оснащение:</a:t>
            </a:r>
            <a:r>
              <a:rPr lang="ru-RU" altLang="uk-UA" sz="2000"/>
              <a:t> Три комплекса РР и РЭБ </a:t>
            </a:r>
            <a:r>
              <a:rPr lang="en-US" altLang="uk-UA" sz="2000"/>
              <a:t>AN</a:t>
            </a:r>
            <a:r>
              <a:rPr lang="ru-RU" altLang="uk-UA" sz="2000"/>
              <a:t>/</a:t>
            </a:r>
            <a:r>
              <a:rPr lang="en-US" altLang="uk-UA" sz="2000"/>
              <a:t>ARQ</a:t>
            </a:r>
            <a:r>
              <a:rPr lang="ru-RU" altLang="uk-UA" sz="2000"/>
              <a:t>–33</a:t>
            </a:r>
            <a:r>
              <a:rPr lang="en-US" altLang="uk-UA" sz="2000"/>
              <a:t>A</a:t>
            </a:r>
            <a:r>
              <a:rPr lang="ru-RU" altLang="uk-UA" sz="2000"/>
              <a:t> – «</a:t>
            </a:r>
            <a:r>
              <a:rPr lang="en-US" altLang="uk-UA" sz="2000"/>
              <a:t>Quick Fix</a:t>
            </a:r>
            <a:r>
              <a:rPr lang="ru-RU" altLang="uk-UA" sz="2000"/>
              <a:t>-1» на вертолетах ЕН–1Н (перехват и РП) или </a:t>
            </a:r>
          </a:p>
          <a:p>
            <a:pPr marL="3175" indent="11113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ru-RU" altLang="uk-UA" sz="2000"/>
              <a:t>три комплекса </a:t>
            </a:r>
            <a:r>
              <a:rPr lang="en-US" altLang="uk-UA" sz="2000"/>
              <a:t>AN</a:t>
            </a:r>
            <a:r>
              <a:rPr lang="ru-RU" altLang="uk-UA" sz="2000"/>
              <a:t>/</a:t>
            </a:r>
            <a:r>
              <a:rPr lang="en-US" altLang="uk-UA" sz="2000"/>
              <a:t>ALQ</a:t>
            </a:r>
            <a:r>
              <a:rPr lang="ru-RU" altLang="uk-UA" sz="2000"/>
              <a:t>-151 – «</a:t>
            </a:r>
            <a:r>
              <a:rPr lang="en-US" altLang="uk-UA" sz="2000"/>
              <a:t>Quick Fix</a:t>
            </a:r>
            <a:r>
              <a:rPr lang="ru-RU" altLang="uk-UA" sz="2000"/>
              <a:t> -2» на вертолетах ЕН–60А (перехват, пеленгование и РП). </a:t>
            </a:r>
          </a:p>
          <a:p>
            <a:pPr marL="3175" indent="11113" algn="just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ru-RU" altLang="uk-UA" sz="2000"/>
          </a:p>
        </p:txBody>
      </p:sp>
      <p:sp>
        <p:nvSpPr>
          <p:cNvPr id="105476" name="Text Box 4">
            <a:extLst>
              <a:ext uri="{FF2B5EF4-FFF2-40B4-BE49-F238E27FC236}">
                <a16:creationId xmlns:a16="http://schemas.microsoft.com/office/drawing/2014/main" id="{B9B65C91-DA2F-E6BB-1F1C-B5A6147EA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92375"/>
            <a:ext cx="8137525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40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Комплекс «</a:t>
            </a:r>
            <a:r>
              <a:rPr lang="en-US" altLang="uk-UA" sz="2000">
                <a:latin typeface="Times New Roman" panose="02020603050405020304" pitchFamily="18" charset="0"/>
              </a:rPr>
              <a:t>Quick Fix</a:t>
            </a:r>
            <a:r>
              <a:rPr lang="ru-RU" altLang="uk-UA" sz="2000">
                <a:latin typeface="Times New Roman" panose="02020603050405020304" pitchFamily="18" charset="0"/>
              </a:rPr>
              <a:t> -1» позволяет развернуть три поста разведки целей и три – РП. </a:t>
            </a:r>
          </a:p>
          <a:p>
            <a:pPr algn="just"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Комплекс «</a:t>
            </a:r>
            <a:r>
              <a:rPr lang="en-US" altLang="uk-UA" sz="2000">
                <a:latin typeface="Times New Roman" panose="02020603050405020304" pitchFamily="18" charset="0"/>
              </a:rPr>
              <a:t>Quick Fix</a:t>
            </a:r>
            <a:r>
              <a:rPr lang="ru-RU" altLang="uk-UA" sz="2000">
                <a:latin typeface="Times New Roman" panose="02020603050405020304" pitchFamily="18" charset="0"/>
              </a:rPr>
              <a:t> -2» позволяет развернуть три поста разведки целей и РП и три поста радиопеленгования. </a:t>
            </a:r>
          </a:p>
          <a:p>
            <a:pPr algn="just"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000">
                <a:latin typeface="Times New Roman" panose="02020603050405020304" pitchFamily="18" charset="0"/>
              </a:rPr>
              <a:t>Для повышения точности пеленгования комплексы сопряжены с наземным комплексом радиоразведки </a:t>
            </a:r>
            <a:r>
              <a:rPr lang="en-US" altLang="uk-UA" sz="2000">
                <a:latin typeface="Times New Roman" panose="02020603050405020304" pitchFamily="18" charset="0"/>
              </a:rPr>
              <a:t>AN</a:t>
            </a:r>
            <a:r>
              <a:rPr lang="ru-RU" altLang="uk-UA" sz="2000">
                <a:latin typeface="Times New Roman" panose="02020603050405020304" pitchFamily="18" charset="0"/>
              </a:rPr>
              <a:t>/</a:t>
            </a:r>
            <a:r>
              <a:rPr lang="en-US" altLang="uk-UA" sz="2000">
                <a:latin typeface="Times New Roman" panose="02020603050405020304" pitchFamily="18" charset="0"/>
              </a:rPr>
              <a:t>TSQ</a:t>
            </a:r>
            <a:r>
              <a:rPr lang="ru-RU" altLang="uk-UA" sz="2000">
                <a:latin typeface="Times New Roman" panose="02020603050405020304" pitchFamily="18" charset="0"/>
              </a:rPr>
              <a:t>-114В. </a:t>
            </a:r>
          </a:p>
        </p:txBody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45CED57D-F8EF-E929-BD64-376002219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3" y="4064000"/>
            <a:ext cx="8890000" cy="240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2000" b="1" u="sng">
                <a:solidFill>
                  <a:schemeClr val="tx1"/>
                </a:solidFill>
              </a:rPr>
              <a:t>Вертолетный комплекс «Quick Fix -2» AN/ALQ-151</a:t>
            </a:r>
            <a:r>
              <a:rPr lang="en-US" altLang="uk-UA" sz="2000">
                <a:solidFill>
                  <a:schemeClr val="tx1"/>
                </a:solidFill>
              </a:rPr>
              <a:t> </a:t>
            </a:r>
            <a:endParaRPr lang="ru-RU" altLang="uk-UA" sz="2000">
              <a:solidFill>
                <a:schemeClr val="tx1"/>
              </a:solidFill>
            </a:endParaRPr>
          </a:p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Н</a:t>
            </a:r>
            <a:r>
              <a:rPr lang="en-US" altLang="uk-UA" sz="2000" b="1" u="sng">
                <a:solidFill>
                  <a:schemeClr val="tx1"/>
                </a:solidFill>
              </a:rPr>
              <a:t>азначен</a:t>
            </a:r>
            <a:r>
              <a:rPr lang="ru-RU" altLang="uk-UA" sz="2000" b="1" u="sng">
                <a:solidFill>
                  <a:schemeClr val="tx1"/>
                </a:solidFill>
              </a:rPr>
              <a:t>ие:</a:t>
            </a:r>
            <a:r>
              <a:rPr lang="en-US" altLang="uk-UA" sz="2000">
                <a:solidFill>
                  <a:schemeClr val="tx1"/>
                </a:solidFill>
              </a:rPr>
              <a:t> </a:t>
            </a:r>
            <a:r>
              <a:rPr lang="ru-RU" altLang="uk-UA" sz="2000">
                <a:solidFill>
                  <a:schemeClr val="tx1"/>
                </a:solidFill>
              </a:rPr>
              <a:t>радиоразведка</a:t>
            </a:r>
            <a:r>
              <a:rPr lang="en-US" altLang="uk-UA" sz="2000">
                <a:solidFill>
                  <a:schemeClr val="tx1"/>
                </a:solidFill>
              </a:rPr>
              <a:t> и радиоподавлени</a:t>
            </a:r>
            <a:r>
              <a:rPr lang="ru-RU" altLang="uk-UA" sz="2000">
                <a:solidFill>
                  <a:schemeClr val="tx1"/>
                </a:solidFill>
              </a:rPr>
              <a:t>е</a:t>
            </a:r>
            <a:r>
              <a:rPr lang="en-US" altLang="uk-UA" sz="2000">
                <a:solidFill>
                  <a:schemeClr val="tx1"/>
                </a:solidFill>
              </a:rPr>
              <a:t> КВ и УКВ радиосвязи в ТЗУ и ОТЗУ. </a:t>
            </a:r>
            <a:endParaRPr lang="ru-RU" altLang="uk-UA" sz="2000">
              <a:solidFill>
                <a:schemeClr val="tx1"/>
              </a:solidFill>
            </a:endParaRPr>
          </a:p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2000" b="1" u="sng">
                <a:solidFill>
                  <a:schemeClr val="tx1"/>
                </a:solidFill>
              </a:rPr>
              <a:t>Состав комплекса:</a:t>
            </a:r>
            <a:r>
              <a:rPr lang="en-US" altLang="uk-UA" sz="2000">
                <a:solidFill>
                  <a:schemeClr val="tx1"/>
                </a:solidFill>
              </a:rPr>
              <a:t> радиопеленгатор AN/ALQ-151; комплекс РЭП AN/TLQ-17A («Тraffic Jam»); радиостанция AN/ARC-164. </a:t>
            </a:r>
            <a:endParaRPr lang="ru-RU" altLang="uk-UA" sz="2000">
              <a:solidFill>
                <a:schemeClr val="tx1"/>
              </a:solidFill>
            </a:endParaRPr>
          </a:p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2000" b="1" u="sng">
                <a:solidFill>
                  <a:schemeClr val="tx1"/>
                </a:solidFill>
              </a:rPr>
              <a:t>Диапазон частот</a:t>
            </a:r>
            <a:r>
              <a:rPr lang="en-US" altLang="uk-UA" sz="2000">
                <a:solidFill>
                  <a:schemeClr val="tx1"/>
                </a:solidFill>
              </a:rPr>
              <a:t> - 1,5-80 МГц (разведка); 20-80 МГц (РЭП). </a:t>
            </a:r>
            <a:endParaRPr lang="ru-RU" altLang="uk-UA" sz="2000">
              <a:solidFill>
                <a:schemeClr val="tx1"/>
              </a:solidFill>
            </a:endParaRPr>
          </a:p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2000" b="1" u="sng">
                <a:solidFill>
                  <a:schemeClr val="tx1"/>
                </a:solidFill>
              </a:rPr>
              <a:t>Дальность</a:t>
            </a:r>
            <a:r>
              <a:rPr lang="ru-RU" altLang="uk-UA" sz="2000" b="1" u="sng">
                <a:solidFill>
                  <a:schemeClr val="tx1"/>
                </a:solidFill>
              </a:rPr>
              <a:t>:</a:t>
            </a:r>
            <a:r>
              <a:rPr lang="en-US" altLang="uk-UA" sz="2000">
                <a:solidFill>
                  <a:schemeClr val="tx1"/>
                </a:solidFill>
              </a:rPr>
              <a:t> разведки- 40-60 км, подавления- 20-40 км при высоте барражирования вертолета 60-180 м на удалении 5-15 км от ЛСВ в течение 2-2,5 часов. </a:t>
            </a:r>
            <a:endParaRPr lang="ru-RU" altLang="uk-UA" sz="2000">
              <a:solidFill>
                <a:schemeClr val="tx1"/>
              </a:solidFill>
            </a:endParaRPr>
          </a:p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 u="sng">
                <a:solidFill>
                  <a:schemeClr val="tx1"/>
                </a:solidFill>
              </a:rPr>
              <a:t>Р</a:t>
            </a:r>
            <a:r>
              <a:rPr lang="en-US" altLang="uk-UA" sz="2000" b="1" u="sng">
                <a:solidFill>
                  <a:schemeClr val="tx1"/>
                </a:solidFill>
              </a:rPr>
              <a:t>ежим работы</a:t>
            </a:r>
            <a:r>
              <a:rPr lang="ru-RU" altLang="uk-UA" sz="2000" b="1" u="sng">
                <a:solidFill>
                  <a:schemeClr val="tx1"/>
                </a:solidFill>
              </a:rPr>
              <a:t>:</a:t>
            </a:r>
            <a:r>
              <a:rPr lang="en-US" altLang="uk-UA" sz="2000">
                <a:solidFill>
                  <a:schemeClr val="tx1"/>
                </a:solidFill>
              </a:rPr>
              <a:t> - автономный, подавление на одной частоте.</a:t>
            </a:r>
            <a:r>
              <a:rPr lang="ru-RU" altLang="uk-UA" sz="200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5478" name="Picture 3">
            <a:extLst>
              <a:ext uri="{FF2B5EF4-FFF2-40B4-BE49-F238E27FC236}">
                <a16:creationId xmlns:a16="http://schemas.microsoft.com/office/drawing/2014/main" id="{542CF982-0816-4E7B-B8DE-59BE69788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5479" name="Picture 1">
            <a:extLst>
              <a:ext uri="{FF2B5EF4-FFF2-40B4-BE49-F238E27FC236}">
                <a16:creationId xmlns:a16="http://schemas.microsoft.com/office/drawing/2014/main" id="{DFC5DFBD-FB65-43C8-CBE5-B741E7F84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2">
            <a:extLst>
              <a:ext uri="{FF2B5EF4-FFF2-40B4-BE49-F238E27FC236}">
                <a16:creationId xmlns:a16="http://schemas.microsoft.com/office/drawing/2014/main" id="{FEDD01B3-16AD-4FD5-499A-49E912E6D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5888"/>
            <a:ext cx="8280400" cy="868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200" b="1">
                <a:solidFill>
                  <a:schemeClr val="tx1"/>
                </a:solidFill>
              </a:rPr>
              <a:t>Основные современные средства и комплексы </a:t>
            </a:r>
            <a:endParaRPr lang="en-US" altLang="uk-UA" sz="22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200" b="1">
                <a:solidFill>
                  <a:schemeClr val="tx1"/>
                </a:solidFill>
              </a:rPr>
              <a:t>Р, РТР и РЭП ТЗУ СВ США</a:t>
            </a:r>
            <a:endParaRPr lang="ru-RU" altLang="uk-UA" sz="22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6C407BFE-C809-AA8D-4525-C8397D6C2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28725"/>
            <a:ext cx="8280400" cy="581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800" b="1">
                <a:solidFill>
                  <a:schemeClr val="tx1"/>
                </a:solidFill>
              </a:rPr>
              <a:t>IEWCS (Intelligence and Electronic Warfare Common Sensor) –</a:t>
            </a:r>
            <a:r>
              <a:rPr lang="ru-RU" sz="1800" b="1">
                <a:solidFill>
                  <a:schemeClr val="tx1"/>
                </a:solidFill>
              </a:rPr>
              <a:t> интегрированная система радио- и радиотехнической разведки и РЭП</a:t>
            </a:r>
            <a:r>
              <a:rPr lang="en-US" sz="1800" b="1">
                <a:solidFill>
                  <a:schemeClr val="tx1"/>
                </a:solidFill>
              </a:rPr>
              <a:t> </a:t>
            </a:r>
            <a:endParaRPr lang="ru-RU" sz="1800" b="1">
              <a:solidFill>
                <a:schemeClr val="tx1"/>
              </a:solidFill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5234DE34-0D1B-E98D-C6CD-2AFCB5F93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57400"/>
            <a:ext cx="8280400" cy="581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1800" b="1">
                <a:solidFill>
                  <a:schemeClr val="tx1"/>
                </a:solidFill>
              </a:rPr>
              <a:t>Система воздушной разведки и целеуказания на базе </a:t>
            </a:r>
            <a:r>
              <a:rPr lang="en-US" sz="1800" b="1">
                <a:solidFill>
                  <a:schemeClr val="tx1"/>
                </a:solidFill>
              </a:rPr>
              <a:t> </a:t>
            </a:r>
            <a:r>
              <a:rPr lang="ru-RU" sz="1800" b="1">
                <a:solidFill>
                  <a:schemeClr val="tx1"/>
                </a:solidFill>
              </a:rPr>
              <a:t>тактических беспилотных летательных аппаратов (БЛА) «</a:t>
            </a:r>
            <a:r>
              <a:rPr lang="en-US" sz="1800" b="1">
                <a:solidFill>
                  <a:schemeClr val="tx1"/>
                </a:solidFill>
              </a:rPr>
              <a:t>Outrider</a:t>
            </a:r>
            <a:r>
              <a:rPr lang="ru-RU" sz="1800" b="1">
                <a:solidFill>
                  <a:schemeClr val="tx1"/>
                </a:solidFill>
              </a:rPr>
              <a:t>»</a:t>
            </a:r>
          </a:p>
        </p:txBody>
      </p:sp>
      <p:cxnSp>
        <p:nvCxnSpPr>
          <p:cNvPr id="106501" name="AutoShape 5">
            <a:extLst>
              <a:ext uri="{FF2B5EF4-FFF2-40B4-BE49-F238E27FC236}">
                <a16:creationId xmlns:a16="http://schemas.microsoft.com/office/drawing/2014/main" id="{DFB4B928-B6C4-1BFE-6501-2E5B4A9E2D7E}"/>
              </a:ext>
            </a:extLst>
          </p:cNvPr>
          <p:cNvCxnSpPr>
            <a:cxnSpLocks noChangeShapeType="1"/>
            <a:stCxn id="106498" idx="1"/>
            <a:endCxn id="26627" idx="1"/>
          </p:cNvCxnSpPr>
          <p:nvPr/>
        </p:nvCxnSpPr>
        <p:spPr bwMode="auto">
          <a:xfrm rot="10800000" flipV="1">
            <a:off x="533400" y="550863"/>
            <a:ext cx="6350" cy="968375"/>
          </a:xfrm>
          <a:prstGeom prst="bentConnector3">
            <a:avLst>
              <a:gd name="adj1" fmla="val 37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502" name="AutoShape 6">
            <a:extLst>
              <a:ext uri="{FF2B5EF4-FFF2-40B4-BE49-F238E27FC236}">
                <a16:creationId xmlns:a16="http://schemas.microsoft.com/office/drawing/2014/main" id="{7BFF50F6-C44D-4980-5C27-FD310AE95089}"/>
              </a:ext>
            </a:extLst>
          </p:cNvPr>
          <p:cNvCxnSpPr>
            <a:cxnSpLocks noChangeShapeType="1"/>
            <a:stCxn id="106498" idx="1"/>
            <a:endCxn id="26628" idx="1"/>
          </p:cNvCxnSpPr>
          <p:nvPr/>
        </p:nvCxnSpPr>
        <p:spPr bwMode="auto">
          <a:xfrm rot="10800000" flipV="1">
            <a:off x="533400" y="550863"/>
            <a:ext cx="6350" cy="1797050"/>
          </a:xfrm>
          <a:prstGeom prst="bentConnector3">
            <a:avLst>
              <a:gd name="adj1" fmla="val 37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6503" name="Text Box 7">
            <a:extLst>
              <a:ext uri="{FF2B5EF4-FFF2-40B4-BE49-F238E27FC236}">
                <a16:creationId xmlns:a16="http://schemas.microsoft.com/office/drawing/2014/main" id="{C85B77E6-72C8-E1FA-6A65-C67FFF247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2852738"/>
            <a:ext cx="9140825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905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2400" b="1">
                <a:latin typeface="Times New Roman" panose="02020603050405020304" pitchFamily="18" charset="0"/>
              </a:rPr>
              <a:t>Интегрированная система радио- и радиотехнической разведки и радиоэлектронного подавления </a:t>
            </a:r>
            <a:r>
              <a:rPr lang="en-US" altLang="uk-UA" sz="2400" b="1">
                <a:latin typeface="Times New Roman" panose="02020603050405020304" pitchFamily="18" charset="0"/>
              </a:rPr>
              <a:t>IEWCS</a:t>
            </a:r>
            <a:r>
              <a:rPr lang="ru-RU" altLang="uk-UA" sz="2400" b="1">
                <a:latin typeface="Times New Roman" panose="02020603050405020304" pitchFamily="18" charset="0"/>
              </a:rPr>
              <a:t> (на вооружении СВ с 1997 года)</a:t>
            </a:r>
          </a:p>
        </p:txBody>
      </p:sp>
      <p:sp>
        <p:nvSpPr>
          <p:cNvPr id="106504" name="Text Box 8">
            <a:extLst>
              <a:ext uri="{FF2B5EF4-FFF2-40B4-BE49-F238E27FC236}">
                <a16:creationId xmlns:a16="http://schemas.microsoft.com/office/drawing/2014/main" id="{6F260861-5C5C-44D6-ACDF-26FE24F26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49725"/>
            <a:ext cx="9136063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b="1" u="sng">
                <a:solidFill>
                  <a:srgbClr val="FF0000"/>
                </a:solidFill>
              </a:rPr>
              <a:t>Назначение:</a:t>
            </a:r>
            <a:r>
              <a:rPr lang="ru-RU" altLang="uk-UA" b="1"/>
              <a:t> </a:t>
            </a:r>
          </a:p>
          <a:p>
            <a:pPr eaLnBrk="1" hangingPunct="1">
              <a:buClr>
                <a:srgbClr val="000000"/>
              </a:buClr>
              <a:buSzPct val="100000"/>
              <a:buFontTx/>
              <a:buChar char="-"/>
            </a:pPr>
            <a:r>
              <a:rPr lang="ru-RU" altLang="uk-UA" b="1">
                <a:solidFill>
                  <a:schemeClr val="tx1"/>
                </a:solidFill>
              </a:rPr>
              <a:t>вскрытие и отображение радиоэлектронной обстановки в зоне ответственности дивизии с определением типа, принадлежности и местоположения работающих РЭС противника;</a:t>
            </a:r>
          </a:p>
          <a:p>
            <a:pPr eaLnBrk="1" hangingPunct="1">
              <a:buClr>
                <a:srgbClr val="000000"/>
              </a:buClr>
              <a:buSzPct val="100000"/>
              <a:buFontTx/>
              <a:buChar char="-"/>
            </a:pPr>
            <a:r>
              <a:rPr lang="ru-RU" altLang="uk-UA" b="1">
                <a:solidFill>
                  <a:schemeClr val="tx1"/>
                </a:solidFill>
              </a:rPr>
              <a:t> радиоэлектронное подавление средств связи;</a:t>
            </a:r>
          </a:p>
          <a:p>
            <a:pPr eaLnBrk="1" hangingPunct="1">
              <a:buClr>
                <a:srgbClr val="000000"/>
              </a:buClr>
              <a:buSzPct val="100000"/>
              <a:buFontTx/>
              <a:buChar char="-"/>
            </a:pPr>
            <a:r>
              <a:rPr lang="ru-RU" altLang="uk-UA" b="1">
                <a:solidFill>
                  <a:schemeClr val="tx1"/>
                </a:solidFill>
              </a:rPr>
              <a:t>выдача целеуказания на средства поражения РЭС в реальном масштабе времени.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pic>
        <p:nvPicPr>
          <p:cNvPr id="106505" name="Picture 3">
            <a:extLst>
              <a:ext uri="{FF2B5EF4-FFF2-40B4-BE49-F238E27FC236}">
                <a16:creationId xmlns:a16="http://schemas.microsoft.com/office/drawing/2014/main" id="{BFDC6ACC-3E47-79E2-C663-63AD9051A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6506" name="Picture 1">
            <a:extLst>
              <a:ext uri="{FF2B5EF4-FFF2-40B4-BE49-F238E27FC236}">
                <a16:creationId xmlns:a16="http://schemas.microsoft.com/office/drawing/2014/main" id="{74F33EAE-FFB9-5E9E-CDC9-2A9407B17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>
            <a:extLst>
              <a:ext uri="{FF2B5EF4-FFF2-40B4-BE49-F238E27FC236}">
                <a16:creationId xmlns:a16="http://schemas.microsoft.com/office/drawing/2014/main" id="{700AD6F3-4428-16F4-3DE2-9922CB058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9688"/>
            <a:ext cx="9144000" cy="575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4000" b="1">
                <a:solidFill>
                  <a:srgbClr val="C00000"/>
                </a:solidFill>
                <a:latin typeface="Times New Roman" panose="02020603050405020304" pitchFamily="18" charset="0"/>
              </a:rPr>
              <a:t>УЧЕБНЫЕ   ВОПРОСЫ: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uk-UA" sz="40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ru-RU" altLang="uk-UA" sz="3600" b="1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ru-RU" altLang="uk-UA" sz="3600" b="1">
                <a:latin typeface="Times New Roman" panose="02020603050405020304" pitchFamily="18" charset="0"/>
              </a:rPr>
              <a:t>Общая характеристика органов и технических средств разведки, классификация и решаемые задачи.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uk-UA" sz="36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uk-UA" sz="3600" b="1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ru-RU" altLang="uk-UA" sz="3600" b="1">
                <a:latin typeface="Times New Roman" panose="02020603050405020304" pitchFamily="18" charset="0"/>
              </a:rPr>
              <a:t>Основные оперативно-технические возможности систем и комплексов Р и РТР сухопутных войск тактического звена.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uk-UA" sz="36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6563" name="Picture 2">
            <a:extLst>
              <a:ext uri="{FF2B5EF4-FFF2-40B4-BE49-F238E27FC236}">
                <a16:creationId xmlns:a16="http://schemas.microsoft.com/office/drawing/2014/main" id="{933E7839-29F7-05A2-B58A-5A64C7397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6564" name="Text Box 3">
            <a:extLst>
              <a:ext uri="{FF2B5EF4-FFF2-40B4-BE49-F238E27FC236}">
                <a16:creationId xmlns:a16="http://schemas.microsoft.com/office/drawing/2014/main" id="{887FAA48-2409-2D6F-880F-557FCC1B9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1F376C5-1E19-4FB9-8B1A-7C1481D70E63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5" name="AutoShape 4">
            <a:extLst>
              <a:ext uri="{FF2B5EF4-FFF2-40B4-BE49-F238E27FC236}">
                <a16:creationId xmlns:a16="http://schemas.microsoft.com/office/drawing/2014/main" id="{97EA0363-C24D-835D-E852-C47325ECC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66566" name="Picture 3">
            <a:extLst>
              <a:ext uri="{FF2B5EF4-FFF2-40B4-BE49-F238E27FC236}">
                <a16:creationId xmlns:a16="http://schemas.microsoft.com/office/drawing/2014/main" id="{7BEF0165-CB42-DEF3-5375-77CA0A765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>
            <a:extLst>
              <a:ext uri="{FF2B5EF4-FFF2-40B4-BE49-F238E27FC236}">
                <a16:creationId xmlns:a16="http://schemas.microsoft.com/office/drawing/2014/main" id="{62427300-E033-B2BB-3776-A40840B21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805488"/>
            <a:ext cx="7200900" cy="534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0">
            <a:spAutoFit/>
          </a:bodyPr>
          <a:lstStyle/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подсистема обнаружения, идентификации определения координат ИРИ несвязного назначения</a:t>
            </a:r>
          </a:p>
        </p:txBody>
      </p:sp>
      <p:sp>
        <p:nvSpPr>
          <p:cNvPr id="107523" name="Text Box 3">
            <a:extLst>
              <a:ext uri="{FF2B5EF4-FFF2-40B4-BE49-F238E27FC236}">
                <a16:creationId xmlns:a16="http://schemas.microsoft.com/office/drawing/2014/main" id="{C25B8935-F72F-3705-13F2-C8EB03B64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852738"/>
            <a:ext cx="2663825" cy="338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Воздушный сегмент  </a:t>
            </a:r>
          </a:p>
        </p:txBody>
      </p:sp>
      <p:sp>
        <p:nvSpPr>
          <p:cNvPr id="107524" name="Text Box 4">
            <a:extLst>
              <a:ext uri="{FF2B5EF4-FFF2-40B4-BE49-F238E27FC236}">
                <a16:creationId xmlns:a16="http://schemas.microsoft.com/office/drawing/2014/main" id="{0C3C3A1F-A9C6-074F-BCBE-B0C2C3AD7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188913"/>
            <a:ext cx="5127625" cy="36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4000" tIns="10800" rIns="54000" bIns="10800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200" b="1">
                <a:solidFill>
                  <a:schemeClr val="tx1"/>
                </a:solidFill>
              </a:rPr>
              <a:t>Состав системы </a:t>
            </a:r>
            <a:r>
              <a:rPr lang="en-US" altLang="uk-UA" sz="1800" b="1">
                <a:solidFill>
                  <a:schemeClr val="tx1"/>
                </a:solidFill>
              </a:rPr>
              <a:t>IEWCS</a:t>
            </a:r>
            <a:endParaRPr lang="ru-RU" altLang="uk-UA" sz="1800" b="1">
              <a:solidFill>
                <a:schemeClr val="tx1"/>
              </a:solidFill>
            </a:endParaRPr>
          </a:p>
        </p:txBody>
      </p:sp>
      <p:sp>
        <p:nvSpPr>
          <p:cNvPr id="107525" name="Text Box 5">
            <a:extLst>
              <a:ext uri="{FF2B5EF4-FFF2-40B4-BE49-F238E27FC236}">
                <a16:creationId xmlns:a16="http://schemas.microsoft.com/office/drawing/2014/main" id="{3FE1CAD6-3992-A4AD-A517-ADE9A3AF8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692150"/>
            <a:ext cx="2617787" cy="265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Наземный сегмент</a:t>
            </a:r>
          </a:p>
        </p:txBody>
      </p:sp>
      <p:sp>
        <p:nvSpPr>
          <p:cNvPr id="107526" name="Text Box 6">
            <a:extLst>
              <a:ext uri="{FF2B5EF4-FFF2-40B4-BE49-F238E27FC236}">
                <a16:creationId xmlns:a16="http://schemas.microsoft.com/office/drawing/2014/main" id="{6B7FF75F-DA93-5222-5F9A-F69830B4D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125538"/>
            <a:ext cx="7056438" cy="6461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>
            <a:lvl1pPr marL="195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1600" b="1">
                <a:latin typeface="Times New Roman" panose="02020603050405020304" pitchFamily="18" charset="0"/>
              </a:rPr>
              <a:t>Вариант 1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1600" b="1">
                <a:latin typeface="Times New Roman" panose="02020603050405020304" pitchFamily="18" charset="0"/>
              </a:rPr>
              <a:t>комплекс </a:t>
            </a:r>
            <a:r>
              <a:rPr lang="en-US" altLang="uk-UA" sz="1600" b="1">
                <a:latin typeface="Times New Roman" panose="02020603050405020304" pitchFamily="18" charset="0"/>
              </a:rPr>
              <a:t>GBCS-H</a:t>
            </a:r>
            <a:r>
              <a:rPr lang="ru-RU" altLang="uk-UA" sz="1600" b="1">
                <a:latin typeface="Times New Roman" panose="02020603050405020304" pitchFamily="18" charset="0"/>
              </a:rPr>
              <a:t> (</a:t>
            </a:r>
            <a:r>
              <a:rPr lang="en-US" altLang="uk-UA" sz="1600" b="1">
                <a:latin typeface="Times New Roman" panose="02020603050405020304" pitchFamily="18" charset="0"/>
              </a:rPr>
              <a:t>Ground Based Common Sensor – Heavy) </a:t>
            </a:r>
            <a:r>
              <a:rPr lang="ru-RU" altLang="uk-UA" sz="1600" b="1">
                <a:latin typeface="Times New Roman" panose="02020603050405020304" pitchFamily="18" charset="0"/>
              </a:rPr>
              <a:t>на БМП М2 </a:t>
            </a:r>
            <a:r>
              <a:rPr lang="en-US" altLang="uk-UA" sz="1600" b="1">
                <a:latin typeface="Times New Roman" panose="02020603050405020304" pitchFamily="18" charset="0"/>
              </a:rPr>
              <a:t>Bredly</a:t>
            </a:r>
            <a:r>
              <a:rPr lang="ru-RU" altLang="uk-UA" sz="1600" b="1">
                <a:latin typeface="Times New Roman" panose="02020603050405020304" pitchFamily="18" charset="0"/>
              </a:rPr>
              <a:t> - для механизированных и бронетанковых дивизий</a:t>
            </a:r>
            <a:endParaRPr lang="ru-RU" altLang="uk-UA" sz="1600">
              <a:latin typeface="Times New Roman" panose="02020603050405020304" pitchFamily="18" charset="0"/>
            </a:endParaRPr>
          </a:p>
        </p:txBody>
      </p:sp>
      <p:sp>
        <p:nvSpPr>
          <p:cNvPr id="107527" name="Text Box 7">
            <a:extLst>
              <a:ext uri="{FF2B5EF4-FFF2-40B4-BE49-F238E27FC236}">
                <a16:creationId xmlns:a16="http://schemas.microsoft.com/office/drawing/2014/main" id="{4E0F277E-6C40-8D55-B22D-AFE00B142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928813"/>
            <a:ext cx="7056438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>
            <a:lvl1pPr marL="195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1600" b="1">
                <a:latin typeface="Times New Roman" panose="02020603050405020304" pitchFamily="18" charset="0"/>
              </a:rPr>
              <a:t>Вариант 2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ru-RU" altLang="uk-UA" sz="1600" b="1">
                <a:latin typeface="Times New Roman" panose="02020603050405020304" pitchFamily="18" charset="0"/>
              </a:rPr>
              <a:t>комплекс </a:t>
            </a:r>
            <a:r>
              <a:rPr lang="en-US" altLang="uk-UA" sz="1600" b="1">
                <a:latin typeface="Times New Roman" panose="02020603050405020304" pitchFamily="18" charset="0"/>
              </a:rPr>
              <a:t>GBCS-L</a:t>
            </a:r>
            <a:r>
              <a:rPr lang="ru-RU" altLang="uk-UA" sz="1600" b="1">
                <a:latin typeface="Times New Roman" panose="02020603050405020304" pitchFamily="18" charset="0"/>
              </a:rPr>
              <a:t> (</a:t>
            </a:r>
            <a:r>
              <a:rPr lang="en-US" altLang="uk-UA" sz="1600" b="1">
                <a:latin typeface="Times New Roman" panose="02020603050405020304" pitchFamily="18" charset="0"/>
              </a:rPr>
              <a:t>Ground Based Common Sensor – Light) </a:t>
            </a:r>
            <a:r>
              <a:rPr lang="ru-RU" altLang="uk-UA" sz="1600" b="1">
                <a:latin typeface="Times New Roman" panose="02020603050405020304" pitchFamily="18" charset="0"/>
              </a:rPr>
              <a:t>на двух автомобилях </a:t>
            </a:r>
            <a:r>
              <a:rPr lang="en-US" altLang="uk-UA" sz="1600" b="1">
                <a:latin typeface="Times New Roman" panose="02020603050405020304" pitchFamily="18" charset="0"/>
              </a:rPr>
              <a:t>Hammer</a:t>
            </a:r>
            <a:r>
              <a:rPr lang="ru-RU" altLang="uk-UA" sz="1600" b="1">
                <a:latin typeface="Times New Roman" panose="02020603050405020304" pitchFamily="18" charset="0"/>
              </a:rPr>
              <a:t> - для пехотных, воздушно-десантных и штурмовых  дивизий</a:t>
            </a:r>
          </a:p>
        </p:txBody>
      </p:sp>
      <p:sp>
        <p:nvSpPr>
          <p:cNvPr id="107528" name="Text Box 8">
            <a:extLst>
              <a:ext uri="{FF2B5EF4-FFF2-40B4-BE49-F238E27FC236}">
                <a16:creationId xmlns:a16="http://schemas.microsoft.com/office/drawing/2014/main" id="{52FD99EC-2932-EE95-0F54-D53059354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3378200"/>
            <a:ext cx="7035800" cy="276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комплекс на вертолете ЕН-60А (одинаковый для всех типов дивизий)</a:t>
            </a:r>
            <a:endParaRPr lang="ru-RU" altLang="uk-UA" sz="1600">
              <a:solidFill>
                <a:schemeClr val="tx1"/>
              </a:solidFill>
            </a:endParaRPr>
          </a:p>
        </p:txBody>
      </p:sp>
      <p:cxnSp>
        <p:nvCxnSpPr>
          <p:cNvPr id="107529" name="AutoShape 9">
            <a:extLst>
              <a:ext uri="{FF2B5EF4-FFF2-40B4-BE49-F238E27FC236}">
                <a16:creationId xmlns:a16="http://schemas.microsoft.com/office/drawing/2014/main" id="{E48E0B27-E673-D1DE-0A74-985EC05715C8}"/>
              </a:ext>
            </a:extLst>
          </p:cNvPr>
          <p:cNvCxnSpPr>
            <a:cxnSpLocks noChangeShapeType="1"/>
            <a:stCxn id="107524" idx="1"/>
            <a:endCxn id="107525" idx="1"/>
          </p:cNvCxnSpPr>
          <p:nvPr/>
        </p:nvCxnSpPr>
        <p:spPr bwMode="auto">
          <a:xfrm rot="10800000" flipV="1">
            <a:off x="1116013" y="371475"/>
            <a:ext cx="1223962" cy="452438"/>
          </a:xfrm>
          <a:prstGeom prst="bentConnector3">
            <a:avLst>
              <a:gd name="adj1" fmla="val 11867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0" name="AutoShape 10">
            <a:extLst>
              <a:ext uri="{FF2B5EF4-FFF2-40B4-BE49-F238E27FC236}">
                <a16:creationId xmlns:a16="http://schemas.microsoft.com/office/drawing/2014/main" id="{DD2DC3E5-9806-754B-1075-267F6E1CA300}"/>
              </a:ext>
            </a:extLst>
          </p:cNvPr>
          <p:cNvCxnSpPr>
            <a:cxnSpLocks noChangeShapeType="1"/>
            <a:stCxn id="107524" idx="1"/>
            <a:endCxn id="107523" idx="1"/>
          </p:cNvCxnSpPr>
          <p:nvPr/>
        </p:nvCxnSpPr>
        <p:spPr bwMode="auto">
          <a:xfrm rot="10800000" flipV="1">
            <a:off x="1116013" y="373063"/>
            <a:ext cx="1223962" cy="2649537"/>
          </a:xfrm>
          <a:prstGeom prst="bentConnector3">
            <a:avLst>
              <a:gd name="adj1" fmla="val 11867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7659" name="Group 11">
            <a:extLst>
              <a:ext uri="{FF2B5EF4-FFF2-40B4-BE49-F238E27FC236}">
                <a16:creationId xmlns:a16="http://schemas.microsoft.com/office/drawing/2014/main" id="{25CEB18E-4DDD-2D2C-A788-4B5D2229CC2F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981075"/>
            <a:ext cx="433387" cy="1368425"/>
            <a:chOff x="793" y="618"/>
            <a:chExt cx="273" cy="862"/>
          </a:xfrm>
          <a:solidFill>
            <a:schemeClr val="bg1"/>
          </a:solidFill>
        </p:grpSpPr>
        <p:sp>
          <p:nvSpPr>
            <p:cNvPr id="27668" name="Line 12">
              <a:extLst>
                <a:ext uri="{FF2B5EF4-FFF2-40B4-BE49-F238E27FC236}">
                  <a16:creationId xmlns:a16="http://schemas.microsoft.com/office/drawing/2014/main" id="{AE7401FD-098C-86BC-E331-C9893035E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618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 sz="1600"/>
            </a:p>
          </p:txBody>
        </p:sp>
        <p:sp>
          <p:nvSpPr>
            <p:cNvPr id="27669" name="Line 13">
              <a:extLst>
                <a:ext uri="{FF2B5EF4-FFF2-40B4-BE49-F238E27FC236}">
                  <a16:creationId xmlns:a16="http://schemas.microsoft.com/office/drawing/2014/main" id="{C13080DC-5CC4-EEE5-34B8-E9FB27DE2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890"/>
              <a:ext cx="273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 sz="1600"/>
            </a:p>
          </p:txBody>
        </p:sp>
        <p:sp>
          <p:nvSpPr>
            <p:cNvPr id="27670" name="Line 14">
              <a:extLst>
                <a:ext uri="{FF2B5EF4-FFF2-40B4-BE49-F238E27FC236}">
                  <a16:creationId xmlns:a16="http://schemas.microsoft.com/office/drawing/2014/main" id="{94FD54C9-D9C7-A61B-D040-8FD1828A3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477"/>
              <a:ext cx="273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 sz="1600"/>
            </a:p>
          </p:txBody>
        </p:sp>
      </p:grpSp>
      <p:sp>
        <p:nvSpPr>
          <p:cNvPr id="107532" name="Line 15">
            <a:extLst>
              <a:ext uri="{FF2B5EF4-FFF2-40B4-BE49-F238E27FC236}">
                <a16:creationId xmlns:a16="http://schemas.microsoft.com/office/drawing/2014/main" id="{C6535BF1-0A0C-572E-29FD-AF237AE99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2258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3" name="Line 16">
            <a:extLst>
              <a:ext uri="{FF2B5EF4-FFF2-40B4-BE49-F238E27FC236}">
                <a16:creationId xmlns:a16="http://schemas.microsoft.com/office/drawing/2014/main" id="{C5B41FA7-5259-DBED-E033-E4F34CDF2E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51313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4" name="Text Box 17">
            <a:extLst>
              <a:ext uri="{FF2B5EF4-FFF2-40B4-BE49-F238E27FC236}">
                <a16:creationId xmlns:a16="http://schemas.microsoft.com/office/drawing/2014/main" id="{E897637C-5C50-B572-7BAE-F06352BDF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238" y="3844925"/>
            <a:ext cx="1985962" cy="338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Состав комплексов</a:t>
            </a:r>
          </a:p>
        </p:txBody>
      </p:sp>
      <p:sp>
        <p:nvSpPr>
          <p:cNvPr id="107535" name="Text Box 18">
            <a:extLst>
              <a:ext uri="{FF2B5EF4-FFF2-40B4-BE49-F238E27FC236}">
                <a16:creationId xmlns:a16="http://schemas.microsoft.com/office/drawing/2014/main" id="{349FF05E-D708-0AB2-4221-584803DE2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3" y="4352925"/>
            <a:ext cx="7200900" cy="2905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0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подсистема РЭП КВ и УКВ радиосвязи «Т</a:t>
            </a:r>
            <a:r>
              <a:rPr lang="en-US" altLang="uk-UA" sz="1600" b="1">
                <a:solidFill>
                  <a:schemeClr val="tx1"/>
                </a:solidFill>
              </a:rPr>
              <a:t>ac Jam</a:t>
            </a:r>
            <a:r>
              <a:rPr lang="ru-RU" altLang="uk-UA" sz="1600" b="1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107536" name="Text Box 19">
            <a:extLst>
              <a:ext uri="{FF2B5EF4-FFF2-40B4-BE49-F238E27FC236}">
                <a16:creationId xmlns:a16="http://schemas.microsoft.com/office/drawing/2014/main" id="{7607A7B9-1CFE-0B7E-5955-081ACF912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941888"/>
            <a:ext cx="7200900" cy="534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0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подсистема высокоточного определения местоположения средств радиосвязи противника </a:t>
            </a:r>
            <a:r>
              <a:rPr lang="en-US" altLang="uk-UA" sz="1600" b="1">
                <a:solidFill>
                  <a:schemeClr val="tx1"/>
                </a:solidFill>
              </a:rPr>
              <a:t>CHALS-X</a:t>
            </a:r>
            <a:r>
              <a:rPr lang="ru-RU" altLang="uk-UA" sz="1600" b="1">
                <a:solidFill>
                  <a:schemeClr val="tx1"/>
                </a:solidFill>
              </a:rPr>
              <a:t> (Со</a:t>
            </a:r>
            <a:r>
              <a:rPr lang="en-US" altLang="uk-UA" sz="1600" b="1">
                <a:solidFill>
                  <a:schemeClr val="tx1"/>
                </a:solidFill>
              </a:rPr>
              <a:t>h</a:t>
            </a:r>
            <a:r>
              <a:rPr lang="ru-RU" altLang="uk-UA" sz="1600" b="1">
                <a:solidFill>
                  <a:schemeClr val="tx1"/>
                </a:solidFill>
              </a:rPr>
              <a:t>е</a:t>
            </a:r>
            <a:r>
              <a:rPr lang="en-US" altLang="uk-UA" sz="1600" b="1">
                <a:solidFill>
                  <a:schemeClr val="tx1"/>
                </a:solidFill>
              </a:rPr>
              <a:t>rent High</a:t>
            </a:r>
            <a:r>
              <a:rPr lang="ru-RU" altLang="uk-UA" sz="1600" b="1">
                <a:solidFill>
                  <a:schemeClr val="tx1"/>
                </a:solidFill>
              </a:rPr>
              <a:t> Асс</a:t>
            </a:r>
            <a:r>
              <a:rPr lang="en-US" altLang="uk-UA" sz="1600" b="1">
                <a:solidFill>
                  <a:schemeClr val="tx1"/>
                </a:solidFill>
              </a:rPr>
              <a:t>ur</a:t>
            </a:r>
            <a:r>
              <a:rPr lang="ru-RU" altLang="uk-UA" sz="1600" b="1">
                <a:solidFill>
                  <a:schemeClr val="tx1"/>
                </a:solidFill>
              </a:rPr>
              <a:t>асу </a:t>
            </a:r>
            <a:r>
              <a:rPr lang="en-US" altLang="uk-UA" sz="1600" b="1">
                <a:solidFill>
                  <a:schemeClr val="tx1"/>
                </a:solidFill>
              </a:rPr>
              <a:t>Location System</a:t>
            </a:r>
            <a:r>
              <a:rPr lang="ru-RU" altLang="uk-UA" sz="1600" b="1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107537" name="AutoShape 20">
            <a:extLst>
              <a:ext uri="{FF2B5EF4-FFF2-40B4-BE49-F238E27FC236}">
                <a16:creationId xmlns:a16="http://schemas.microsoft.com/office/drawing/2014/main" id="{4B559177-3A40-3D53-7DD2-112A5762D974}"/>
              </a:ext>
            </a:extLst>
          </p:cNvPr>
          <p:cNvCxnSpPr>
            <a:cxnSpLocks noChangeShapeType="1"/>
            <a:stCxn id="107534" idx="1"/>
            <a:endCxn id="107535" idx="1"/>
          </p:cNvCxnSpPr>
          <p:nvPr/>
        </p:nvCxnSpPr>
        <p:spPr bwMode="auto">
          <a:xfrm rot="10800000" flipH="1" flipV="1">
            <a:off x="1138238" y="4014788"/>
            <a:ext cx="422275" cy="484187"/>
          </a:xfrm>
          <a:prstGeom prst="bentConnector3">
            <a:avLst>
              <a:gd name="adj1" fmla="val -5413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8" name="AutoShape 21">
            <a:extLst>
              <a:ext uri="{FF2B5EF4-FFF2-40B4-BE49-F238E27FC236}">
                <a16:creationId xmlns:a16="http://schemas.microsoft.com/office/drawing/2014/main" id="{9710001E-EA05-6049-8B6B-2974CEB593C7}"/>
              </a:ext>
            </a:extLst>
          </p:cNvPr>
          <p:cNvCxnSpPr>
            <a:cxnSpLocks noChangeShapeType="1"/>
            <a:stCxn id="107534" idx="1"/>
            <a:endCxn id="107536" idx="1"/>
          </p:cNvCxnSpPr>
          <p:nvPr/>
        </p:nvCxnSpPr>
        <p:spPr bwMode="auto">
          <a:xfrm rot="10800000" flipH="1" flipV="1">
            <a:off x="1138238" y="4014788"/>
            <a:ext cx="409575" cy="1195387"/>
          </a:xfrm>
          <a:prstGeom prst="bentConnector3">
            <a:avLst>
              <a:gd name="adj1" fmla="val -55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9" name="AutoShape 22">
            <a:extLst>
              <a:ext uri="{FF2B5EF4-FFF2-40B4-BE49-F238E27FC236}">
                <a16:creationId xmlns:a16="http://schemas.microsoft.com/office/drawing/2014/main" id="{B26D8103-A7EC-56B3-A111-8C79C0A2993C}"/>
              </a:ext>
            </a:extLst>
          </p:cNvPr>
          <p:cNvCxnSpPr>
            <a:cxnSpLocks noChangeShapeType="1"/>
            <a:stCxn id="107534" idx="1"/>
            <a:endCxn id="107522" idx="1"/>
          </p:cNvCxnSpPr>
          <p:nvPr/>
        </p:nvCxnSpPr>
        <p:spPr bwMode="auto">
          <a:xfrm rot="10800000" flipH="1" flipV="1">
            <a:off x="1138238" y="4014788"/>
            <a:ext cx="409575" cy="2058987"/>
          </a:xfrm>
          <a:prstGeom prst="bentConnector3">
            <a:avLst>
              <a:gd name="adj1" fmla="val -55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7540" name="Picture 3">
            <a:extLst>
              <a:ext uri="{FF2B5EF4-FFF2-40B4-BE49-F238E27FC236}">
                <a16:creationId xmlns:a16="http://schemas.microsoft.com/office/drawing/2014/main" id="{F8FA33AE-A9AD-78B2-F386-051719683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41" name="Picture 1">
            <a:extLst>
              <a:ext uri="{FF2B5EF4-FFF2-40B4-BE49-F238E27FC236}">
                <a16:creationId xmlns:a16="http://schemas.microsoft.com/office/drawing/2014/main" id="{5EA1E72E-D985-ED15-0A50-A6E1D6B1D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CD824093-76D3-0667-1E16-348A14A6A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1925" y="339725"/>
            <a:ext cx="6249988" cy="500063"/>
          </a:xfrm>
          <a:solidFill>
            <a:schemeClr val="bg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r>
              <a:rPr lang="ru-RU" altLang="uk-UA" sz="2400" b="1"/>
              <a:t>Основные ТТХ системы </a:t>
            </a:r>
            <a:r>
              <a:rPr lang="en-US" altLang="uk-UA" sz="2400" b="1"/>
              <a:t>IEWCS</a:t>
            </a:r>
            <a:endParaRPr lang="ru-RU" altLang="uk-UA" sz="2400" b="1"/>
          </a:p>
        </p:txBody>
      </p:sp>
      <p:sp>
        <p:nvSpPr>
          <p:cNvPr id="108547" name="Text Box 3">
            <a:extLst>
              <a:ext uri="{FF2B5EF4-FFF2-40B4-BE49-F238E27FC236}">
                <a16:creationId xmlns:a16="http://schemas.microsoft.com/office/drawing/2014/main" id="{26FC6C42-1AA6-C506-6599-189259A171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03350" y="5843588"/>
            <a:ext cx="6264275" cy="601662"/>
          </a:xfrm>
          <a:solidFill>
            <a:schemeClr val="bg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indent="190500" eaLnBrk="1" hangingPunct="1">
              <a:lnSpc>
                <a:spcPct val="80000"/>
              </a:lnSpc>
              <a:buFontTx/>
              <a:buNone/>
            </a:pPr>
            <a:r>
              <a:rPr lang="ru-RU" altLang="uk-UA" sz="1800" b="1"/>
              <a:t>Вертолеты ЕН-60А – зона барражирования на удалении 5…20 км от ЛБС</a:t>
            </a:r>
          </a:p>
        </p:txBody>
      </p:sp>
      <p:sp>
        <p:nvSpPr>
          <p:cNvPr id="108548" name="Text Box 4">
            <a:extLst>
              <a:ext uri="{FF2B5EF4-FFF2-40B4-BE49-F238E27FC236}">
                <a16:creationId xmlns:a16="http://schemas.microsoft.com/office/drawing/2014/main" id="{9530E0C8-1773-DD16-9980-7042BE806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55675"/>
            <a:ext cx="6718300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Точность определения местоположения – 50…100 м для:</a:t>
            </a:r>
          </a:p>
        </p:txBody>
      </p:sp>
      <p:sp>
        <p:nvSpPr>
          <p:cNvPr id="108549" name="Text Box 5">
            <a:extLst>
              <a:ext uri="{FF2B5EF4-FFF2-40B4-BE49-F238E27FC236}">
                <a16:creationId xmlns:a16="http://schemas.microsoft.com/office/drawing/2014/main" id="{079F2203-F098-CF06-7BAA-15CC10361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458913"/>
            <a:ext cx="629285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наземных средств радиосвязи КВ и УКВ диапазона</a:t>
            </a:r>
          </a:p>
        </p:txBody>
      </p:sp>
      <p:sp>
        <p:nvSpPr>
          <p:cNvPr id="108550" name="Text Box 6">
            <a:extLst>
              <a:ext uri="{FF2B5EF4-FFF2-40B4-BE49-F238E27FC236}">
                <a16:creationId xmlns:a16="http://schemas.microsoft.com/office/drawing/2014/main" id="{5E505FC9-E25C-2FFD-633B-FF8BFE3C0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51038"/>
            <a:ext cx="629285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РЛС полевой артиллерии , разведки поля боя и войсковой системы ПВО (0,5-40 ГГц):</a:t>
            </a:r>
          </a:p>
        </p:txBody>
      </p:sp>
      <p:sp>
        <p:nvSpPr>
          <p:cNvPr id="108551" name="Text Box 7">
            <a:extLst>
              <a:ext uri="{FF2B5EF4-FFF2-40B4-BE49-F238E27FC236}">
                <a16:creationId xmlns:a16="http://schemas.microsoft.com/office/drawing/2014/main" id="{C92078B1-ED6B-EF42-693C-24017F12E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475038"/>
            <a:ext cx="8424863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Радиоподавление средств КВ и УКВ радиосвязи на дальности до 30 км</a:t>
            </a:r>
            <a:endParaRPr lang="ru-RU" altLang="uk-UA" sz="2000">
              <a:solidFill>
                <a:schemeClr val="tx1"/>
              </a:solidFill>
            </a:endParaRPr>
          </a:p>
        </p:txBody>
      </p:sp>
      <p:sp>
        <p:nvSpPr>
          <p:cNvPr id="108552" name="Text Box 8">
            <a:extLst>
              <a:ext uri="{FF2B5EF4-FFF2-40B4-BE49-F238E27FC236}">
                <a16:creationId xmlns:a16="http://schemas.microsoft.com/office/drawing/2014/main" id="{2825B3C5-BE9D-4ECB-FE33-360D043FA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5368925"/>
            <a:ext cx="4446587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от ЛБС – 5…8 км</a:t>
            </a:r>
          </a:p>
        </p:txBody>
      </p:sp>
      <p:sp>
        <p:nvSpPr>
          <p:cNvPr id="108553" name="Text Box 9">
            <a:extLst>
              <a:ext uri="{FF2B5EF4-FFF2-40B4-BE49-F238E27FC236}">
                <a16:creationId xmlns:a16="http://schemas.microsoft.com/office/drawing/2014/main" id="{C8821938-E914-ACA9-6CDB-E2F92893F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954463"/>
            <a:ext cx="2728913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Удаление комплексов</a:t>
            </a:r>
          </a:p>
        </p:txBody>
      </p:sp>
      <p:sp>
        <p:nvSpPr>
          <p:cNvPr id="108554" name="Text Box 10">
            <a:extLst>
              <a:ext uri="{FF2B5EF4-FFF2-40B4-BE49-F238E27FC236}">
                <a16:creationId xmlns:a16="http://schemas.microsoft.com/office/drawing/2014/main" id="{A5D01215-063A-6DE6-CED8-31FE7E49B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4910138"/>
            <a:ext cx="445135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по фронту между комплексами – 3…5 км</a:t>
            </a:r>
          </a:p>
        </p:txBody>
      </p:sp>
      <p:sp>
        <p:nvSpPr>
          <p:cNvPr id="108555" name="Text Box 11">
            <a:extLst>
              <a:ext uri="{FF2B5EF4-FFF2-40B4-BE49-F238E27FC236}">
                <a16:creationId xmlns:a16="http://schemas.microsoft.com/office/drawing/2014/main" id="{6ED76451-EE5F-95B8-0D2C-6D98103D0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445000"/>
            <a:ext cx="22240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800" b="1">
                <a:solidFill>
                  <a:schemeClr val="tx1"/>
                </a:solidFill>
              </a:rPr>
              <a:t>GBCS-H </a:t>
            </a:r>
            <a:r>
              <a:rPr lang="ru-RU" altLang="uk-UA" sz="1800" b="1">
                <a:solidFill>
                  <a:schemeClr val="tx1"/>
                </a:solidFill>
              </a:rPr>
              <a:t>и </a:t>
            </a:r>
            <a:r>
              <a:rPr lang="en-US" altLang="uk-UA" sz="1800" b="1">
                <a:solidFill>
                  <a:schemeClr val="tx1"/>
                </a:solidFill>
              </a:rPr>
              <a:t>GBCS-</a:t>
            </a:r>
            <a:r>
              <a:rPr lang="ru-RU" altLang="uk-UA" sz="1800" b="1">
                <a:solidFill>
                  <a:schemeClr val="tx1"/>
                </a:solidFill>
              </a:rPr>
              <a:t> </a:t>
            </a:r>
            <a:r>
              <a:rPr lang="en-US" altLang="uk-UA" sz="1800" b="1">
                <a:solidFill>
                  <a:schemeClr val="tx1"/>
                </a:solidFill>
              </a:rPr>
              <a:t>L</a:t>
            </a:r>
            <a:endParaRPr lang="ru-RU" altLang="uk-UA" sz="1800" b="1">
              <a:solidFill>
                <a:schemeClr val="tx1"/>
              </a:solidFill>
            </a:endParaRPr>
          </a:p>
        </p:txBody>
      </p:sp>
      <p:cxnSp>
        <p:nvCxnSpPr>
          <p:cNvPr id="108556" name="AutoShape 12">
            <a:extLst>
              <a:ext uri="{FF2B5EF4-FFF2-40B4-BE49-F238E27FC236}">
                <a16:creationId xmlns:a16="http://schemas.microsoft.com/office/drawing/2014/main" id="{CA7DE670-314C-6E88-4DE5-BC3F1AEFEDAA}"/>
              </a:ext>
            </a:extLst>
          </p:cNvPr>
          <p:cNvCxnSpPr>
            <a:cxnSpLocks noChangeShapeType="1"/>
            <a:stCxn id="108546" idx="1"/>
            <a:endCxn id="108548" idx="1"/>
          </p:cNvCxnSpPr>
          <p:nvPr/>
        </p:nvCxnSpPr>
        <p:spPr bwMode="auto">
          <a:xfrm rot="10800000" flipV="1">
            <a:off x="539750" y="590550"/>
            <a:ext cx="892175" cy="568325"/>
          </a:xfrm>
          <a:prstGeom prst="bentConnector3">
            <a:avLst>
              <a:gd name="adj1" fmla="val 12562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8557" name="AutoShape 13">
            <a:extLst>
              <a:ext uri="{FF2B5EF4-FFF2-40B4-BE49-F238E27FC236}">
                <a16:creationId xmlns:a16="http://schemas.microsoft.com/office/drawing/2014/main" id="{6AF9F6CA-E090-E353-949E-AA47BF37B75C}"/>
              </a:ext>
            </a:extLst>
          </p:cNvPr>
          <p:cNvCxnSpPr>
            <a:cxnSpLocks noChangeShapeType="1"/>
            <a:stCxn id="108546" idx="1"/>
            <a:endCxn id="108551" idx="1"/>
          </p:cNvCxnSpPr>
          <p:nvPr/>
        </p:nvCxnSpPr>
        <p:spPr bwMode="auto">
          <a:xfrm rot="10800000" flipV="1">
            <a:off x="539750" y="590550"/>
            <a:ext cx="892175" cy="3057525"/>
          </a:xfrm>
          <a:prstGeom prst="bentConnector3">
            <a:avLst>
              <a:gd name="adj1" fmla="val 12562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8558" name="AutoShape 14">
            <a:extLst>
              <a:ext uri="{FF2B5EF4-FFF2-40B4-BE49-F238E27FC236}">
                <a16:creationId xmlns:a16="http://schemas.microsoft.com/office/drawing/2014/main" id="{DB9F538C-3A50-EB18-B4C3-28A0A4AE12F1}"/>
              </a:ext>
            </a:extLst>
          </p:cNvPr>
          <p:cNvCxnSpPr>
            <a:cxnSpLocks noChangeShapeType="1"/>
            <a:stCxn id="108546" idx="1"/>
            <a:endCxn id="108553" idx="1"/>
          </p:cNvCxnSpPr>
          <p:nvPr/>
        </p:nvCxnSpPr>
        <p:spPr bwMode="auto">
          <a:xfrm rot="10800000" flipV="1">
            <a:off x="539750" y="590550"/>
            <a:ext cx="892175" cy="3567113"/>
          </a:xfrm>
          <a:prstGeom prst="bentConnector3">
            <a:avLst>
              <a:gd name="adj1" fmla="val 12562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8687" name="Group 15">
            <a:extLst>
              <a:ext uri="{FF2B5EF4-FFF2-40B4-BE49-F238E27FC236}">
                <a16:creationId xmlns:a16="http://schemas.microsoft.com/office/drawing/2014/main" id="{E43FBD69-387F-8087-F1A3-866E965CA58B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362075"/>
            <a:ext cx="431800" cy="1152525"/>
            <a:chOff x="612" y="1026"/>
            <a:chExt cx="272" cy="726"/>
          </a:xfrm>
          <a:solidFill>
            <a:schemeClr val="bg1"/>
          </a:solidFill>
        </p:grpSpPr>
        <p:sp>
          <p:nvSpPr>
            <p:cNvPr id="28698" name="Line 16">
              <a:extLst>
                <a:ext uri="{FF2B5EF4-FFF2-40B4-BE49-F238E27FC236}">
                  <a16:creationId xmlns:a16="http://schemas.microsoft.com/office/drawing/2014/main" id="{86C0F212-390F-C4A1-A31D-D1CDB9490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026"/>
              <a:ext cx="0" cy="72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/>
            </a:p>
          </p:txBody>
        </p:sp>
        <p:sp>
          <p:nvSpPr>
            <p:cNvPr id="28699" name="Line 17">
              <a:extLst>
                <a:ext uri="{FF2B5EF4-FFF2-40B4-BE49-F238E27FC236}">
                  <a16:creationId xmlns:a16="http://schemas.microsoft.com/office/drawing/2014/main" id="{A2C1E168-A0C4-0F78-4D53-AFCA6AB593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27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/>
            </a:p>
          </p:txBody>
        </p:sp>
        <p:sp>
          <p:nvSpPr>
            <p:cNvPr id="28700" name="Line 18">
              <a:extLst>
                <a:ext uri="{FF2B5EF4-FFF2-40B4-BE49-F238E27FC236}">
                  <a16:creationId xmlns:a16="http://schemas.microsoft.com/office/drawing/2014/main" id="{82FC0EA6-E4B2-370C-B133-575C7EC34F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752"/>
              <a:ext cx="27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/>
            </a:p>
          </p:txBody>
        </p:sp>
      </p:grpSp>
      <p:grpSp>
        <p:nvGrpSpPr>
          <p:cNvPr id="108560" name="Group 19">
            <a:extLst>
              <a:ext uri="{FF2B5EF4-FFF2-40B4-BE49-F238E27FC236}">
                <a16:creationId xmlns:a16="http://schemas.microsoft.com/office/drawing/2014/main" id="{06E5E084-2BCC-4AA2-4E13-A09AE732F913}"/>
              </a:ext>
            </a:extLst>
          </p:cNvPr>
          <p:cNvGrpSpPr>
            <a:grpSpLocks/>
          </p:cNvGrpSpPr>
          <p:nvPr/>
        </p:nvGrpSpPr>
        <p:grpSpPr bwMode="auto">
          <a:xfrm>
            <a:off x="966788" y="4373563"/>
            <a:ext cx="436562" cy="1876425"/>
            <a:chOff x="609" y="2659"/>
            <a:chExt cx="275" cy="1182"/>
          </a:xfrm>
        </p:grpSpPr>
        <p:sp>
          <p:nvSpPr>
            <p:cNvPr id="108566" name="Line 20">
              <a:extLst>
                <a:ext uri="{FF2B5EF4-FFF2-40B4-BE49-F238E27FC236}">
                  <a16:creationId xmlns:a16="http://schemas.microsoft.com/office/drawing/2014/main" id="{D53360B3-3E46-A2FD-7336-C2525DB83F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" y="2659"/>
              <a:ext cx="0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67" name="Line 21">
              <a:extLst>
                <a:ext uri="{FF2B5EF4-FFF2-40B4-BE49-F238E27FC236}">
                  <a16:creationId xmlns:a16="http://schemas.microsoft.com/office/drawing/2014/main" id="{358E2EA1-E307-8E8D-C0D5-F907E47FC7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282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68" name="Line 22">
              <a:extLst>
                <a:ext uri="{FF2B5EF4-FFF2-40B4-BE49-F238E27FC236}">
                  <a16:creationId xmlns:a16="http://schemas.microsoft.com/office/drawing/2014/main" id="{90FD4342-5474-B0D9-4293-392AD7FB0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" y="3841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9" name="Group 23">
            <a:extLst>
              <a:ext uri="{FF2B5EF4-FFF2-40B4-BE49-F238E27FC236}">
                <a16:creationId xmlns:a16="http://schemas.microsoft.com/office/drawing/2014/main" id="{C257E682-137D-6F6A-C440-2A4CE976A367}"/>
              </a:ext>
            </a:extLst>
          </p:cNvPr>
          <p:cNvGrpSpPr>
            <a:grpSpLocks/>
          </p:cNvGrpSpPr>
          <p:nvPr/>
        </p:nvGrpSpPr>
        <p:grpSpPr bwMode="auto">
          <a:xfrm>
            <a:off x="1979613" y="4805363"/>
            <a:ext cx="431800" cy="792162"/>
            <a:chOff x="1247" y="2931"/>
            <a:chExt cx="272" cy="499"/>
          </a:xfrm>
          <a:solidFill>
            <a:schemeClr val="bg1"/>
          </a:solidFill>
        </p:grpSpPr>
        <p:sp>
          <p:nvSpPr>
            <p:cNvPr id="28692" name="Line 24">
              <a:extLst>
                <a:ext uri="{FF2B5EF4-FFF2-40B4-BE49-F238E27FC236}">
                  <a16:creationId xmlns:a16="http://schemas.microsoft.com/office/drawing/2014/main" id="{1DF3B1F1-0A12-24A2-9BE9-91B6B68B85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3430"/>
              <a:ext cx="27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/>
            </a:p>
          </p:txBody>
        </p:sp>
        <p:sp>
          <p:nvSpPr>
            <p:cNvPr id="28693" name="Line 25">
              <a:extLst>
                <a:ext uri="{FF2B5EF4-FFF2-40B4-BE49-F238E27FC236}">
                  <a16:creationId xmlns:a16="http://schemas.microsoft.com/office/drawing/2014/main" id="{99703973-4637-B1B5-DE55-597EDE861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3131"/>
              <a:ext cx="27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/>
            </a:p>
          </p:txBody>
        </p:sp>
        <p:sp>
          <p:nvSpPr>
            <p:cNvPr id="28694" name="Line 26">
              <a:extLst>
                <a:ext uri="{FF2B5EF4-FFF2-40B4-BE49-F238E27FC236}">
                  <a16:creationId xmlns:a16="http://schemas.microsoft.com/office/drawing/2014/main" id="{114B1C38-9772-3FA6-F6D8-33EA23E78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2931"/>
              <a:ext cx="0" cy="499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ru-RU"/>
            </a:p>
          </p:txBody>
        </p:sp>
      </p:grpSp>
      <p:sp>
        <p:nvSpPr>
          <p:cNvPr id="108562" name="Text Box 27">
            <a:extLst>
              <a:ext uri="{FF2B5EF4-FFF2-40B4-BE49-F238E27FC236}">
                <a16:creationId xmlns:a16="http://schemas.microsoft.com/office/drawing/2014/main" id="{DD51CCB3-DFFE-365B-AA52-35BFEE574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2781300"/>
            <a:ext cx="66960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4000" rIns="54000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Дальность радио и радиотехнической разведки – до 150 км</a:t>
            </a:r>
          </a:p>
        </p:txBody>
      </p:sp>
      <p:cxnSp>
        <p:nvCxnSpPr>
          <p:cNvPr id="108563" name="AutoShape 28">
            <a:extLst>
              <a:ext uri="{FF2B5EF4-FFF2-40B4-BE49-F238E27FC236}">
                <a16:creationId xmlns:a16="http://schemas.microsoft.com/office/drawing/2014/main" id="{5248CEB6-FAD4-30CB-61E1-C9DACC47DD3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542925" y="584200"/>
            <a:ext cx="865188" cy="2386013"/>
          </a:xfrm>
          <a:prstGeom prst="bentConnector3">
            <a:avLst>
              <a:gd name="adj1" fmla="val 1264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8564" name="Picture 3">
            <a:extLst>
              <a:ext uri="{FF2B5EF4-FFF2-40B4-BE49-F238E27FC236}">
                <a16:creationId xmlns:a16="http://schemas.microsoft.com/office/drawing/2014/main" id="{361CEC7C-5761-0BE3-8058-4CCD9E942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8565" name="Picture 1">
            <a:extLst>
              <a:ext uri="{FF2B5EF4-FFF2-40B4-BE49-F238E27FC236}">
                <a16:creationId xmlns:a16="http://schemas.microsoft.com/office/drawing/2014/main" id="{4F4345CC-8897-A709-53D2-12EABDFD3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2">
            <a:extLst>
              <a:ext uri="{FF2B5EF4-FFF2-40B4-BE49-F238E27FC236}">
                <a16:creationId xmlns:a16="http://schemas.microsoft.com/office/drawing/2014/main" id="{E6B55D4C-02BC-1138-ACC9-5E8D832A7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9225"/>
            <a:ext cx="9145588" cy="882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 eaLnBrk="1" hangingPunct="1">
              <a:lnSpc>
                <a:spcPct val="75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1.2 Система воздушной разведки и целеуказания на базе </a:t>
            </a:r>
            <a:endParaRPr lang="en-US" altLang="uk-UA" sz="1800" b="1">
              <a:solidFill>
                <a:schemeClr val="tx1"/>
              </a:solidFill>
            </a:endParaRPr>
          </a:p>
          <a:p>
            <a:pPr algn="ctr" eaLnBrk="1" hangingPunct="1">
              <a:lnSpc>
                <a:spcPct val="75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тактических БЛА «</a:t>
            </a:r>
            <a:r>
              <a:rPr lang="en-US" altLang="uk-UA" sz="1800" b="1">
                <a:solidFill>
                  <a:schemeClr val="tx1"/>
                </a:solidFill>
              </a:rPr>
              <a:t>Outrider</a:t>
            </a:r>
            <a:r>
              <a:rPr lang="ru-RU" altLang="uk-UA" sz="1800" b="1">
                <a:solidFill>
                  <a:schemeClr val="tx1"/>
                </a:solidFill>
              </a:rPr>
              <a:t>»</a:t>
            </a:r>
          </a:p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(на вооружении с 1998 года)</a:t>
            </a:r>
          </a:p>
        </p:txBody>
      </p:sp>
      <p:sp>
        <p:nvSpPr>
          <p:cNvPr id="109571" name="Text Box 3">
            <a:extLst>
              <a:ext uri="{FF2B5EF4-FFF2-40B4-BE49-F238E27FC236}">
                <a16:creationId xmlns:a16="http://schemas.microsoft.com/office/drawing/2014/main" id="{6CA747C5-2EB2-12F1-AA70-CD65E923E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1978025"/>
            <a:ext cx="7954963" cy="2270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В перспективе - </a:t>
            </a: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радиоэлектронное подавление связи противника</a:t>
            </a:r>
            <a:r>
              <a:rPr lang="ru-RU" altLang="uk-UA" sz="1600" b="1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9572" name="Text Box 4">
            <a:extLst>
              <a:ext uri="{FF2B5EF4-FFF2-40B4-BE49-F238E27FC236}">
                <a16:creationId xmlns:a16="http://schemas.microsoft.com/office/drawing/2014/main" id="{D769341F-E8C7-65E0-3581-5200E30DA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3243263"/>
            <a:ext cx="7954963" cy="6175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just"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малая мощность передатчика помех </a:t>
            </a: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(по сравнению с наземными мобильными и вертолетными средствами РЭП),  так как БЛА находится непосредственно в зоне действия подавляемой сети связи противника</a:t>
            </a:r>
            <a:endParaRPr lang="ru-RU" altLang="uk-UA" sz="1600" b="1">
              <a:solidFill>
                <a:schemeClr val="tx1"/>
              </a:solidFill>
            </a:endParaRPr>
          </a:p>
        </p:txBody>
      </p:sp>
      <p:sp>
        <p:nvSpPr>
          <p:cNvPr id="109573" name="Text Box 5">
            <a:extLst>
              <a:ext uri="{FF2B5EF4-FFF2-40B4-BE49-F238E27FC236}">
                <a16:creationId xmlns:a16="http://schemas.microsoft.com/office/drawing/2014/main" id="{ED21EB58-8B99-B1BE-C539-17ACA3FD4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036638"/>
            <a:ext cx="2614612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Назначение</a:t>
            </a:r>
          </a:p>
        </p:txBody>
      </p:sp>
      <p:sp>
        <p:nvSpPr>
          <p:cNvPr id="109574" name="Text Box 6">
            <a:extLst>
              <a:ext uri="{FF2B5EF4-FFF2-40B4-BE49-F238E27FC236}">
                <a16:creationId xmlns:a16="http://schemas.microsoft.com/office/drawing/2014/main" id="{820A436D-2E04-4BE1-03EA-3A31C8FD5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1493838"/>
            <a:ext cx="7978775" cy="422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круглосуточное всепогодное наблюдение, поиск и обеспечение целеуказания по объектам противника на поле боя в реальном масштабе времени</a:t>
            </a:r>
          </a:p>
        </p:txBody>
      </p:sp>
      <p:sp>
        <p:nvSpPr>
          <p:cNvPr id="109575" name="Text Box 7">
            <a:extLst>
              <a:ext uri="{FF2B5EF4-FFF2-40B4-BE49-F238E27FC236}">
                <a16:creationId xmlns:a16="http://schemas.microsoft.com/office/drawing/2014/main" id="{DEB6F5E7-4039-4489-ECDE-8CEF2B641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8" y="2260600"/>
            <a:ext cx="2608262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800" b="1">
                <a:solidFill>
                  <a:schemeClr val="tx1"/>
                </a:solidFill>
              </a:rPr>
              <a:t>Преимущества БЛА</a:t>
            </a:r>
          </a:p>
        </p:txBody>
      </p:sp>
      <p:sp>
        <p:nvSpPr>
          <p:cNvPr id="109576" name="Text Box 8">
            <a:extLst>
              <a:ext uri="{FF2B5EF4-FFF2-40B4-BE49-F238E27FC236}">
                <a16:creationId xmlns:a16="http://schemas.microsoft.com/office/drawing/2014/main" id="{F1568846-E6FA-938D-4409-9E600BDD1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2719388"/>
            <a:ext cx="7937500" cy="422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не создает помех своей радиосвязи за счет большой дальности между постановщиком помех и РЭС своих войск</a:t>
            </a:r>
          </a:p>
        </p:txBody>
      </p:sp>
      <p:cxnSp>
        <p:nvCxnSpPr>
          <p:cNvPr id="109577" name="AutoShape 9">
            <a:extLst>
              <a:ext uri="{FF2B5EF4-FFF2-40B4-BE49-F238E27FC236}">
                <a16:creationId xmlns:a16="http://schemas.microsoft.com/office/drawing/2014/main" id="{6F3995B3-E403-CBBF-6CC2-B9BDA269D8A1}"/>
              </a:ext>
            </a:extLst>
          </p:cNvPr>
          <p:cNvCxnSpPr>
            <a:cxnSpLocks noChangeShapeType="1"/>
            <a:stCxn id="109573" idx="1"/>
            <a:endCxn id="109574" idx="1"/>
          </p:cNvCxnSpPr>
          <p:nvPr/>
        </p:nvCxnSpPr>
        <p:spPr bwMode="auto">
          <a:xfrm rot="10800000" flipV="1">
            <a:off x="368300" y="1223963"/>
            <a:ext cx="303213" cy="481012"/>
          </a:xfrm>
          <a:prstGeom prst="bentConnector3">
            <a:avLst>
              <a:gd name="adj1" fmla="val 17539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578" name="AutoShape 10">
            <a:extLst>
              <a:ext uri="{FF2B5EF4-FFF2-40B4-BE49-F238E27FC236}">
                <a16:creationId xmlns:a16="http://schemas.microsoft.com/office/drawing/2014/main" id="{451471C8-CDBC-D304-9D55-B7E60CB0E65A}"/>
              </a:ext>
            </a:extLst>
          </p:cNvPr>
          <p:cNvCxnSpPr>
            <a:cxnSpLocks noChangeShapeType="1"/>
            <a:stCxn id="109573" idx="1"/>
            <a:endCxn id="109571" idx="1"/>
          </p:cNvCxnSpPr>
          <p:nvPr/>
        </p:nvCxnSpPr>
        <p:spPr bwMode="auto">
          <a:xfrm rot="10800000" flipV="1">
            <a:off x="368300" y="1223963"/>
            <a:ext cx="303213" cy="866775"/>
          </a:xfrm>
          <a:prstGeom prst="bentConnector3">
            <a:avLst>
              <a:gd name="adj1" fmla="val 17539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579" name="AutoShape 11">
            <a:extLst>
              <a:ext uri="{FF2B5EF4-FFF2-40B4-BE49-F238E27FC236}">
                <a16:creationId xmlns:a16="http://schemas.microsoft.com/office/drawing/2014/main" id="{3C8A13D6-EF10-4046-9717-0A41E22EDEF5}"/>
              </a:ext>
            </a:extLst>
          </p:cNvPr>
          <p:cNvCxnSpPr>
            <a:cxnSpLocks noChangeShapeType="1"/>
            <a:stCxn id="109575" idx="1"/>
            <a:endCxn id="109576" idx="1"/>
          </p:cNvCxnSpPr>
          <p:nvPr/>
        </p:nvCxnSpPr>
        <p:spPr bwMode="auto">
          <a:xfrm rot="10800000" flipV="1">
            <a:off x="368300" y="2449513"/>
            <a:ext cx="300038" cy="481012"/>
          </a:xfrm>
          <a:prstGeom prst="bentConnector3">
            <a:avLst>
              <a:gd name="adj1" fmla="val 17619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580" name="AutoShape 12">
            <a:extLst>
              <a:ext uri="{FF2B5EF4-FFF2-40B4-BE49-F238E27FC236}">
                <a16:creationId xmlns:a16="http://schemas.microsoft.com/office/drawing/2014/main" id="{3920A2F2-CA07-3F0B-5A3A-112EB37D743E}"/>
              </a:ext>
            </a:extLst>
          </p:cNvPr>
          <p:cNvCxnSpPr>
            <a:cxnSpLocks noChangeShapeType="1"/>
            <a:stCxn id="109575" idx="1"/>
            <a:endCxn id="109572" idx="1"/>
          </p:cNvCxnSpPr>
          <p:nvPr/>
        </p:nvCxnSpPr>
        <p:spPr bwMode="auto">
          <a:xfrm rot="10800000" flipV="1">
            <a:off x="368300" y="2449513"/>
            <a:ext cx="300038" cy="1103312"/>
          </a:xfrm>
          <a:prstGeom prst="bentConnector3">
            <a:avLst>
              <a:gd name="adj1" fmla="val 17619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9581" name="Rectangle 13">
            <a:extLst>
              <a:ext uri="{FF2B5EF4-FFF2-40B4-BE49-F238E27FC236}">
                <a16:creationId xmlns:a16="http://schemas.microsoft.com/office/drawing/2014/main" id="{614AE060-9D30-C572-84BB-8A487CB06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840163"/>
            <a:ext cx="6629400" cy="381000"/>
          </a:xfrm>
          <a:solidFill>
            <a:srgbClr val="FF9900"/>
          </a:solidFill>
        </p:spPr>
        <p:txBody>
          <a:bodyPr/>
          <a:lstStyle/>
          <a:p>
            <a:pPr eaLnBrk="1" hangingPunct="1"/>
            <a:r>
              <a:rPr lang="ru-RU" altLang="uk-UA" sz="1800" b="1"/>
              <a:t>Состав и  боевое применение  БЛА </a:t>
            </a:r>
            <a:r>
              <a:rPr lang="en-US" altLang="uk-UA" sz="1800" b="1"/>
              <a:t>Outrider</a:t>
            </a:r>
            <a:endParaRPr lang="ru-RU" altLang="uk-UA" sz="1800" b="1"/>
          </a:p>
        </p:txBody>
      </p:sp>
      <p:sp>
        <p:nvSpPr>
          <p:cNvPr id="109582" name="Rectangle 14">
            <a:extLst>
              <a:ext uri="{FF2B5EF4-FFF2-40B4-BE49-F238E27FC236}">
                <a16:creationId xmlns:a16="http://schemas.microsoft.com/office/drawing/2014/main" id="{E621536B-E87E-55C1-4D76-1C7F8B160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238" y="5265738"/>
            <a:ext cx="1439862" cy="10096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109583" name="Rectangle 15">
            <a:extLst>
              <a:ext uri="{FF2B5EF4-FFF2-40B4-BE49-F238E27FC236}">
                <a16:creationId xmlns:a16="http://schemas.microsoft.com/office/drawing/2014/main" id="{830F6965-57C9-AEB3-6054-EC33A3122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5357813"/>
            <a:ext cx="1439863" cy="10080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109584" name="Text Box 16">
            <a:extLst>
              <a:ext uri="{FF2B5EF4-FFF2-40B4-BE49-F238E27FC236}">
                <a16:creationId xmlns:a16="http://schemas.microsoft.com/office/drawing/2014/main" id="{999F921F-FEBB-029F-ACAA-8962FB8A1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5357813"/>
            <a:ext cx="1354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4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Станция </a:t>
            </a:r>
          </a:p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управления</a:t>
            </a:r>
          </a:p>
        </p:txBody>
      </p:sp>
      <p:sp>
        <p:nvSpPr>
          <p:cNvPr id="109585" name="Text Box 17">
            <a:extLst>
              <a:ext uri="{FF2B5EF4-FFF2-40B4-BE49-F238E27FC236}">
                <a16:creationId xmlns:a16="http://schemas.microsoft.com/office/drawing/2014/main" id="{55CE54AB-E5E7-74B3-92AB-4F8294360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741988"/>
            <a:ext cx="949325" cy="47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72000" rIns="36000" bIns="36000">
            <a:spAutoFit/>
          </a:bodyPr>
          <a:lstStyle/>
          <a:p>
            <a:pPr eaLnBrk="1" hangingPunct="1">
              <a:lnSpc>
                <a:spcPct val="6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Терминал передачи данных</a:t>
            </a:r>
          </a:p>
        </p:txBody>
      </p:sp>
      <p:sp>
        <p:nvSpPr>
          <p:cNvPr id="109586" name="Text Box 18">
            <a:extLst>
              <a:ext uri="{FF2B5EF4-FFF2-40B4-BE49-F238E27FC236}">
                <a16:creationId xmlns:a16="http://schemas.microsoft.com/office/drawing/2014/main" id="{64ADD1FF-B969-58F3-0E2C-9E5254470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4194175"/>
            <a:ext cx="1858963" cy="723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/>
          <a:p>
            <a:pPr eaLnBrk="1" hangingPunct="1">
              <a:lnSpc>
                <a:spcPct val="7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Дистанционно управляемый терминал отображения данных </a:t>
            </a:r>
          </a:p>
        </p:txBody>
      </p:sp>
      <p:sp>
        <p:nvSpPr>
          <p:cNvPr id="109587" name="Line 19">
            <a:extLst>
              <a:ext uri="{FF2B5EF4-FFF2-40B4-BE49-F238E27FC236}">
                <a16:creationId xmlns:a16="http://schemas.microsoft.com/office/drawing/2014/main" id="{4B32174D-0335-FA30-CC5F-4FDC5AB8AA6C}"/>
              </a:ext>
            </a:extLst>
          </p:cNvPr>
          <p:cNvSpPr>
            <a:spLocks noChangeShapeType="1"/>
          </p:cNvSpPr>
          <p:nvPr/>
        </p:nvSpPr>
        <p:spPr bwMode="auto">
          <a:xfrm rot="703403" flipH="1">
            <a:off x="2054225" y="4813300"/>
            <a:ext cx="723900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8" name="Text Box 20">
            <a:extLst>
              <a:ext uri="{FF2B5EF4-FFF2-40B4-BE49-F238E27FC236}">
                <a16:creationId xmlns:a16="http://schemas.microsoft.com/office/drawing/2014/main" id="{0E5B24D3-2B85-10D3-3A26-CBE7310BF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263" y="6075363"/>
            <a:ext cx="795337" cy="295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36000" rIns="0" bIns="36000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uk-UA" sz="1400" b="1">
                <a:solidFill>
                  <a:schemeClr val="tx1"/>
                </a:solidFill>
              </a:rPr>
              <a:t>GPS+INS</a:t>
            </a:r>
            <a:endParaRPr lang="ru-RU" altLang="uk-UA" sz="1400" b="1">
              <a:solidFill>
                <a:schemeClr val="tx1"/>
              </a:solidFill>
            </a:endParaRPr>
          </a:p>
        </p:txBody>
      </p:sp>
      <p:sp>
        <p:nvSpPr>
          <p:cNvPr id="109589" name="Text Box 21">
            <a:extLst>
              <a:ext uri="{FF2B5EF4-FFF2-40B4-BE49-F238E27FC236}">
                <a16:creationId xmlns:a16="http://schemas.microsoft.com/office/drawing/2014/main" id="{9B6F13D6-2A8B-20CD-1C94-3122DD2E4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5994400"/>
            <a:ext cx="3068638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36000">
            <a:spAutoFit/>
          </a:bodyPr>
          <a:lstStyle/>
          <a:p>
            <a:pPr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Линия передачи данных и 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управления 3.9…6.2 ГГц (до 200 км)</a:t>
            </a:r>
          </a:p>
        </p:txBody>
      </p:sp>
      <p:grpSp>
        <p:nvGrpSpPr>
          <p:cNvPr id="109590" name="Group 22">
            <a:extLst>
              <a:ext uri="{FF2B5EF4-FFF2-40B4-BE49-F238E27FC236}">
                <a16:creationId xmlns:a16="http://schemas.microsoft.com/office/drawing/2014/main" id="{652D6F2C-0F6D-80B8-EFF9-D7AA76296CE1}"/>
              </a:ext>
            </a:extLst>
          </p:cNvPr>
          <p:cNvGrpSpPr>
            <a:grpSpLocks/>
          </p:cNvGrpSpPr>
          <p:nvPr/>
        </p:nvGrpSpPr>
        <p:grpSpPr bwMode="auto">
          <a:xfrm>
            <a:off x="4878388" y="5524500"/>
            <a:ext cx="1293812" cy="350838"/>
            <a:chOff x="2958" y="1407"/>
            <a:chExt cx="897" cy="221"/>
          </a:xfrm>
        </p:grpSpPr>
        <p:sp>
          <p:nvSpPr>
            <p:cNvPr id="109608" name="Line 23">
              <a:extLst>
                <a:ext uri="{FF2B5EF4-FFF2-40B4-BE49-F238E27FC236}">
                  <a16:creationId xmlns:a16="http://schemas.microsoft.com/office/drawing/2014/main" id="{A06B1D26-977C-F605-C503-8F0D59B1C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7" y="1628"/>
              <a:ext cx="8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9" name="Line 24">
              <a:extLst>
                <a:ext uri="{FF2B5EF4-FFF2-40B4-BE49-F238E27FC236}">
                  <a16:creationId xmlns:a16="http://schemas.microsoft.com/office/drawing/2014/main" id="{35F2B673-FD44-AD94-2573-40D081F319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1417"/>
              <a:ext cx="0" cy="2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10" name="Line 25">
              <a:extLst>
                <a:ext uri="{FF2B5EF4-FFF2-40B4-BE49-F238E27FC236}">
                  <a16:creationId xmlns:a16="http://schemas.microsoft.com/office/drawing/2014/main" id="{E3B2447D-4C1A-2B38-9760-3FBC8ED822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5" y="1407"/>
              <a:ext cx="0" cy="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591" name="Group 26">
            <a:extLst>
              <a:ext uri="{FF2B5EF4-FFF2-40B4-BE49-F238E27FC236}">
                <a16:creationId xmlns:a16="http://schemas.microsoft.com/office/drawing/2014/main" id="{F3C2C3B3-4D57-059C-0901-2026062D0B49}"/>
              </a:ext>
            </a:extLst>
          </p:cNvPr>
          <p:cNvGrpSpPr>
            <a:grpSpLocks/>
          </p:cNvGrpSpPr>
          <p:nvPr/>
        </p:nvGrpSpPr>
        <p:grpSpPr bwMode="auto">
          <a:xfrm>
            <a:off x="5238750" y="5538788"/>
            <a:ext cx="2076450" cy="423862"/>
            <a:chOff x="3332" y="1416"/>
            <a:chExt cx="1255" cy="267"/>
          </a:xfrm>
        </p:grpSpPr>
        <p:sp>
          <p:nvSpPr>
            <p:cNvPr id="109605" name="Line 27">
              <a:extLst>
                <a:ext uri="{FF2B5EF4-FFF2-40B4-BE49-F238E27FC236}">
                  <a16:creationId xmlns:a16="http://schemas.microsoft.com/office/drawing/2014/main" id="{E912765C-048C-9D86-D4A9-2BA4379D6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2" y="1416"/>
              <a:ext cx="0" cy="2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6" name="Line 28">
              <a:extLst>
                <a:ext uri="{FF2B5EF4-FFF2-40B4-BE49-F238E27FC236}">
                  <a16:creationId xmlns:a16="http://schemas.microsoft.com/office/drawing/2014/main" id="{9546A4D3-1C56-A3AA-4C24-920088B2B7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2" y="1683"/>
              <a:ext cx="12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7" name="Line 29">
              <a:extLst>
                <a:ext uri="{FF2B5EF4-FFF2-40B4-BE49-F238E27FC236}">
                  <a16:creationId xmlns:a16="http://schemas.microsoft.com/office/drawing/2014/main" id="{F1A0FA98-A1E4-DA1F-4030-C6B176636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7" y="1416"/>
              <a:ext cx="0" cy="2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92" name="Line 30">
            <a:extLst>
              <a:ext uri="{FF2B5EF4-FFF2-40B4-BE49-F238E27FC236}">
                <a16:creationId xmlns:a16="http://schemas.microsoft.com/office/drawing/2014/main" id="{98C18B06-9D64-6504-7052-C967E487DE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645400" y="5538788"/>
            <a:ext cx="165100" cy="525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3" name="Line 31">
            <a:extLst>
              <a:ext uri="{FF2B5EF4-FFF2-40B4-BE49-F238E27FC236}">
                <a16:creationId xmlns:a16="http://schemas.microsoft.com/office/drawing/2014/main" id="{29310BF4-C505-282B-666A-EF5100B171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79813" y="5664200"/>
            <a:ext cx="331787" cy="36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4" name="AutoShape 32">
            <a:extLst>
              <a:ext uri="{FF2B5EF4-FFF2-40B4-BE49-F238E27FC236}">
                <a16:creationId xmlns:a16="http://schemas.microsoft.com/office/drawing/2014/main" id="{BCE28174-112D-4374-F8B3-E1AA1C708D35}"/>
              </a:ext>
            </a:extLst>
          </p:cNvPr>
          <p:cNvSpPr>
            <a:spLocks noChangeArrowheads="1"/>
          </p:cNvSpPr>
          <p:nvPr/>
        </p:nvSpPr>
        <p:spPr bwMode="auto">
          <a:xfrm rot="-903712">
            <a:off x="2705100" y="5467350"/>
            <a:ext cx="1866900" cy="246063"/>
          </a:xfrm>
          <a:prstGeom prst="leftRightArrow">
            <a:avLst>
              <a:gd name="adj1" fmla="val 50000"/>
              <a:gd name="adj2" fmla="val 15174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109595" name="Rectangle 33">
            <a:extLst>
              <a:ext uri="{FF2B5EF4-FFF2-40B4-BE49-F238E27FC236}">
                <a16:creationId xmlns:a16="http://schemas.microsoft.com/office/drawing/2014/main" id="{CE63A94F-9FCD-0935-69B4-156CEF96D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4532313"/>
            <a:ext cx="3336925" cy="777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109596" name="Rectangle 34">
            <a:extLst>
              <a:ext uri="{FF2B5EF4-FFF2-40B4-BE49-F238E27FC236}">
                <a16:creationId xmlns:a16="http://schemas.microsoft.com/office/drawing/2014/main" id="{459F3CE8-5C29-ECE9-DE4B-F604AA8CA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0" y="4614863"/>
            <a:ext cx="3336925" cy="777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109597" name="Rectangle 35">
            <a:extLst>
              <a:ext uri="{FF2B5EF4-FFF2-40B4-BE49-F238E27FC236}">
                <a16:creationId xmlns:a16="http://schemas.microsoft.com/office/drawing/2014/main" id="{D74461B3-4E22-CAB3-F977-0D23F75DA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388" y="4687888"/>
            <a:ext cx="3336925" cy="777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109598" name="Text Box 36">
            <a:extLst>
              <a:ext uri="{FF2B5EF4-FFF2-40B4-BE49-F238E27FC236}">
                <a16:creationId xmlns:a16="http://schemas.microsoft.com/office/drawing/2014/main" id="{651A6182-AB27-73AA-460A-BD28CD9C3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188" y="5065713"/>
            <a:ext cx="1046162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Аппаратура </a:t>
            </a:r>
          </a:p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передачи </a:t>
            </a:r>
          </a:p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данных</a:t>
            </a:r>
          </a:p>
        </p:txBody>
      </p:sp>
      <p:sp>
        <p:nvSpPr>
          <p:cNvPr id="109599" name="Text Box 37">
            <a:extLst>
              <a:ext uri="{FF2B5EF4-FFF2-40B4-BE49-F238E27FC236}">
                <a16:creationId xmlns:a16="http://schemas.microsoft.com/office/drawing/2014/main" id="{416F5DE3-D15B-37E8-B072-4DA2BB46D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5065713"/>
            <a:ext cx="1152525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Разведыва-тельная аппаратура</a:t>
            </a:r>
          </a:p>
        </p:txBody>
      </p:sp>
      <p:sp>
        <p:nvSpPr>
          <p:cNvPr id="109600" name="Text Box 38">
            <a:extLst>
              <a:ext uri="{FF2B5EF4-FFF2-40B4-BE49-F238E27FC236}">
                <a16:creationId xmlns:a16="http://schemas.microsoft.com/office/drawing/2014/main" id="{1EE3D4A6-D6FD-3221-894C-B31A57CDC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0050" y="5065713"/>
            <a:ext cx="1131888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Аппаратура </a:t>
            </a:r>
          </a:p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управления </a:t>
            </a:r>
          </a:p>
          <a:p>
            <a:pPr eaLnBrk="1" hangingPunct="1">
              <a:lnSpc>
                <a:spcPct val="7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300" b="1">
                <a:solidFill>
                  <a:schemeClr val="tx1"/>
                </a:solidFill>
              </a:rPr>
              <a:t>полетом</a:t>
            </a:r>
          </a:p>
        </p:txBody>
      </p:sp>
      <p:sp>
        <p:nvSpPr>
          <p:cNvPr id="109601" name="Text Box 39">
            <a:extLst>
              <a:ext uri="{FF2B5EF4-FFF2-40B4-BE49-F238E27FC236}">
                <a16:creationId xmlns:a16="http://schemas.microsoft.com/office/drawing/2014/main" id="{C172574F-2DEA-C5B1-16A5-2A9B6098C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4756150"/>
            <a:ext cx="3335338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БЛА «</a:t>
            </a:r>
            <a:r>
              <a:rPr lang="en-US" altLang="uk-UA" sz="1400" b="1">
                <a:solidFill>
                  <a:schemeClr val="tx1"/>
                </a:solidFill>
              </a:rPr>
              <a:t>Outrider</a:t>
            </a:r>
            <a:r>
              <a:rPr lang="ru-RU" altLang="uk-UA" sz="1400" b="1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109602" name="Text Box 40">
            <a:extLst>
              <a:ext uri="{FF2B5EF4-FFF2-40B4-BE49-F238E27FC236}">
                <a16:creationId xmlns:a16="http://schemas.microsoft.com/office/drawing/2014/main" id="{4F49D994-4880-2F75-1DCD-7F3D2BC74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3" y="4262438"/>
            <a:ext cx="22844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400" b="1">
                <a:solidFill>
                  <a:schemeClr val="tx1"/>
                </a:solidFill>
              </a:rPr>
              <a:t>Группировка БЛА</a:t>
            </a:r>
            <a:r>
              <a:rPr lang="en-US" altLang="uk-UA" sz="1400" b="1">
                <a:solidFill>
                  <a:schemeClr val="tx1"/>
                </a:solidFill>
              </a:rPr>
              <a:t> – 4 </a:t>
            </a:r>
            <a:r>
              <a:rPr lang="ru-RU" altLang="uk-UA" sz="1400" b="1">
                <a:solidFill>
                  <a:schemeClr val="tx1"/>
                </a:solidFill>
              </a:rPr>
              <a:t>шт.</a:t>
            </a:r>
          </a:p>
        </p:txBody>
      </p:sp>
      <p:pic>
        <p:nvPicPr>
          <p:cNvPr id="109603" name="Picture 3">
            <a:extLst>
              <a:ext uri="{FF2B5EF4-FFF2-40B4-BE49-F238E27FC236}">
                <a16:creationId xmlns:a16="http://schemas.microsoft.com/office/drawing/2014/main" id="{26B27CF8-654E-1F88-0757-2960BAABB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9604" name="Picture 1">
            <a:extLst>
              <a:ext uri="{FF2B5EF4-FFF2-40B4-BE49-F238E27FC236}">
                <a16:creationId xmlns:a16="http://schemas.microsoft.com/office/drawing/2014/main" id="{12D5B19A-2853-B7BC-0E50-F8068189B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">
            <a:extLst>
              <a:ext uri="{FF2B5EF4-FFF2-40B4-BE49-F238E27FC236}">
                <a16:creationId xmlns:a16="http://schemas.microsoft.com/office/drawing/2014/main" id="{25F2F487-9F13-196A-9D7D-72426D166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4024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 sz="1800">
              <a:latin typeface="Arial" panose="020B0604020202020204" pitchFamily="34" charset="0"/>
            </a:endParaRPr>
          </a:p>
        </p:txBody>
      </p:sp>
      <p:sp>
        <p:nvSpPr>
          <p:cNvPr id="110595" name="Text Box 3">
            <a:extLst>
              <a:ext uri="{FF2B5EF4-FFF2-40B4-BE49-F238E27FC236}">
                <a16:creationId xmlns:a16="http://schemas.microsoft.com/office/drawing/2014/main" id="{FF1FDA41-0C63-38F6-476D-B1F701DA3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69850"/>
            <a:ext cx="8534400" cy="2606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rgbClr val="FF0000"/>
                </a:solidFill>
              </a:rPr>
              <a:t>Боевое применение</a:t>
            </a:r>
            <a:endParaRPr lang="ru-RU" altLang="uk-UA" sz="2000" b="1">
              <a:solidFill>
                <a:schemeClr val="tx1"/>
              </a:solidFill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Удаление района базирования системы от ЛСВ – до 60 км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Дальность действия БЛА – до 200 км от ЛСВ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Ошибки определения местоположения объектов – не более 100 м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Управление – по заранее введенной программе с коррекцией по командам станции управления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Крейсерская скорость – 200 км</a:t>
            </a:r>
            <a:r>
              <a:rPr lang="en-US" altLang="uk-UA" sz="1600" b="1">
                <a:solidFill>
                  <a:schemeClr val="tx1"/>
                </a:solidFill>
              </a:rPr>
              <a:t>/</a:t>
            </a:r>
            <a:r>
              <a:rPr lang="ru-RU" altLang="uk-UA" sz="1600" b="1">
                <a:solidFill>
                  <a:schemeClr val="tx1"/>
                </a:solidFill>
              </a:rPr>
              <a:t>ч                           Время полета:   4 часа на удалении 200 км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Максимальная высота полета – 4750 м                                             7 часов на удалении 50 км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Максимальная масса нагрузки – 45 км                Длина / размах крыла  -  3 / 3. 3 м                            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 sz="1600" b="1">
              <a:solidFill>
                <a:schemeClr val="tx1"/>
              </a:solidFill>
            </a:endParaRPr>
          </a:p>
        </p:txBody>
      </p:sp>
      <p:sp>
        <p:nvSpPr>
          <p:cNvPr id="110596" name="Text Box 4">
            <a:extLst>
              <a:ext uri="{FF2B5EF4-FFF2-40B4-BE49-F238E27FC236}">
                <a16:creationId xmlns:a16="http://schemas.microsoft.com/office/drawing/2014/main" id="{EE3BF65C-10B2-B12F-4F28-224EA9DC7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" y="2819400"/>
            <a:ext cx="4699000" cy="306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tIns="10800" rIns="18000" bIns="10800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rgbClr val="FF0000"/>
                </a:solidFill>
              </a:rPr>
              <a:t>Варианты разведывательного оборудования:</a:t>
            </a:r>
            <a:endParaRPr lang="ru-RU" altLang="uk-UA" sz="2000" b="1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- ИК-станция переднего обзора , размещаемая под </a:t>
            </a:r>
            <a:r>
              <a:rPr lang="ru-RU" altLang="uk-UA" sz="1600" b="1">
                <a:solidFill>
                  <a:schemeClr val="tx1"/>
                </a:solidFill>
              </a:rPr>
              <a:t>      </a:t>
            </a: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фюзеляжем;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- лазерный дальномер-целеуказатель для УАБ с лазерным наведением (дальность действия </a:t>
            </a:r>
            <a:r>
              <a:rPr lang="ru-RU" altLang="uk-UA" sz="1600" b="1">
                <a:solidFill>
                  <a:schemeClr val="tx1"/>
                </a:solidFill>
              </a:rPr>
              <a:t>бол</a:t>
            </a: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ее 10 км);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-   РЛС бокового обзора (наклонная дальность действия 3-7 км при  высоте полета 3600 м . Два режима разрешения - широкополосное 1,5х1,5м и узкополосное 0,6х0,6 м для  участков местности 500 х 500 м);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- </a:t>
            </a:r>
            <a:r>
              <a:rPr lang="ru-RU" altLang="uk-UA" sz="1600" b="1">
                <a:solidFill>
                  <a:schemeClr val="tx1"/>
                </a:solidFill>
                <a:cs typeface="Times New Roman" panose="02020603050405020304" pitchFamily="18" charset="0"/>
              </a:rPr>
              <a:t>тепловизор</a:t>
            </a:r>
            <a:r>
              <a:rPr lang="ru-RU" altLang="uk-UA" sz="1600" b="1">
                <a:solidFill>
                  <a:schemeClr val="tx1"/>
                </a:solidFill>
              </a:rPr>
              <a:t>.</a:t>
            </a:r>
            <a:endParaRPr lang="ru-RU" altLang="uk-UA" sz="16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0597" name="Rectangle 5">
            <a:extLst>
              <a:ext uri="{FF2B5EF4-FFF2-40B4-BE49-F238E27FC236}">
                <a16:creationId xmlns:a16="http://schemas.microsoft.com/office/drawing/2014/main" id="{E9916D16-E06B-F520-2897-089640B7C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28575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grpSp>
        <p:nvGrpSpPr>
          <p:cNvPr id="110598" name="Group 7">
            <a:extLst>
              <a:ext uri="{FF2B5EF4-FFF2-40B4-BE49-F238E27FC236}">
                <a16:creationId xmlns:a16="http://schemas.microsoft.com/office/drawing/2014/main" id="{D8866B6A-63F2-557F-5D9C-ABBFF7AD0964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2852738"/>
            <a:ext cx="4176712" cy="3024187"/>
            <a:chOff x="1446" y="11889"/>
            <a:chExt cx="4500" cy="2886"/>
          </a:xfrm>
        </p:grpSpPr>
        <p:pic>
          <p:nvPicPr>
            <p:cNvPr id="110601" name="Picture 8" descr="bla_usa_army1">
              <a:extLst>
                <a:ext uri="{FF2B5EF4-FFF2-40B4-BE49-F238E27FC236}">
                  <a16:creationId xmlns:a16="http://schemas.microsoft.com/office/drawing/2014/main" id="{E7DAE7C2-8BE7-B15A-D968-1DDD8F05D7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6" y="11889"/>
              <a:ext cx="4500" cy="2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02" name="Text Box 9">
              <a:extLst>
                <a:ext uri="{FF2B5EF4-FFF2-40B4-BE49-F238E27FC236}">
                  <a16:creationId xmlns:a16="http://schemas.microsoft.com/office/drawing/2014/main" id="{BE558A88-67AE-0EE5-0677-9D2B189EA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5" y="14310"/>
              <a:ext cx="4425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lang="ru-RU" altLang="uk-UA" sz="1400"/>
                <a:t>БПЛА </a:t>
              </a:r>
              <a:r>
                <a:rPr lang="ru-RU" altLang="uk-UA" sz="1400">
                  <a:solidFill>
                    <a:srgbClr val="000000"/>
                  </a:solidFill>
                </a:rPr>
                <a:t>«Outrider»</a:t>
              </a:r>
              <a:endParaRPr lang="ru-RU" altLang="uk-UA"/>
            </a:p>
          </p:txBody>
        </p:sp>
      </p:grpSp>
      <p:pic>
        <p:nvPicPr>
          <p:cNvPr id="110599" name="Picture 3">
            <a:extLst>
              <a:ext uri="{FF2B5EF4-FFF2-40B4-BE49-F238E27FC236}">
                <a16:creationId xmlns:a16="http://schemas.microsoft.com/office/drawing/2014/main" id="{E5AA9D57-CC3D-DDCA-270B-CDD5CC5D5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10600" name="Picture 1">
            <a:extLst>
              <a:ext uri="{FF2B5EF4-FFF2-40B4-BE49-F238E27FC236}">
                <a16:creationId xmlns:a16="http://schemas.microsoft.com/office/drawing/2014/main" id="{12BC7EA6-D311-AEDF-7B9D-C28F58392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>
            <a:extLst>
              <a:ext uri="{FF2B5EF4-FFF2-40B4-BE49-F238E27FC236}">
                <a16:creationId xmlns:a16="http://schemas.microsoft.com/office/drawing/2014/main" id="{E748506A-79F1-4F4C-998F-0AF158CCC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68413"/>
            <a:ext cx="9144000" cy="58229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наличие органов и частей РЭБ во всех командных инстанциях и проведение их реорганизации; 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непосредственное руководство организацией и ведением РЭБ в операции командующими (командирами) и оперативными отделами (отделениями) штабов;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централизованное управление силами РЭБ, осуществляемое с командных пунктов объединений и соединений, в составе которых имеются группы, секции и оперативные центры разведки и РЭБ;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широкомасштабную разработку и внедрение в вооруженные силы БПЛА  и ПОН;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оснащение сухопутных войск средствами Р и РЭБ воздушного базирования; 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оснащение всех или большей части боевых самолетов средствами РЭБ индивидуальной, а до 40-50% самолетов ударных групп коллективной защиты; 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разработку и внедрение в войска автоматизированных систем, комплексов и отдельных средств радиоразведки и радиоэлектронного подавления;</a:t>
            </a:r>
          </a:p>
          <a:p>
            <a:pPr algn="just" defTabSz="914400" eaLnBrk="1" hangingPunct="1">
              <a:lnSpc>
                <a:spcPct val="110000"/>
              </a:lnSpc>
              <a:buFontTx/>
              <a:buChar char="•"/>
              <a:defRPr/>
            </a:pPr>
            <a:r>
              <a:rPr lang="ru-RU" sz="200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наметившуюся тенденцию сопряжения в единые комплексы средств разведки, поражения и радиоэлектронного подавления, обеспечивающую работу этих средств в масштабе времени, близком к реальному. </a:t>
            </a:r>
          </a:p>
        </p:txBody>
      </p:sp>
      <p:sp>
        <p:nvSpPr>
          <p:cNvPr id="60421" name="Text Box 5">
            <a:extLst>
              <a:ext uri="{FF2B5EF4-FFF2-40B4-BE49-F238E27FC236}">
                <a16:creationId xmlns:a16="http://schemas.microsoft.com/office/drawing/2014/main" id="{82577B49-869E-DBA9-8750-86D80C7BC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6988"/>
            <a:ext cx="9144000" cy="830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defRPr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  <a:cs typeface="Times New Roman" pitchFamily="18" charset="0"/>
              </a:rPr>
              <a:t>К сильным сторонами сил РЭБ основных зарубежных государств можно отнести:</a:t>
            </a:r>
            <a:endParaRPr lang="ru-RU" b="1" dirty="0">
              <a:solidFill>
                <a:srgbClr val="000000"/>
              </a:solidFill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  <p:bldP spid="6042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>
            <a:extLst>
              <a:ext uri="{FF2B5EF4-FFF2-40B4-BE49-F238E27FC236}">
                <a16:creationId xmlns:a16="http://schemas.microsoft.com/office/drawing/2014/main" id="{208825D9-0E87-4D94-D459-1FD04B960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41438"/>
            <a:ext cx="9144000" cy="63706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just" defTabSz="914400" eaLnBrk="1" hangingPunct="1">
              <a:buFontTx/>
              <a:buChar char="•"/>
              <a:defRPr/>
            </a:pPr>
            <a:r>
              <a:rPr lang="ru-RU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большинство вооруженных сил зарубежных государств (за исключением США, частично ФРГ, Великобритании и Китая) пока еще слабо подготовлено к ведению РЭБ;</a:t>
            </a:r>
          </a:p>
          <a:p>
            <a:pPr algn="just" defTabSz="914400" eaLnBrk="1" hangingPunct="1">
              <a:buFontTx/>
              <a:buChar char="•"/>
              <a:defRPr/>
            </a:pPr>
            <a:r>
              <a:rPr lang="ru-RU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разнотипность органов, отвечающих за планирование, организацию и управление силами РЭБ, различная их подчиненность, а также коалиционный состав создаваемой с началом операции группировки сил РЭБ, осложняют организацию их взаимодействия в операции;</a:t>
            </a:r>
          </a:p>
          <a:p>
            <a:pPr algn="just" defTabSz="914400" eaLnBrk="1" hangingPunct="1">
              <a:buFontTx/>
              <a:buChar char="•"/>
              <a:defRPr/>
            </a:pPr>
            <a:r>
              <a:rPr lang="ru-RU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на западных театрах военных действий в мирное время все силы и средства РЭБ находятся в подчинении национальных командований, в подчинение блоков, например ОВС НАТО, они передаются с началом объявления официальных тревог. Это затруднит их быстрое применение, особенно в начальный период войны, при внезапном начале боевых действий;</a:t>
            </a:r>
          </a:p>
          <a:p>
            <a:pPr algn="just" defTabSz="914400" eaLnBrk="1" hangingPunct="1">
              <a:buFontTx/>
              <a:buChar char="•"/>
              <a:defRPr/>
            </a:pPr>
            <a:r>
              <a:rPr lang="ru-RU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большое количество разнотипных средств РЭБ (более 300 типов наземного и авиационного базирования) усложняют их ремонт, обслуживание и сопряжение.</a:t>
            </a:r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CE994BA3-2B5D-F922-56FB-190D8AD43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8913"/>
            <a:ext cx="9144000" cy="8302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defTabSz="914400" eaLnBrk="1" hangingPunct="1">
              <a:defRPr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  <a:cs typeface="Times New Roman" pitchFamily="18" charset="0"/>
              </a:rPr>
              <a:t>К слабым сторонам сил РЭБ основных зарубежных государств можно отнести следующее: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5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nimBg="1"/>
      <p:bldP spid="6144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1">
            <a:extLst>
              <a:ext uri="{FF2B5EF4-FFF2-40B4-BE49-F238E27FC236}">
                <a16:creationId xmlns:a16="http://schemas.microsoft.com/office/drawing/2014/main" id="{52F664E7-CF5C-45A2-2F84-19B0B0C18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4800" b="1">
                <a:solidFill>
                  <a:srgbClr val="C00000"/>
                </a:solidFill>
              </a:rPr>
              <a:t>Вопрос №2</a:t>
            </a:r>
          </a:p>
        </p:txBody>
      </p:sp>
      <p:sp>
        <p:nvSpPr>
          <p:cNvPr id="113667" name="Text Box 2">
            <a:extLst>
              <a:ext uri="{FF2B5EF4-FFF2-40B4-BE49-F238E27FC236}">
                <a16:creationId xmlns:a16="http://schemas.microsoft.com/office/drawing/2014/main" id="{8788C753-18E8-72D7-C9BE-F85DAFC51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7338"/>
            <a:ext cx="9144000" cy="453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3972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650"/>
              </a:spcBef>
              <a:buFontTx/>
              <a:buNone/>
            </a:pPr>
            <a:r>
              <a:rPr lang="ru-RU" altLang="uk-UA" sz="5400" b="1">
                <a:latin typeface="Times New Roman" panose="02020603050405020304" pitchFamily="18" charset="0"/>
              </a:rPr>
              <a:t>Основные оперативно-технические возможности систем и комплексов </a:t>
            </a:r>
          </a:p>
          <a:p>
            <a:pPr algn="ctr" eaLnBrk="1" hangingPunct="1">
              <a:spcBef>
                <a:spcPts val="1650"/>
              </a:spcBef>
              <a:buFontTx/>
              <a:buNone/>
            </a:pPr>
            <a:r>
              <a:rPr lang="ru-RU" altLang="uk-UA" sz="5400" b="1">
                <a:latin typeface="Times New Roman" panose="02020603050405020304" pitchFamily="18" charset="0"/>
              </a:rPr>
              <a:t>Р и РТР сухопутных войск тактического звена.</a:t>
            </a:r>
            <a:endParaRPr lang="ru-RU" altLang="uk-UA" sz="5400" b="1">
              <a:solidFill>
                <a:srgbClr val="C00000"/>
              </a:solidFill>
            </a:endParaRPr>
          </a:p>
        </p:txBody>
      </p:sp>
      <p:pic>
        <p:nvPicPr>
          <p:cNvPr id="113668" name="Picture 3">
            <a:extLst>
              <a:ext uri="{FF2B5EF4-FFF2-40B4-BE49-F238E27FC236}">
                <a16:creationId xmlns:a16="http://schemas.microsoft.com/office/drawing/2014/main" id="{90F2007E-1F2F-4691-3704-789E52C6D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3669" name="Text Box 4">
            <a:extLst>
              <a:ext uri="{FF2B5EF4-FFF2-40B4-BE49-F238E27FC236}">
                <a16:creationId xmlns:a16="http://schemas.microsoft.com/office/drawing/2014/main" id="{C9AE382E-06D7-DD5B-08D3-BD0810555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1F8632A-D569-4708-B453-B6B760A181A6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46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70" name="AutoShape 5">
            <a:extLst>
              <a:ext uri="{FF2B5EF4-FFF2-40B4-BE49-F238E27FC236}">
                <a16:creationId xmlns:a16="http://schemas.microsoft.com/office/drawing/2014/main" id="{197AF5A6-7763-BF77-DF11-D4EFB8138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113671" name="Picture 3">
            <a:extLst>
              <a:ext uri="{FF2B5EF4-FFF2-40B4-BE49-F238E27FC236}">
                <a16:creationId xmlns:a16="http://schemas.microsoft.com/office/drawing/2014/main" id="{98C19E54-10C4-50AE-8A75-CCD17366F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">
            <a:extLst>
              <a:ext uri="{FF2B5EF4-FFF2-40B4-BE49-F238E27FC236}">
                <a16:creationId xmlns:a16="http://schemas.microsoft.com/office/drawing/2014/main" id="{EBC11981-7773-95C5-22C5-6273D249C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uk-UA" sz="6000" b="1">
                <a:solidFill>
                  <a:srgbClr val="7E0021"/>
                </a:solidFill>
                <a:latin typeface="Times New Roman" panose="02020603050405020304" pitchFamily="18" charset="0"/>
              </a:rPr>
              <a:t>Тема №2</a:t>
            </a:r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9517F969-6649-D7A6-E8EC-007B71CCE1F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1600200"/>
            <a:ext cx="8229600" cy="4525963"/>
          </a:xfrm>
        </p:spPr>
        <p:txBody>
          <a:bodyPr lIns="0" tIns="0" rIns="0" bIns="0" anchor="ctr"/>
          <a:lstStyle/>
          <a:p>
            <a:pPr indent="-336550" algn="ctr" eaLnBrk="1" hangingPunct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uk-UA" sz="6000" b="1">
                <a:latin typeface="Times New Roman" panose="02020603050405020304" pitchFamily="18" charset="0"/>
              </a:rPr>
              <a:t>Противодействие техническим средствам разведки противника.</a:t>
            </a:r>
          </a:p>
        </p:txBody>
      </p:sp>
      <p:pic>
        <p:nvPicPr>
          <p:cNvPr id="115716" name="Picture 3">
            <a:extLst>
              <a:ext uri="{FF2B5EF4-FFF2-40B4-BE49-F238E27FC236}">
                <a16:creationId xmlns:a16="http://schemas.microsoft.com/office/drawing/2014/main" id="{75A6AE2F-F1D1-9ED7-9236-B60387707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5717" name="Text Box 4">
            <a:extLst>
              <a:ext uri="{FF2B5EF4-FFF2-40B4-BE49-F238E27FC236}">
                <a16:creationId xmlns:a16="http://schemas.microsoft.com/office/drawing/2014/main" id="{3C28212B-BFFD-0ED1-1216-B01E4F854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16D8583-1411-4311-8B11-A693DEDCCEE0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47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8" name="AutoShape 5">
            <a:extLst>
              <a:ext uri="{FF2B5EF4-FFF2-40B4-BE49-F238E27FC236}">
                <a16:creationId xmlns:a16="http://schemas.microsoft.com/office/drawing/2014/main" id="{8579B181-E5F6-AE96-F43B-7BF296E6E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115719" name="Picture 3">
            <a:extLst>
              <a:ext uri="{FF2B5EF4-FFF2-40B4-BE49-F238E27FC236}">
                <a16:creationId xmlns:a16="http://schemas.microsoft.com/office/drawing/2014/main" id="{2795630D-63A2-DA34-FFFD-EB3DB3822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">
            <a:extLst>
              <a:ext uri="{FF2B5EF4-FFF2-40B4-BE49-F238E27FC236}">
                <a16:creationId xmlns:a16="http://schemas.microsoft.com/office/drawing/2014/main" id="{8CB9CE0C-ACFA-68E9-5536-3D48D37CF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588"/>
            <a:ext cx="8229600" cy="14351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uk-UA" sz="6000" b="1">
                <a:solidFill>
                  <a:srgbClr val="7E0021"/>
                </a:solidFill>
                <a:latin typeface="Times New Roman" panose="02020603050405020304" pitchFamily="18" charset="0"/>
              </a:rPr>
              <a:t>Занятие №1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7085574-9D9D-1C60-5509-05B3BB8DD8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 rtlCol="0">
            <a:normAutofit/>
          </a:bodyPr>
          <a:lstStyle/>
          <a:p>
            <a:pPr indent="-341313" algn="ctr" eaLnBrk="1" fontAlgn="auto" hangingPunct="1"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6000" b="1" dirty="0" err="1">
                <a:latin typeface="Times New Roman" pitchFamily="18" charset="0"/>
              </a:rPr>
              <a:t>Общ</a:t>
            </a:r>
            <a:r>
              <a:rPr lang="ru-RU" sz="6000" b="1" dirty="0" err="1">
                <a:latin typeface="Times New Roman" pitchFamily="18" charset="0"/>
              </a:rPr>
              <a:t>ая</a:t>
            </a:r>
            <a:r>
              <a:rPr lang="ru-RU" sz="6000" b="1" dirty="0">
                <a:latin typeface="Times New Roman" pitchFamily="18" charset="0"/>
              </a:rPr>
              <a:t> характеристика средств и комплексов </a:t>
            </a:r>
          </a:p>
          <a:p>
            <a:pPr marL="1587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6000" b="1" dirty="0">
                <a:latin typeface="Times New Roman" pitchFamily="18" charset="0"/>
              </a:rPr>
              <a:t>Р и РТР </a:t>
            </a:r>
            <a:r>
              <a:rPr lang="ru-RU" sz="6000" b="1" dirty="0">
                <a:latin typeface="Times New Roman" pitchFamily="18" charset="0"/>
              </a:rPr>
              <a:t>СВ </a:t>
            </a:r>
            <a:r>
              <a:rPr lang="en-US" sz="6000" b="1" dirty="0" err="1">
                <a:latin typeface="Times New Roman" pitchFamily="18" charset="0"/>
              </a:rPr>
              <a:t>армий</a:t>
            </a:r>
            <a:r>
              <a:rPr lang="en-US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иностранных</a:t>
            </a:r>
            <a:r>
              <a:rPr lang="ru-RU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государств</a:t>
            </a:r>
            <a:endParaRPr lang="ru-RU" sz="6000" b="1" dirty="0">
              <a:latin typeface="Times New Roman" pitchFamily="18" charset="0"/>
            </a:endParaRPr>
          </a:p>
        </p:txBody>
      </p:sp>
      <p:pic>
        <p:nvPicPr>
          <p:cNvPr id="117764" name="Picture 3">
            <a:extLst>
              <a:ext uri="{FF2B5EF4-FFF2-40B4-BE49-F238E27FC236}">
                <a16:creationId xmlns:a16="http://schemas.microsoft.com/office/drawing/2014/main" id="{7157CA44-E85C-C84B-AE04-25EEBFAEC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7765" name="Text Box 4">
            <a:extLst>
              <a:ext uri="{FF2B5EF4-FFF2-40B4-BE49-F238E27FC236}">
                <a16:creationId xmlns:a16="http://schemas.microsoft.com/office/drawing/2014/main" id="{88D0AE67-ECD2-6B55-ECDE-42AF4C31C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26F2C7F-7D94-41A9-BF4C-6674C6803D8E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48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6" name="AutoShape 5">
            <a:extLst>
              <a:ext uri="{FF2B5EF4-FFF2-40B4-BE49-F238E27FC236}">
                <a16:creationId xmlns:a16="http://schemas.microsoft.com/office/drawing/2014/main" id="{95F32F51-711B-55AB-1612-F8512C7A7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117767" name="Picture 3">
            <a:extLst>
              <a:ext uri="{FF2B5EF4-FFF2-40B4-BE49-F238E27FC236}">
                <a16:creationId xmlns:a16="http://schemas.microsoft.com/office/drawing/2014/main" id="{A9C5FB45-6845-A5CC-9DBD-CF8D470E5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>
            <a:extLst>
              <a:ext uri="{FF2B5EF4-FFF2-40B4-BE49-F238E27FC236}">
                <a16:creationId xmlns:a16="http://schemas.microsoft.com/office/drawing/2014/main" id="{17809C4C-74FB-5041-DF63-76BB736E0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9688"/>
            <a:ext cx="9144000" cy="575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4000" b="1">
                <a:solidFill>
                  <a:srgbClr val="C00000"/>
                </a:solidFill>
                <a:latin typeface="Times New Roman" panose="02020603050405020304" pitchFamily="18" charset="0"/>
              </a:rPr>
              <a:t>УЧЕБНЫЕ   ВОПРОСЫ: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uk-UA" sz="40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ru-RU" altLang="uk-UA" sz="3600" b="1">
                <a:solidFill>
                  <a:srgbClr val="000000"/>
                </a:solidFill>
                <a:latin typeface="Times New Roman" panose="02020603050405020304" pitchFamily="18" charset="0"/>
              </a:rPr>
              <a:t>1. Общая характеристика органов и технических средств разведки, классификация и решаемые задачи.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uk-UA" sz="36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uk-UA" sz="3600" b="1">
                <a:solidFill>
                  <a:srgbClr val="000000"/>
                </a:solidFill>
                <a:latin typeface="Times New Roman" panose="02020603050405020304" pitchFamily="18" charset="0"/>
              </a:rPr>
              <a:t>2. Основные оперативно-технические возможности систем и комплексов Р и РТР сухопутных войск тактического звена.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uk-UA" sz="36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9811" name="Picture 2">
            <a:extLst>
              <a:ext uri="{FF2B5EF4-FFF2-40B4-BE49-F238E27FC236}">
                <a16:creationId xmlns:a16="http://schemas.microsoft.com/office/drawing/2014/main" id="{C07BD885-B575-08D0-2D03-BF426EE1A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9812" name="Text Box 3">
            <a:extLst>
              <a:ext uri="{FF2B5EF4-FFF2-40B4-BE49-F238E27FC236}">
                <a16:creationId xmlns:a16="http://schemas.microsoft.com/office/drawing/2014/main" id="{9319F99B-C3DD-6DB7-3FA7-D5A0600B5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F3D5CC4-3B1F-49EB-9381-AE23F5A09C10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49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813" name="AutoShape 4">
            <a:extLst>
              <a:ext uri="{FF2B5EF4-FFF2-40B4-BE49-F238E27FC236}">
                <a16:creationId xmlns:a16="http://schemas.microsoft.com/office/drawing/2014/main" id="{0F9503C2-1699-90A9-9276-F979B1822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rgbClr val="FFFFFF"/>
              </a:solidFill>
            </a:endParaRPr>
          </a:p>
        </p:txBody>
      </p:sp>
      <p:pic>
        <p:nvPicPr>
          <p:cNvPr id="119814" name="Picture 3">
            <a:extLst>
              <a:ext uri="{FF2B5EF4-FFF2-40B4-BE49-F238E27FC236}">
                <a16:creationId xmlns:a16="http://schemas.microsoft.com/office/drawing/2014/main" id="{5314DC0C-487E-97C3-71D1-5083D2744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CA26705-636A-4E61-2563-D87DAFAFA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8" y="1323975"/>
            <a:ext cx="8458200" cy="9271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1800" b="1">
                <a:solidFill>
                  <a:srgbClr val="FF0066"/>
                </a:solidFill>
              </a:rPr>
            </a:br>
            <a:br>
              <a:rPr lang="ru-RU" sz="1800" b="1">
                <a:solidFill>
                  <a:srgbClr val="FF0066"/>
                </a:solidFill>
              </a:rPr>
            </a:br>
            <a:endParaRPr lang="ru-RU" sz="2800" b="1">
              <a:solidFill>
                <a:srgbClr val="0000FF"/>
              </a:solidFill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8BA1CC1D-4DD2-BB4A-8B90-A2EDF173A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3200"/>
            <a:ext cx="9144000" cy="65452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ru-RU" altLang="uk-UA" sz="3600" b="1">
                <a:solidFill>
                  <a:srgbClr val="FF0000"/>
                </a:solidFill>
              </a:rPr>
              <a:t>                </a:t>
            </a:r>
            <a:r>
              <a:rPr lang="ru-RU" altLang="uk-UA" sz="4800" b="1">
                <a:solidFill>
                  <a:srgbClr val="FF0000"/>
                </a:solidFill>
              </a:rPr>
              <a:t>Литература:</a:t>
            </a:r>
            <a:endParaRPr lang="en-US" altLang="uk-UA" sz="4800" b="1">
              <a:solidFill>
                <a:srgbClr val="FF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 typeface="Monotype Sorts" pitchFamily="2" charset="2"/>
              <a:buNone/>
            </a:pPr>
            <a:endParaRPr lang="ru-RU" altLang="uk-UA" sz="3600" b="1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ru-RU" altLang="uk-UA" sz="3600" b="1">
                <a:solidFill>
                  <a:srgbClr val="FF0000"/>
                </a:solidFill>
              </a:rPr>
              <a:t>основная</a:t>
            </a:r>
            <a:endParaRPr lang="en-US" altLang="uk-UA" sz="3600" b="1">
              <a:solidFill>
                <a:srgbClr val="FF0000"/>
              </a:solidFill>
            </a:endParaRPr>
          </a:p>
          <a:p>
            <a:pPr marL="0" indent="0" algn="ctr" eaLnBrk="1" hangingPunct="1">
              <a:buFont typeface="Monotype Sorts" pitchFamily="2" charset="2"/>
              <a:buNone/>
            </a:pPr>
            <a:r>
              <a:rPr lang="ru-RU" altLang="uk-UA" sz="2800" b="1">
                <a:solidFill>
                  <a:srgbClr val="000000"/>
                </a:solidFill>
                <a:cs typeface="Times New Roman" panose="02020603050405020304" pitchFamily="18" charset="0"/>
              </a:rPr>
              <a:t>1. Гордей, В.В. Основы информационного обеспечения и радиоэлектронной борьбы. Основы радиоподавления радиосвязи //Учебное пособие/ Под ред. В.В. Гордея. – Минск: ВА РБ, 2007.</a:t>
            </a:r>
          </a:p>
          <a:p>
            <a:pPr marL="0" indent="0" algn="ctr" eaLnBrk="1" hangingPunct="1">
              <a:buFont typeface="Monotype Sorts" pitchFamily="2" charset="2"/>
              <a:buNone/>
            </a:pPr>
            <a:r>
              <a:rPr lang="ru-RU" altLang="uk-UA" sz="3600" b="1">
                <a:solidFill>
                  <a:srgbClr val="FF0000"/>
                </a:solidFill>
                <a:cs typeface="Times New Roman" panose="02020603050405020304" pitchFamily="18" charset="0"/>
              </a:rPr>
              <a:t>дополнительная</a:t>
            </a:r>
            <a:endParaRPr lang="en-US" altLang="uk-UA" sz="3600" b="1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uk-UA" sz="2800" b="1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ru-RU" altLang="uk-UA" sz="2800" b="1">
                <a:solidFill>
                  <a:srgbClr val="000000"/>
                </a:solidFill>
                <a:cs typeface="Times New Roman" panose="02020603050405020304" pitchFamily="18" charset="0"/>
              </a:rPr>
              <a:t>Марзалюк В.Н. Справочник по вооруженным силам иностранных государств. Генеральный штаб Вооруженных Сил Республики Беларусь, Главное разведывательное управление.</a:t>
            </a:r>
            <a:r>
              <a:rPr lang="en-US" altLang="uk-UA" sz="2800" b="1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ru-RU" altLang="uk-UA" sz="2800" b="1">
                <a:solidFill>
                  <a:srgbClr val="000000"/>
                </a:solidFill>
                <a:cs typeface="Times New Roman" panose="02020603050405020304" pitchFamily="18" charset="0"/>
              </a:rPr>
              <a:t>Мн. 2012.</a:t>
            </a:r>
            <a:endParaRPr lang="ru-RU" altLang="uk-UA" sz="2000" b="1">
              <a:cs typeface="Times New Roman" panose="02020603050405020304" pitchFamily="18" charset="0"/>
            </a:endParaRPr>
          </a:p>
          <a:p>
            <a:pPr marL="0" indent="0" algn="just" eaLnBrk="1" hangingPunct="1"/>
            <a:endParaRPr lang="ru-RU" altLang="uk-UA" sz="2800" b="1">
              <a:cs typeface="Times New Roman" panose="02020603050405020304" pitchFamily="18" charset="0"/>
            </a:endParaRPr>
          </a:p>
        </p:txBody>
      </p:sp>
      <p:sp>
        <p:nvSpPr>
          <p:cNvPr id="68612" name="Номер слайда 1">
            <a:extLst>
              <a:ext uri="{FF2B5EF4-FFF2-40B4-BE49-F238E27FC236}">
                <a16:creationId xmlns:a16="http://schemas.microsoft.com/office/drawing/2014/main" id="{C71DCD65-D952-2691-026E-D53436BD1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942CF69-77AD-455A-B60F-5F3C1149857E}" type="slidenum">
              <a:rPr lang="ru-RU" altLang="uk-UA" sz="1400">
                <a:solidFill>
                  <a:srgbClr val="EEECE1"/>
                </a:solidFill>
              </a:rPr>
              <a:pPr/>
              <a:t>5</a:t>
            </a:fld>
            <a:endParaRPr lang="ru-RU" altLang="uk-UA" sz="1400">
              <a:solidFill>
                <a:srgbClr val="EEECE1"/>
              </a:solidFill>
            </a:endParaRPr>
          </a:p>
        </p:txBody>
      </p:sp>
      <p:pic>
        <p:nvPicPr>
          <p:cNvPr id="68613" name="Picture 3">
            <a:extLst>
              <a:ext uri="{FF2B5EF4-FFF2-40B4-BE49-F238E27FC236}">
                <a16:creationId xmlns:a16="http://schemas.microsoft.com/office/drawing/2014/main" id="{8444993B-A4E6-7704-5E1D-8C599226D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8614" name="Picture 1">
            <a:extLst>
              <a:ext uri="{FF2B5EF4-FFF2-40B4-BE49-F238E27FC236}">
                <a16:creationId xmlns:a16="http://schemas.microsoft.com/office/drawing/2014/main" id="{EF80C901-D9EE-A317-6807-DDB2A564B6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B95B8B-78FC-2D60-8AB7-2E4DB3386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440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3600" b="1" dirty="0">
                <a:solidFill>
                  <a:srgbClr val="FF0000"/>
                </a:solidFill>
                <a:cs typeface="Times New Roman" pitchFamily="18" charset="0"/>
              </a:rPr>
              <a:t>ЗАДАНИЕ </a:t>
            </a:r>
          </a:p>
          <a:p>
            <a:pPr indent="457200"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3600" b="1" dirty="0">
                <a:solidFill>
                  <a:srgbClr val="FF0000"/>
                </a:solidFill>
                <a:cs typeface="Times New Roman" pitchFamily="18" charset="0"/>
              </a:rPr>
              <a:t>НА САМОПОДГОТОВКУ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4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  <p:pic>
        <p:nvPicPr>
          <p:cNvPr id="121859" name="Picture 3">
            <a:extLst>
              <a:ext uri="{FF2B5EF4-FFF2-40B4-BE49-F238E27FC236}">
                <a16:creationId xmlns:a16="http://schemas.microsoft.com/office/drawing/2014/main" id="{02C1B90B-0927-4DC2-4BAB-257645407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21860" name="Picture 6" descr="bsuir">
            <a:extLst>
              <a:ext uri="{FF2B5EF4-FFF2-40B4-BE49-F238E27FC236}">
                <a16:creationId xmlns:a16="http://schemas.microsoft.com/office/drawing/2014/main" id="{A5D30BF6-CFA9-13B8-164D-B1387F03C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0"/>
            <a:ext cx="71437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1" name="Прямоугольник 2">
            <a:extLst>
              <a:ext uri="{FF2B5EF4-FFF2-40B4-BE49-F238E27FC236}">
                <a16:creationId xmlns:a16="http://schemas.microsoft.com/office/drawing/2014/main" id="{9C92C6DC-605A-D5FC-7B7E-7A2A964AF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55738"/>
            <a:ext cx="9144000" cy="44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578963"/>
              </a:buClr>
              <a:buSzPct val="100000"/>
              <a:buFont typeface="Times New Roman" panose="02020603050405020304" pitchFamily="18" charset="0"/>
              <a:buNone/>
            </a:pPr>
            <a:r>
              <a:rPr kumimoji="1" lang="ru-RU" altLang="uk-UA" sz="3200" b="1">
                <a:solidFill>
                  <a:srgbClr val="2A2A2A"/>
                </a:solidFill>
              </a:rPr>
              <a:t>Изучить материалы лекции:</a:t>
            </a:r>
            <a:endParaRPr kumimoji="1" lang="en-US" altLang="uk-UA" sz="3200" b="1">
              <a:solidFill>
                <a:srgbClr val="2A2A2A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578963"/>
              </a:buClr>
              <a:buSzPct val="100000"/>
              <a:buFontTx/>
              <a:buChar char="-"/>
            </a:pPr>
            <a:r>
              <a:rPr lang="ru-RU" altLang="uk-UA" sz="3200">
                <a:solidFill>
                  <a:srgbClr val="000000"/>
                </a:solidFill>
                <a:cs typeface="Times New Roman" panose="02020603050405020304" pitchFamily="18" charset="0"/>
              </a:rPr>
              <a:t>общую характеристику органов, видов и технических средств разведки, классификация и решаемые задачи.</a:t>
            </a:r>
            <a:endParaRPr lang="en-US" altLang="uk-UA" sz="3200"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578963"/>
              </a:buClr>
              <a:buSzPct val="100000"/>
              <a:buFontTx/>
              <a:buChar char="-"/>
            </a:pPr>
            <a:r>
              <a:rPr lang="ru-RU" altLang="uk-UA" sz="3200">
                <a:solidFill>
                  <a:srgbClr val="000000"/>
                </a:solidFill>
                <a:cs typeface="Times New Roman" panose="02020603050405020304" pitchFamily="18" charset="0"/>
              </a:rPr>
              <a:t>основные оперативно-технические возможности </a:t>
            </a:r>
            <a:r>
              <a:rPr lang="en-US" altLang="uk-UA" sz="3200">
                <a:solidFill>
                  <a:srgbClr val="212121"/>
                </a:solidFill>
                <a:cs typeface="Times New Roman" panose="02020603050405020304" pitchFamily="18" charset="0"/>
              </a:rPr>
              <a:t>c</a:t>
            </a:r>
            <a:r>
              <a:rPr lang="ru-RU" altLang="uk-UA" sz="3200">
                <a:solidFill>
                  <a:srgbClr val="212121"/>
                </a:solidFill>
                <a:cs typeface="Times New Roman" panose="02020603050405020304" pitchFamily="18" charset="0"/>
              </a:rPr>
              <a:t>истем и </a:t>
            </a:r>
            <a:r>
              <a:rPr lang="ru-RU" altLang="uk-UA" sz="3200">
                <a:solidFill>
                  <a:srgbClr val="000000"/>
                </a:solidFill>
                <a:cs typeface="Times New Roman" panose="02020603050405020304" pitchFamily="18" charset="0"/>
              </a:rPr>
              <a:t>комплексов        Р и РТР СВ тактического звена.</a:t>
            </a:r>
            <a:endParaRPr lang="ru-RU" altLang="uk-UA" sz="3200"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3200">
                <a:solidFill>
                  <a:srgbClr val="FF0000"/>
                </a:solidFill>
                <a:cs typeface="Times New Roman" panose="02020603050405020304" pitchFamily="18" charset="0"/>
              </a:rPr>
              <a:t>-Дополнить конспект недостающим материалом.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rgbClr val="578963"/>
              </a:buClr>
              <a:buSzPct val="100000"/>
              <a:buFont typeface="Times New Roman" panose="02020603050405020304" pitchFamily="18" charset="0"/>
              <a:buNone/>
            </a:pPr>
            <a:r>
              <a:rPr kumimoji="1" lang="ru-RU" altLang="uk-UA" sz="3200" b="1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kumimoji="1" lang="ru-RU" altLang="uk-UA" sz="3200" b="1">
                <a:solidFill>
                  <a:srgbClr val="2A2A2A"/>
                </a:solidFill>
              </a:rPr>
              <a:t>- </a:t>
            </a:r>
            <a:r>
              <a:rPr kumimoji="1" lang="ru-RU" altLang="uk-UA" sz="3200">
                <a:solidFill>
                  <a:srgbClr val="2A2A2A"/>
                </a:solidFill>
              </a:rPr>
              <a:t>Подготовить доклад на тему «Средства РЭБ Вооруженных Сил Республики Беларусь»</a:t>
            </a:r>
            <a:r>
              <a:rPr kumimoji="1" lang="ru-RU" altLang="uk-UA" sz="3200" b="1">
                <a:solidFill>
                  <a:srgbClr val="2A2A2A"/>
                </a:solidFill>
              </a:rPr>
              <a:t>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>
            <a:extLst>
              <a:ext uri="{FF2B5EF4-FFF2-40B4-BE49-F238E27FC236}">
                <a16:creationId xmlns:a16="http://schemas.microsoft.com/office/drawing/2014/main" id="{37BF14BB-7F4B-EBC5-46DF-87854FBB5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4400" b="1">
                <a:solidFill>
                  <a:srgbClr val="C00000"/>
                </a:solidFill>
              </a:rPr>
              <a:t>Вопрос №1</a:t>
            </a:r>
          </a:p>
        </p:txBody>
      </p:sp>
      <p:sp>
        <p:nvSpPr>
          <p:cNvPr id="69635" name="Text Box 2">
            <a:extLst>
              <a:ext uri="{FF2B5EF4-FFF2-40B4-BE49-F238E27FC236}">
                <a16:creationId xmlns:a16="http://schemas.microsoft.com/office/drawing/2014/main" id="{9148427B-40D5-7497-214D-B2F2916BA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3972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429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b="1">
                <a:solidFill>
                  <a:srgbClr val="000000"/>
                </a:solidFill>
              </a:rPr>
              <a:t>	</a:t>
            </a:r>
            <a:r>
              <a:rPr lang="ru-RU" altLang="uk-UA" sz="5400" b="1">
                <a:latin typeface="Times New Roman" panose="02020603050405020304" pitchFamily="18" charset="0"/>
              </a:rPr>
              <a:t> Общая характеристика органов и технических средств разведки, классификация и решаемые задачи.</a:t>
            </a:r>
            <a:endParaRPr lang="ru-RU" altLang="uk-UA" sz="5400" b="1">
              <a:solidFill>
                <a:srgbClr val="000000"/>
              </a:solidFill>
            </a:endParaRPr>
          </a:p>
        </p:txBody>
      </p:sp>
      <p:pic>
        <p:nvPicPr>
          <p:cNvPr id="69636" name="Picture 3">
            <a:extLst>
              <a:ext uri="{FF2B5EF4-FFF2-40B4-BE49-F238E27FC236}">
                <a16:creationId xmlns:a16="http://schemas.microsoft.com/office/drawing/2014/main" id="{A3CEEB86-C12C-DB16-63FD-AD364BB17C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9637" name="Text Box 4">
            <a:extLst>
              <a:ext uri="{FF2B5EF4-FFF2-40B4-BE49-F238E27FC236}">
                <a16:creationId xmlns:a16="http://schemas.microsoft.com/office/drawing/2014/main" id="{1D3027AE-F2BD-5F07-E36E-49F06B681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 anchorCtr="1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F1BA3BB-F31E-49A7-AA43-DC8334E8D80D}" type="slidenum">
              <a:rPr lang="ru-RU" altLang="uk-UA" sz="1400" b="1">
                <a:solidFill>
                  <a:srgbClr val="FF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ru-RU" altLang="uk-UA" sz="1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8" name="AutoShape 5">
            <a:extLst>
              <a:ext uri="{FF2B5EF4-FFF2-40B4-BE49-F238E27FC236}">
                <a16:creationId xmlns:a16="http://schemas.microsoft.com/office/drawing/2014/main" id="{8F927820-0D3B-829B-83C5-076603CAB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pic>
        <p:nvPicPr>
          <p:cNvPr id="69639" name="Picture 3">
            <a:extLst>
              <a:ext uri="{FF2B5EF4-FFF2-40B4-BE49-F238E27FC236}">
                <a16:creationId xmlns:a16="http://schemas.microsoft.com/office/drawing/2014/main" id="{E0C04D8B-26B5-5A1D-4871-3E1C8F65A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0" name="Text Box 54">
            <a:extLst>
              <a:ext uri="{FF2B5EF4-FFF2-40B4-BE49-F238E27FC236}">
                <a16:creationId xmlns:a16="http://schemas.microsoft.com/office/drawing/2014/main" id="{73A2E033-29C6-E11E-F403-0D0F5C0AA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263" y="254000"/>
            <a:ext cx="4702175" cy="4000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Директор национальной разведки</a:t>
            </a:r>
          </a:p>
        </p:txBody>
      </p:sp>
      <p:sp>
        <p:nvSpPr>
          <p:cNvPr id="4151" name="Text Box 55">
            <a:extLst>
              <a:ext uri="{FF2B5EF4-FFF2-40B4-BE49-F238E27FC236}">
                <a16:creationId xmlns:a16="http://schemas.microsoft.com/office/drawing/2014/main" id="{0DAC7918-DE78-5479-E685-7CE1E19BE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1049338"/>
            <a:ext cx="3290887" cy="288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1600" b="1">
                <a:solidFill>
                  <a:schemeClr val="tx1"/>
                </a:solidFill>
              </a:rPr>
              <a:t>Заместитель директора</a:t>
            </a:r>
          </a:p>
        </p:txBody>
      </p:sp>
      <p:sp>
        <p:nvSpPr>
          <p:cNvPr id="4153" name="Text Box 57">
            <a:extLst>
              <a:ext uri="{FF2B5EF4-FFF2-40B4-BE49-F238E27FC236}">
                <a16:creationId xmlns:a16="http://schemas.microsoft.com/office/drawing/2014/main" id="{5F042D9E-4A8A-3D1C-07F9-232844971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1620838"/>
            <a:ext cx="3290887" cy="2889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Аппарат</a:t>
            </a:r>
          </a:p>
        </p:txBody>
      </p:sp>
      <p:sp>
        <p:nvSpPr>
          <p:cNvPr id="4154" name="Text Box 58">
            <a:extLst>
              <a:ext uri="{FF2B5EF4-FFF2-40B4-BE49-F238E27FC236}">
                <a16:creationId xmlns:a16="http://schemas.microsoft.com/office/drawing/2014/main" id="{B381B1B8-5607-71AC-F006-3533037C9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2714625"/>
            <a:ext cx="2000250" cy="6826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Центральное разведывательное управление</a:t>
            </a:r>
          </a:p>
        </p:txBody>
      </p:sp>
      <p:sp>
        <p:nvSpPr>
          <p:cNvPr id="4156" name="Text Box 60">
            <a:extLst>
              <a:ext uri="{FF2B5EF4-FFF2-40B4-BE49-F238E27FC236}">
                <a16:creationId xmlns:a16="http://schemas.microsoft.com/office/drawing/2014/main" id="{D65EA0AA-361D-F7C8-DEF6-FC04B1E83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786438"/>
            <a:ext cx="2000250" cy="87947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Отдел разведки и аналитики министерства финансов</a:t>
            </a:r>
          </a:p>
        </p:txBody>
      </p:sp>
      <p:sp>
        <p:nvSpPr>
          <p:cNvPr id="4158" name="Text Box 62">
            <a:extLst>
              <a:ext uri="{FF2B5EF4-FFF2-40B4-BE49-F238E27FC236}">
                <a16:creationId xmlns:a16="http://schemas.microsoft.com/office/drawing/2014/main" id="{461946BC-CEBB-23EF-ED27-14D5CC6CC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563" y="5732463"/>
            <a:ext cx="2151062" cy="6826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Разведывательный отдел министерства энергетики</a:t>
            </a:r>
          </a:p>
        </p:txBody>
      </p:sp>
      <p:sp>
        <p:nvSpPr>
          <p:cNvPr id="43" name="Text Box 58">
            <a:extLst>
              <a:ext uri="{FF2B5EF4-FFF2-40B4-BE49-F238E27FC236}">
                <a16:creationId xmlns:a16="http://schemas.microsoft.com/office/drawing/2014/main" id="{F4958228-BE93-1D70-4323-117570336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3786188"/>
            <a:ext cx="2000250" cy="8794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Отдел разведки и исследований государственного департамента</a:t>
            </a:r>
          </a:p>
        </p:txBody>
      </p:sp>
      <p:sp>
        <p:nvSpPr>
          <p:cNvPr id="44" name="Text Box 58">
            <a:extLst>
              <a:ext uri="{FF2B5EF4-FFF2-40B4-BE49-F238E27FC236}">
                <a16:creationId xmlns:a16="http://schemas.microsoft.com/office/drawing/2014/main" id="{EFFC6023-53D1-07D7-0DF0-47A83CD5C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676525"/>
            <a:ext cx="1928813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Федеральное бюро расследований</a:t>
            </a:r>
          </a:p>
        </p:txBody>
      </p:sp>
      <p:sp>
        <p:nvSpPr>
          <p:cNvPr id="45" name="Text Box 58">
            <a:extLst>
              <a:ext uri="{FF2B5EF4-FFF2-40B4-BE49-F238E27FC236}">
                <a16:creationId xmlns:a16="http://schemas.microsoft.com/office/drawing/2014/main" id="{AD67973F-FCF4-6995-CB1E-E74795193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3716338"/>
            <a:ext cx="1928813" cy="10779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Отдел разведки и безопасности управления по борьбе с наркотиками</a:t>
            </a:r>
          </a:p>
        </p:txBody>
      </p:sp>
      <p:sp>
        <p:nvSpPr>
          <p:cNvPr id="46" name="Text Box 58">
            <a:extLst>
              <a:ext uri="{FF2B5EF4-FFF2-40B4-BE49-F238E27FC236}">
                <a16:creationId xmlns:a16="http://schemas.microsoft.com/office/drawing/2014/main" id="{1DD6BFA1-A7AE-EDC6-FDDC-CF771F66F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2676525"/>
            <a:ext cx="1928813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Разведка береговой охраны</a:t>
            </a:r>
          </a:p>
        </p:txBody>
      </p:sp>
      <p:sp>
        <p:nvSpPr>
          <p:cNvPr id="47" name="Text Box 58">
            <a:extLst>
              <a:ext uri="{FF2B5EF4-FFF2-40B4-BE49-F238E27FC236}">
                <a16:creationId xmlns:a16="http://schemas.microsoft.com/office/drawing/2014/main" id="{008CC0DE-9601-4181-6A4E-F1B961A62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3716338"/>
            <a:ext cx="1928813" cy="10779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Управление анализа информации и защиты инфраструктуры</a:t>
            </a:r>
          </a:p>
        </p:txBody>
      </p:sp>
      <p:sp>
        <p:nvSpPr>
          <p:cNvPr id="71693" name="Прямоугольник 47">
            <a:extLst>
              <a:ext uri="{FF2B5EF4-FFF2-40B4-BE49-F238E27FC236}">
                <a16:creationId xmlns:a16="http://schemas.microsoft.com/office/drawing/2014/main" id="{255934CA-8CF7-A3DB-256D-DED3E3F8C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2352675"/>
            <a:ext cx="2214563" cy="3236913"/>
          </a:xfrm>
          <a:prstGeom prst="rect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 sz="1600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>
                <a:solidFill>
                  <a:schemeClr val="tx1"/>
                </a:solidFill>
              </a:rPr>
              <a:t>Министерство юстиции</a:t>
            </a:r>
          </a:p>
        </p:txBody>
      </p:sp>
      <p:sp>
        <p:nvSpPr>
          <p:cNvPr id="71694" name="Прямоугольник 48">
            <a:extLst>
              <a:ext uri="{FF2B5EF4-FFF2-40B4-BE49-F238E27FC236}">
                <a16:creationId xmlns:a16="http://schemas.microsoft.com/office/drawing/2014/main" id="{BA3BE06E-15A4-FC35-8882-9D034A6FC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625" y="2352675"/>
            <a:ext cx="2214563" cy="3236913"/>
          </a:xfrm>
          <a:prstGeom prst="rect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 sz="1600">
              <a:solidFill>
                <a:schemeClr val="tx1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>
                <a:solidFill>
                  <a:schemeClr val="tx1"/>
                </a:solidFill>
              </a:rPr>
              <a:t>Министерство внутренней безопасности</a:t>
            </a:r>
          </a:p>
        </p:txBody>
      </p:sp>
      <p:cxnSp>
        <p:nvCxnSpPr>
          <p:cNvPr id="71695" name="Прямая соединительная линия 50">
            <a:extLst>
              <a:ext uri="{FF2B5EF4-FFF2-40B4-BE49-F238E27FC236}">
                <a16:creationId xmlns:a16="http://schemas.microsoft.com/office/drawing/2014/main" id="{D53071B6-BEB8-E11A-00E2-DC0A98139B2A}"/>
              </a:ext>
            </a:extLst>
          </p:cNvPr>
          <p:cNvCxnSpPr>
            <a:cxnSpLocks noChangeShapeType="1"/>
            <a:stCxn id="4150" idx="2"/>
            <a:endCxn id="4151" idx="0"/>
          </p:cNvCxnSpPr>
          <p:nvPr/>
        </p:nvCxnSpPr>
        <p:spPr bwMode="auto">
          <a:xfrm flipH="1">
            <a:off x="4575175" y="654050"/>
            <a:ext cx="3175" cy="3952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696" name="Прямая соединительная линия 52">
            <a:extLst>
              <a:ext uri="{FF2B5EF4-FFF2-40B4-BE49-F238E27FC236}">
                <a16:creationId xmlns:a16="http://schemas.microsoft.com/office/drawing/2014/main" id="{DB24A359-E69F-EE49-A2AD-1B81C0C7C005}"/>
              </a:ext>
            </a:extLst>
          </p:cNvPr>
          <p:cNvCxnSpPr>
            <a:cxnSpLocks noChangeShapeType="1"/>
            <a:stCxn id="4151" idx="2"/>
            <a:endCxn id="4153" idx="0"/>
          </p:cNvCxnSpPr>
          <p:nvPr/>
        </p:nvCxnSpPr>
        <p:spPr bwMode="auto">
          <a:xfrm>
            <a:off x="4575175" y="1338263"/>
            <a:ext cx="0" cy="2825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697" name="Соединительная линия уступом 69">
            <a:extLst>
              <a:ext uri="{FF2B5EF4-FFF2-40B4-BE49-F238E27FC236}">
                <a16:creationId xmlns:a16="http://schemas.microsoft.com/office/drawing/2014/main" id="{3AF44B54-2BB5-58C3-7DAF-692A80133E87}"/>
              </a:ext>
            </a:extLst>
          </p:cNvPr>
          <p:cNvCxnSpPr>
            <a:cxnSpLocks noChangeShapeType="1"/>
            <a:stCxn id="4153" idx="2"/>
          </p:cNvCxnSpPr>
          <p:nvPr/>
        </p:nvCxnSpPr>
        <p:spPr bwMode="auto">
          <a:xfrm rot="5400000">
            <a:off x="3456781" y="1239045"/>
            <a:ext cx="447675" cy="1789112"/>
          </a:xfrm>
          <a:prstGeom prst="bentConnector2">
            <a:avLst/>
          </a:prstGeom>
          <a:noFill/>
          <a:ln w="222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698" name="Shape 74">
            <a:extLst>
              <a:ext uri="{FF2B5EF4-FFF2-40B4-BE49-F238E27FC236}">
                <a16:creationId xmlns:a16="http://schemas.microsoft.com/office/drawing/2014/main" id="{F2FD4A9F-2914-622F-39E2-CD0D3E89A5D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1158081" y="3898107"/>
            <a:ext cx="3814763" cy="571500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699" name="Shape 76">
            <a:extLst>
              <a:ext uri="{FF2B5EF4-FFF2-40B4-BE49-F238E27FC236}">
                <a16:creationId xmlns:a16="http://schemas.microsoft.com/office/drawing/2014/main" id="{4B099BF6-A09A-F833-2D4A-16EB852C058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8819" y="4148932"/>
            <a:ext cx="3868737" cy="285750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0" name="Shape 78">
            <a:extLst>
              <a:ext uri="{FF2B5EF4-FFF2-40B4-BE49-F238E27FC236}">
                <a16:creationId xmlns:a16="http://schemas.microsoft.com/office/drawing/2014/main" id="{3ECD2D93-4C6F-E963-7B95-6A009E55B6B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148682" y="2947194"/>
            <a:ext cx="1898650" cy="642937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1" name="Соединительная линия уступом 80">
            <a:extLst>
              <a:ext uri="{FF2B5EF4-FFF2-40B4-BE49-F238E27FC236}">
                <a16:creationId xmlns:a16="http://schemas.microsoft.com/office/drawing/2014/main" id="{B2CC9ADA-1469-2B6E-AC98-26C5564F2D5C}"/>
              </a:ext>
            </a:extLst>
          </p:cNvPr>
          <p:cNvCxnSpPr>
            <a:cxnSpLocks noChangeShapeType="1"/>
            <a:endCxn id="44" idx="1"/>
          </p:cNvCxnSpPr>
          <p:nvPr/>
        </p:nvCxnSpPr>
        <p:spPr bwMode="auto">
          <a:xfrm>
            <a:off x="2786063" y="2357438"/>
            <a:ext cx="642937" cy="561975"/>
          </a:xfrm>
          <a:prstGeom prst="bentConnector3">
            <a:avLst>
              <a:gd name="adj1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2" name="Shape 84">
            <a:extLst>
              <a:ext uri="{FF2B5EF4-FFF2-40B4-BE49-F238E27FC236}">
                <a16:creationId xmlns:a16="http://schemas.microsoft.com/office/drawing/2014/main" id="{05235F6E-0C15-4E02-4BB1-5822D2B8D7BD}"/>
              </a:ext>
            </a:extLst>
          </p:cNvPr>
          <p:cNvCxnSpPr>
            <a:cxnSpLocks noChangeShapeType="1"/>
            <a:endCxn id="4154" idx="3"/>
          </p:cNvCxnSpPr>
          <p:nvPr/>
        </p:nvCxnSpPr>
        <p:spPr bwMode="auto">
          <a:xfrm rot="5400000">
            <a:off x="2293938" y="2563813"/>
            <a:ext cx="698500" cy="285750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3" name="Shape 86">
            <a:extLst>
              <a:ext uri="{FF2B5EF4-FFF2-40B4-BE49-F238E27FC236}">
                <a16:creationId xmlns:a16="http://schemas.microsoft.com/office/drawing/2014/main" id="{E4A0E2C5-652F-1B42-E9D5-D2DC296D158E}"/>
              </a:ext>
            </a:extLst>
          </p:cNvPr>
          <p:cNvCxnSpPr>
            <a:cxnSpLocks noChangeShapeType="1"/>
            <a:endCxn id="43" idx="3"/>
          </p:cNvCxnSpPr>
          <p:nvPr/>
        </p:nvCxnSpPr>
        <p:spPr bwMode="auto">
          <a:xfrm rot="5400000">
            <a:off x="1708944" y="3148807"/>
            <a:ext cx="1868487" cy="285750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4" name="Прямая соединительная линия 88">
            <a:extLst>
              <a:ext uri="{FF2B5EF4-FFF2-40B4-BE49-F238E27FC236}">
                <a16:creationId xmlns:a16="http://schemas.microsoft.com/office/drawing/2014/main" id="{84F3F49F-4DAD-30DD-1CF4-E4DEF97640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2357438"/>
            <a:ext cx="4572000" cy="158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5" name="Shape 90">
            <a:extLst>
              <a:ext uri="{FF2B5EF4-FFF2-40B4-BE49-F238E27FC236}">
                <a16:creationId xmlns:a16="http://schemas.microsoft.com/office/drawing/2014/main" id="{7C2F1036-F4F8-6E8D-A72E-0B6EA3A4F46C}"/>
              </a:ext>
            </a:extLst>
          </p:cNvPr>
          <p:cNvCxnSpPr>
            <a:cxnSpLocks noChangeShapeType="1"/>
            <a:endCxn id="46" idx="1"/>
          </p:cNvCxnSpPr>
          <p:nvPr/>
        </p:nvCxnSpPr>
        <p:spPr bwMode="auto">
          <a:xfrm rot="16200000" flipH="1">
            <a:off x="5826919" y="2459832"/>
            <a:ext cx="561975" cy="357187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06" name="Shape 92">
            <a:extLst>
              <a:ext uri="{FF2B5EF4-FFF2-40B4-BE49-F238E27FC236}">
                <a16:creationId xmlns:a16="http://schemas.microsoft.com/office/drawing/2014/main" id="{5C910B4A-1316-6E68-8901-93B5A82FD655}"/>
              </a:ext>
            </a:extLst>
          </p:cNvPr>
          <p:cNvCxnSpPr>
            <a:cxnSpLocks noChangeShapeType="1"/>
            <a:endCxn id="47" idx="1"/>
          </p:cNvCxnSpPr>
          <p:nvPr/>
        </p:nvCxnSpPr>
        <p:spPr bwMode="auto">
          <a:xfrm rot="16200000" flipH="1">
            <a:off x="5158582" y="3128169"/>
            <a:ext cx="1898650" cy="357187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07" name="TextBox 94">
            <a:extLst>
              <a:ext uri="{FF2B5EF4-FFF2-40B4-BE49-F238E27FC236}">
                <a16:creationId xmlns:a16="http://schemas.microsoft.com/office/drawing/2014/main" id="{43F2E371-D279-C988-40BF-31A2AD228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857375"/>
            <a:ext cx="7929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Гражданский                                         компонент</a:t>
            </a:r>
          </a:p>
        </p:txBody>
      </p:sp>
      <p:pic>
        <p:nvPicPr>
          <p:cNvPr id="71708" name="Picture 3">
            <a:extLst>
              <a:ext uri="{FF2B5EF4-FFF2-40B4-BE49-F238E27FC236}">
                <a16:creationId xmlns:a16="http://schemas.microsoft.com/office/drawing/2014/main" id="{B907A65E-4BE5-926B-920E-1170CCE3B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1709" name="Picture 3">
            <a:extLst>
              <a:ext uri="{FF2B5EF4-FFF2-40B4-BE49-F238E27FC236}">
                <a16:creationId xmlns:a16="http://schemas.microsoft.com/office/drawing/2014/main" id="{D7C578CF-CEA5-4CAB-CF25-69B195A26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0" grpId="0" animBg="1" autoUpdateAnimBg="0"/>
      <p:bldP spid="4151" grpId="0" animBg="1" autoUpdateAnimBg="0"/>
      <p:bldP spid="4153" grpId="0" animBg="1" autoUpdateAnimBg="0"/>
      <p:bldP spid="4154" grpId="0" animBg="1" autoUpdateAnimBg="0"/>
      <p:bldP spid="4156" grpId="0" animBg="1" autoUpdateAnimBg="0"/>
      <p:bldP spid="4158" grpId="0" animBg="1" autoUpdateAnimBg="0"/>
      <p:bldP spid="43" grpId="0" animBg="1" autoUpdateAnimBg="0"/>
      <p:bldP spid="44" grpId="0" animBg="1" autoUpdateAnimBg="0"/>
      <p:bldP spid="45" grpId="0" animBg="1" autoUpdateAnimBg="0"/>
      <p:bldP spid="46" grpId="0" animBg="1" autoUpdateAnimBg="0"/>
      <p:bldP spid="4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0" name="Text Box 54">
            <a:extLst>
              <a:ext uri="{FF2B5EF4-FFF2-40B4-BE49-F238E27FC236}">
                <a16:creationId xmlns:a16="http://schemas.microsoft.com/office/drawing/2014/main" id="{036EB0CE-4301-4228-86CA-E858A4F53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285750"/>
            <a:ext cx="4702175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2000" b="1">
                <a:solidFill>
                  <a:schemeClr val="tx1"/>
                </a:solidFill>
              </a:rPr>
              <a:t>Министр обороны</a:t>
            </a:r>
          </a:p>
        </p:txBody>
      </p:sp>
      <p:sp>
        <p:nvSpPr>
          <p:cNvPr id="4151" name="Text Box 55">
            <a:extLst>
              <a:ext uri="{FF2B5EF4-FFF2-40B4-BE49-F238E27FC236}">
                <a16:creationId xmlns:a16="http://schemas.microsoft.com/office/drawing/2014/main" id="{2DCF98C8-B876-9F36-CF29-BD6DDAAAE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1071563"/>
            <a:ext cx="3290888" cy="2889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Заместитель МО  по разведке</a:t>
            </a:r>
          </a:p>
        </p:txBody>
      </p:sp>
      <p:sp>
        <p:nvSpPr>
          <p:cNvPr id="4153" name="Text Box 57">
            <a:extLst>
              <a:ext uri="{FF2B5EF4-FFF2-40B4-BE49-F238E27FC236}">
                <a16:creationId xmlns:a16="http://schemas.microsoft.com/office/drawing/2014/main" id="{3EE29DB5-A534-048A-9B83-85544BFED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1643063"/>
            <a:ext cx="3290888" cy="2889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Комитет начальника штабов</a:t>
            </a:r>
          </a:p>
        </p:txBody>
      </p:sp>
      <p:sp>
        <p:nvSpPr>
          <p:cNvPr id="4154" name="Text Box 58">
            <a:extLst>
              <a:ext uri="{FF2B5EF4-FFF2-40B4-BE49-F238E27FC236}">
                <a16:creationId xmlns:a16="http://schemas.microsoft.com/office/drawing/2014/main" id="{23F87F64-F505-56A4-6D7E-30D95F8F9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2571750"/>
            <a:ext cx="2714625" cy="6826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Разведывательное управление министерства обороны</a:t>
            </a:r>
          </a:p>
        </p:txBody>
      </p:sp>
      <p:sp>
        <p:nvSpPr>
          <p:cNvPr id="43" name="Text Box 58">
            <a:extLst>
              <a:ext uri="{FF2B5EF4-FFF2-40B4-BE49-F238E27FC236}">
                <a16:creationId xmlns:a16="http://schemas.microsoft.com/office/drawing/2014/main" id="{5D54432D-6B2C-45C5-C4B4-60F897DA6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429000"/>
            <a:ext cx="3162300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Управление национальной безопасности</a:t>
            </a:r>
          </a:p>
        </p:txBody>
      </p:sp>
      <p:sp>
        <p:nvSpPr>
          <p:cNvPr id="44" name="Text Box 58">
            <a:extLst>
              <a:ext uri="{FF2B5EF4-FFF2-40B4-BE49-F238E27FC236}">
                <a16:creationId xmlns:a16="http://schemas.microsoft.com/office/drawing/2014/main" id="{B7CE05E1-8469-48A2-9121-96FEB43E3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4273550"/>
            <a:ext cx="2714625" cy="6826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Национальное управление геопространственной разведки</a:t>
            </a:r>
          </a:p>
        </p:txBody>
      </p:sp>
      <p:sp>
        <p:nvSpPr>
          <p:cNvPr id="45" name="Text Box 58">
            <a:extLst>
              <a:ext uri="{FF2B5EF4-FFF2-40B4-BE49-F238E27FC236}">
                <a16:creationId xmlns:a16="http://schemas.microsoft.com/office/drawing/2014/main" id="{D57CCBE0-F4B9-CDF9-E648-33654E1ED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5000625"/>
            <a:ext cx="2714625" cy="6826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Национальное управление воздушно-космической разведки</a:t>
            </a:r>
          </a:p>
        </p:txBody>
      </p:sp>
      <p:sp>
        <p:nvSpPr>
          <p:cNvPr id="46" name="Text Box 58">
            <a:extLst>
              <a:ext uri="{FF2B5EF4-FFF2-40B4-BE49-F238E27FC236}">
                <a16:creationId xmlns:a16="http://schemas.microsoft.com/office/drawing/2014/main" id="{A562EF92-37D5-B77C-5118-7F9FE1F9C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4286250"/>
            <a:ext cx="2428875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Разведывательное управление ВМС</a:t>
            </a:r>
          </a:p>
        </p:txBody>
      </p:sp>
      <p:sp>
        <p:nvSpPr>
          <p:cNvPr id="47" name="Text Box 58">
            <a:extLst>
              <a:ext uri="{FF2B5EF4-FFF2-40B4-BE49-F238E27FC236}">
                <a16:creationId xmlns:a16="http://schemas.microsoft.com/office/drawing/2014/main" id="{8F7D24D2-AA48-763A-479F-058B5BDD2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5000625"/>
            <a:ext cx="2428875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Разведывательный центр морской пехоты</a:t>
            </a:r>
          </a:p>
        </p:txBody>
      </p:sp>
      <p:sp>
        <p:nvSpPr>
          <p:cNvPr id="72715" name="Прямоугольник 48">
            <a:extLst>
              <a:ext uri="{FF2B5EF4-FFF2-40B4-BE49-F238E27FC236}">
                <a16:creationId xmlns:a16="http://schemas.microsoft.com/office/drawing/2014/main" id="{70F2C7EF-052C-6CD2-8029-741C784D3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188" y="4143375"/>
            <a:ext cx="2714625" cy="1500188"/>
          </a:xfrm>
          <a:prstGeom prst="rect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72716" name="TextBox 94">
            <a:extLst>
              <a:ext uri="{FF2B5EF4-FFF2-40B4-BE49-F238E27FC236}">
                <a16:creationId xmlns:a16="http://schemas.microsoft.com/office/drawing/2014/main" id="{CF10492E-4334-798C-888D-8F8173B28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1857375"/>
            <a:ext cx="7929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>
                <a:solidFill>
                  <a:schemeClr val="tx1"/>
                </a:solidFill>
              </a:rPr>
              <a:t>Военный                                                  компонент</a:t>
            </a:r>
          </a:p>
        </p:txBody>
      </p:sp>
      <p:sp>
        <p:nvSpPr>
          <p:cNvPr id="28" name="Text Box 55">
            <a:extLst>
              <a:ext uri="{FF2B5EF4-FFF2-40B4-BE49-F238E27FC236}">
                <a16:creationId xmlns:a16="http://schemas.microsoft.com/office/drawing/2014/main" id="{5EF9A992-22B4-3C2C-0A9A-E3E9FAA31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1071563"/>
            <a:ext cx="3290888" cy="288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ru-RU" sz="1600" b="1">
                <a:solidFill>
                  <a:schemeClr val="tx1"/>
                </a:solidFill>
              </a:rPr>
              <a:t>Первый заместитель МО</a:t>
            </a:r>
          </a:p>
        </p:txBody>
      </p:sp>
      <p:sp>
        <p:nvSpPr>
          <p:cNvPr id="29" name="Text Box 58">
            <a:extLst>
              <a:ext uri="{FF2B5EF4-FFF2-40B4-BE49-F238E27FC236}">
                <a16:creationId xmlns:a16="http://schemas.microsoft.com/office/drawing/2014/main" id="{C6160699-D20E-7090-E19D-DF58D2AE3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2571750"/>
            <a:ext cx="2749550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Командование разведки и безопасности СВ</a:t>
            </a:r>
          </a:p>
        </p:txBody>
      </p:sp>
      <p:sp>
        <p:nvSpPr>
          <p:cNvPr id="30" name="Text Box 58">
            <a:extLst>
              <a:ext uri="{FF2B5EF4-FFF2-40B4-BE49-F238E27FC236}">
                <a16:creationId xmlns:a16="http://schemas.microsoft.com/office/drawing/2014/main" id="{A4A177EB-76E3-1846-C287-06DBE2178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3429000"/>
            <a:ext cx="2428875" cy="485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uk-UA" sz="1600" b="1">
                <a:solidFill>
                  <a:schemeClr val="tx1"/>
                </a:solidFill>
              </a:rPr>
              <a:t>Разведывательное управление ВВС</a:t>
            </a:r>
          </a:p>
        </p:txBody>
      </p:sp>
      <p:cxnSp>
        <p:nvCxnSpPr>
          <p:cNvPr id="72720" name="Прямая соединительная линия 31">
            <a:extLst>
              <a:ext uri="{FF2B5EF4-FFF2-40B4-BE49-F238E27FC236}">
                <a16:creationId xmlns:a16="http://schemas.microsoft.com/office/drawing/2014/main" id="{3E095CB9-14DE-F396-D466-FBCD4D322D92}"/>
              </a:ext>
            </a:extLst>
          </p:cNvPr>
          <p:cNvCxnSpPr>
            <a:cxnSpLocks noChangeShapeType="1"/>
            <a:stCxn id="4150" idx="2"/>
            <a:endCxn id="28" idx="0"/>
          </p:cNvCxnSpPr>
          <p:nvPr/>
        </p:nvCxnSpPr>
        <p:spPr bwMode="auto">
          <a:xfrm>
            <a:off x="5922963" y="739775"/>
            <a:ext cx="9525" cy="31273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1" name="Соединительная линия уступом 33">
            <a:extLst>
              <a:ext uri="{FF2B5EF4-FFF2-40B4-BE49-F238E27FC236}">
                <a16:creationId xmlns:a16="http://schemas.microsoft.com/office/drawing/2014/main" id="{6C589D5A-18B9-AFF7-165E-FE440EB03EC1}"/>
              </a:ext>
            </a:extLst>
          </p:cNvPr>
          <p:cNvCxnSpPr>
            <a:cxnSpLocks noChangeShapeType="1"/>
            <a:stCxn id="4150" idx="2"/>
            <a:endCxn id="4151" idx="0"/>
          </p:cNvCxnSpPr>
          <p:nvPr/>
        </p:nvCxnSpPr>
        <p:spPr bwMode="auto">
          <a:xfrm rot="5400000">
            <a:off x="3842544" y="-1027906"/>
            <a:ext cx="312738" cy="3848100"/>
          </a:xfrm>
          <a:prstGeom prst="bentConnector3">
            <a:avLst>
              <a:gd name="adj1" fmla="val 49745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2" name="Прямая соединительная линия 35">
            <a:extLst>
              <a:ext uri="{FF2B5EF4-FFF2-40B4-BE49-F238E27FC236}">
                <a16:creationId xmlns:a16="http://schemas.microsoft.com/office/drawing/2014/main" id="{5DB0E154-0621-26A4-C64D-4BD8BB7C910A}"/>
              </a:ext>
            </a:extLst>
          </p:cNvPr>
          <p:cNvCxnSpPr>
            <a:cxnSpLocks noChangeShapeType="1"/>
            <a:stCxn id="28" idx="2"/>
            <a:endCxn id="4153" idx="0"/>
          </p:cNvCxnSpPr>
          <p:nvPr/>
        </p:nvCxnSpPr>
        <p:spPr bwMode="auto">
          <a:xfrm rot="5400000">
            <a:off x="5791200" y="1501775"/>
            <a:ext cx="280988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3" name="Прямая соединительная линия 37">
            <a:extLst>
              <a:ext uri="{FF2B5EF4-FFF2-40B4-BE49-F238E27FC236}">
                <a16:creationId xmlns:a16="http://schemas.microsoft.com/office/drawing/2014/main" id="{329C2E49-B3F7-EC04-945F-A3F37B6C109F}"/>
              </a:ext>
            </a:extLst>
          </p:cNvPr>
          <p:cNvCxnSpPr>
            <a:cxnSpLocks noChangeShapeType="1"/>
            <a:stCxn id="44" idx="3"/>
            <a:endCxn id="46" idx="1"/>
          </p:cNvCxnSpPr>
          <p:nvPr/>
        </p:nvCxnSpPr>
        <p:spPr bwMode="auto">
          <a:xfrm flipV="1">
            <a:off x="5286375" y="4529138"/>
            <a:ext cx="928688" cy="8572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4" name="Прямая соединительная линия 40">
            <a:extLst>
              <a:ext uri="{FF2B5EF4-FFF2-40B4-BE49-F238E27FC236}">
                <a16:creationId xmlns:a16="http://schemas.microsoft.com/office/drawing/2014/main" id="{6C9AA1AA-4773-16C1-7DDB-FE2D7E82D050}"/>
              </a:ext>
            </a:extLst>
          </p:cNvPr>
          <p:cNvCxnSpPr>
            <a:cxnSpLocks noChangeShapeType="1"/>
            <a:stCxn id="43" idx="3"/>
            <a:endCxn id="30" idx="1"/>
          </p:cNvCxnSpPr>
          <p:nvPr/>
        </p:nvCxnSpPr>
        <p:spPr bwMode="auto">
          <a:xfrm flipV="1">
            <a:off x="5286375" y="3671888"/>
            <a:ext cx="92868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5" name="Прямая соединительная линия 49">
            <a:extLst>
              <a:ext uri="{FF2B5EF4-FFF2-40B4-BE49-F238E27FC236}">
                <a16:creationId xmlns:a16="http://schemas.microsoft.com/office/drawing/2014/main" id="{345ADC3A-067E-C3B3-9AC7-F456338EE786}"/>
              </a:ext>
            </a:extLst>
          </p:cNvPr>
          <p:cNvCxnSpPr>
            <a:cxnSpLocks noChangeShapeType="1"/>
            <a:stCxn id="4154" idx="3"/>
            <a:endCxn id="29" idx="1"/>
          </p:cNvCxnSpPr>
          <p:nvPr/>
        </p:nvCxnSpPr>
        <p:spPr bwMode="auto">
          <a:xfrm flipV="1">
            <a:off x="5286375" y="2814638"/>
            <a:ext cx="928688" cy="9842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6" name="Прямая соединительная линия 54">
            <a:extLst>
              <a:ext uri="{FF2B5EF4-FFF2-40B4-BE49-F238E27FC236}">
                <a16:creationId xmlns:a16="http://schemas.microsoft.com/office/drawing/2014/main" id="{BCD91845-DB1B-F301-56A1-ADADE28A163B}"/>
              </a:ext>
            </a:extLst>
          </p:cNvPr>
          <p:cNvCxnSpPr>
            <a:cxnSpLocks noChangeShapeType="1"/>
            <a:stCxn id="4153" idx="2"/>
          </p:cNvCxnSpPr>
          <p:nvPr/>
        </p:nvCxnSpPr>
        <p:spPr bwMode="auto">
          <a:xfrm rot="5400000">
            <a:off x="4645819" y="3215482"/>
            <a:ext cx="2568575" cy="158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727" name="Прямая соединительная линия 59">
            <a:extLst>
              <a:ext uri="{FF2B5EF4-FFF2-40B4-BE49-F238E27FC236}">
                <a16:creationId xmlns:a16="http://schemas.microsoft.com/office/drawing/2014/main" id="{5195D3E4-99D1-B1B1-2799-73546EABA7E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0" y="2286000"/>
            <a:ext cx="5929313" cy="1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2728" name="Picture 3">
            <a:extLst>
              <a:ext uri="{FF2B5EF4-FFF2-40B4-BE49-F238E27FC236}">
                <a16:creationId xmlns:a16="http://schemas.microsoft.com/office/drawing/2014/main" id="{2195C8E0-B5E5-951C-1FE4-38DAD9DF4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2729" name="Picture 3">
            <a:extLst>
              <a:ext uri="{FF2B5EF4-FFF2-40B4-BE49-F238E27FC236}">
                <a16:creationId xmlns:a16="http://schemas.microsoft.com/office/drawing/2014/main" id="{4207BF8B-1DE8-99E0-16A5-72C1A017E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0" grpId="0" animBg="1" autoUpdateAnimBg="0"/>
      <p:bldP spid="4151" grpId="0" animBg="1" autoUpdateAnimBg="0"/>
      <p:bldP spid="4153" grpId="0" animBg="1" autoUpdateAnimBg="0"/>
      <p:bldP spid="4154" grpId="0" animBg="1" autoUpdateAnimBg="0"/>
      <p:bldP spid="43" grpId="0" animBg="1" autoUpdateAnimBg="0"/>
      <p:bldP spid="44" grpId="0" animBg="1" autoUpdateAnimBg="0"/>
      <p:bldP spid="45" grpId="0" animBg="1" autoUpdateAnimBg="0"/>
      <p:bldP spid="46" grpId="0" animBg="1" autoUpdateAnimBg="0"/>
      <p:bldP spid="47" grpId="0" animBg="1" autoUpdateAnimBg="0"/>
      <p:bldP spid="28" grpId="0" animBg="1" autoUpdateAnimBg="0"/>
      <p:bldP spid="29" grpId="0" animBg="1" autoUpdateAnimBg="0"/>
      <p:bldP spid="30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876E90CF-32CA-7911-CBCD-18A9C6387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uk-UA"/>
          </a:p>
        </p:txBody>
      </p:sp>
      <p:graphicFrame>
        <p:nvGraphicFramePr>
          <p:cNvPr id="73731" name="Object 1">
            <a:extLst>
              <a:ext uri="{FF2B5EF4-FFF2-40B4-BE49-F238E27FC236}">
                <a16:creationId xmlns:a16="http://schemas.microsoft.com/office/drawing/2014/main" id="{A3F4596B-5865-CBC6-3F54-9ACE449D43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188913"/>
          <a:ext cx="7643812" cy="642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6444943" imgH="5409274" progId="Word.Picture.8">
                  <p:embed/>
                </p:oleObj>
              </mc:Choice>
              <mc:Fallback>
                <p:oleObj name="Picture" r:id="rId2" imgW="6444943" imgH="5409274" progId="Word.Picture.8">
                  <p:embed/>
                  <p:pic>
                    <p:nvPicPr>
                      <p:cNvPr id="73731" name="Object 1">
                        <a:extLst>
                          <a:ext uri="{FF2B5EF4-FFF2-40B4-BE49-F238E27FC236}">
                            <a16:creationId xmlns:a16="http://schemas.microsoft.com/office/drawing/2014/main" id="{A3F4596B-5865-CBC6-3F54-9ACE449D43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88913"/>
                        <a:ext cx="7643812" cy="642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3732" name="Picture 3">
            <a:extLst>
              <a:ext uri="{FF2B5EF4-FFF2-40B4-BE49-F238E27FC236}">
                <a16:creationId xmlns:a16="http://schemas.microsoft.com/office/drawing/2014/main" id="{04974BED-5F0B-1B9D-8CDE-4EAFA96AD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13" y="0"/>
            <a:ext cx="712787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3733" name="Picture 3">
            <a:extLst>
              <a:ext uri="{FF2B5EF4-FFF2-40B4-BE49-F238E27FC236}">
                <a16:creationId xmlns:a16="http://schemas.microsoft.com/office/drawing/2014/main" id="{F9042E92-36DC-0D46-E60A-11E34D40E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68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3481</TotalTime>
  <Words>5317</Words>
  <Application>Microsoft Office PowerPoint</Application>
  <PresentationFormat>On-screen Show (4:3)</PresentationFormat>
  <Paragraphs>752</Paragraphs>
  <Slides>50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50</vt:i4>
      </vt:variant>
    </vt:vector>
  </HeadingPairs>
  <TitlesOfParts>
    <vt:vector size="54" baseType="lpstr">
      <vt:lpstr>1_Тема Office</vt:lpstr>
      <vt:lpstr>2_Тема Office</vt:lpstr>
      <vt:lpstr>Тема Office</vt:lpstr>
      <vt:lpstr>3_Тема Office</vt:lpstr>
      <vt:lpstr>PowerPoint Presentation</vt:lpstr>
      <vt:lpstr>Тема №2</vt:lpstr>
      <vt:lpstr>Занятие №1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Средства Р и РТР, придаваемые  батальону разведки и РЭБ на период боевых действий </vt:lpstr>
      <vt:lpstr>PowerPoint Presentation</vt:lpstr>
      <vt:lpstr>PowerPoint Presentation</vt:lpstr>
      <vt:lpstr>Основные ТТХ системы IEWCS</vt:lpstr>
      <vt:lpstr>Состав и  боевое применение  БЛА Outrider</vt:lpstr>
      <vt:lpstr>PowerPoint Presentation</vt:lpstr>
      <vt:lpstr>PowerPoint Presentation</vt:lpstr>
      <vt:lpstr>PowerPoint Presentation</vt:lpstr>
      <vt:lpstr>PowerPoint Presentation</vt:lpstr>
      <vt:lpstr>Тема №2</vt:lpstr>
      <vt:lpstr>Занятие №1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ТАКТИКО-ТЕХНИЧЕСКИЕ ДАННЫЕ Р-123 МТ</dc:title>
  <dc:creator>Руслан</dc:creator>
  <cp:lastModifiedBy>Jeff Bardin</cp:lastModifiedBy>
  <cp:revision>89</cp:revision>
  <cp:lastPrinted>1601-01-01T00:00:00Z</cp:lastPrinted>
  <dcterms:created xsi:type="dcterms:W3CDTF">1601-01-01T00:00:00Z</dcterms:created>
  <dcterms:modified xsi:type="dcterms:W3CDTF">2025-03-29T21:54:21Z</dcterms:modified>
</cp:coreProperties>
</file>