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73" r:id="rId4"/>
    <p:sldId id="274" r:id="rId5"/>
    <p:sldId id="271" r:id="rId6"/>
    <p:sldId id="270" r:id="rId7"/>
    <p:sldId id="275" r:id="rId8"/>
    <p:sldId id="269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Юшкин" initials="ВЮ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DC2"/>
    <a:srgbClr val="DFE1DF"/>
    <a:srgbClr val="566775"/>
    <a:srgbClr val="00A88E"/>
    <a:srgbClr val="CAA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 autoAdjust="0"/>
    <p:restoredTop sz="94635" autoAdjust="0"/>
  </p:normalViewPr>
  <p:slideViewPr>
    <p:cSldViewPr>
      <p:cViewPr varScale="1">
        <p:scale>
          <a:sx n="106" d="100"/>
          <a:sy n="106" d="100"/>
        </p:scale>
        <p:origin x="922" y="67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D9FD-BE7A-4001-893F-14AF0DCE274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441C3-83A1-4211-B663-7D25232A5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441C3-83A1-4211-B663-7D25232A51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441C3-83A1-4211-B663-7D25232A51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441C3-83A1-4211-B663-7D25232A51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7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441C3-83A1-4211-B663-7D25232A51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441C3-83A1-4211-B663-7D25232A51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58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441C3-83A1-4211-B663-7D25232A51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4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441C3-83A1-4211-B663-7D25232A51F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430-B520-4326-8DAC-09B545A475ED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F423-1464-44B2-A779-9A4651662D3D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F70B-334A-4642-8523-33538402BA22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AD95-0975-4749-B293-154E85B59071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5890-16BC-483A-803A-733335154235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C8ED-4C77-4D9B-AAD8-6FED5328A840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E75-267D-4DCD-B634-64987007A52A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2E78-44C7-4319-9049-CC7AFDCB7520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BAFB-0A9C-434F-A323-657572763575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E74-C56F-4EF2-88E9-3AF56D52C43A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4737-A71D-4DDA-B5B2-27D27A2AC176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E2C1-7D8F-40DB-9FEE-1E53988F600D}" type="datetime1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8.png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2.jpeg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П\Работа\Kaspersky\Варианты лого\Лого белый сф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7494"/>
            <a:ext cx="4608512" cy="4608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79812" y="213970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solidFill>
                  <a:schemeClr val="bg1"/>
                </a:solidFill>
                <a:latin typeface="Kaspersky Sans" pitchFamily="34" charset="0"/>
              </a:rPr>
              <a:t>CIVILIAN DRONES </a:t>
            </a:r>
          </a:p>
          <a:p>
            <a:pPr algn="ctr"/>
            <a:r>
              <a:rPr lang="en-US" sz="2000" b="1" kern="0" dirty="0">
                <a:solidFill>
                  <a:schemeClr val="bg1"/>
                </a:solidFill>
                <a:latin typeface="Kaspersky Sans" pitchFamily="34" charset="0"/>
              </a:rPr>
              <a:t>COUNTERING SYSTEM</a:t>
            </a:r>
          </a:p>
        </p:txBody>
      </p:sp>
      <p:pic>
        <p:nvPicPr>
          <p:cNvPr id="6" name="Picture 3" descr="D:\ОП\Работа\Kaspersky\Брендбук\Kaspersky_logotype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98" y="3939902"/>
            <a:ext cx="1676203" cy="631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21C33CF-974A-4CAA-9601-65624FB94EEB}"/>
              </a:ext>
            </a:extLst>
          </p:cNvPr>
          <p:cNvSpPr/>
          <p:nvPr/>
        </p:nvSpPr>
        <p:spPr>
          <a:xfrm>
            <a:off x="0" y="0"/>
            <a:ext cx="9144000" cy="1779662"/>
          </a:xfrm>
          <a:prstGeom prst="rect">
            <a:avLst/>
          </a:prstGeom>
          <a:solidFill>
            <a:srgbClr val="DFE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D:\ОП\Работа\Kaspersky\Вспомогательное\Поворотный_модуль_детектиро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229" y="1953698"/>
            <a:ext cx="1295043" cy="240683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195736" y="215603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Kaspersky Sans" pitchFamily="34" charset="0"/>
              </a:rPr>
              <a:t>ПЕРВИЧНОЕ ОБНАРУЖЕНИЕ</a:t>
            </a:r>
          </a:p>
          <a:p>
            <a:r>
              <a:rPr lang="ru-RU" sz="900" dirty="0">
                <a:latin typeface="Raleway" pitchFamily="34" charset="-52"/>
              </a:rPr>
              <a:t>ПОСРЕДСТВОМ </a:t>
            </a:r>
          </a:p>
          <a:p>
            <a:r>
              <a:rPr lang="ru-RU" sz="900" dirty="0">
                <a:latin typeface="Raleway" pitchFamily="34" charset="-52"/>
              </a:rPr>
              <a:t>МОДУЛЕЙ ПО </a:t>
            </a:r>
          </a:p>
          <a:p>
            <a:r>
              <a:rPr lang="ru-RU" sz="900" dirty="0">
                <a:latin typeface="Raleway" pitchFamily="34" charset="-52"/>
              </a:rPr>
              <a:t>ПЕРИМЕТРУ</a:t>
            </a:r>
          </a:p>
          <a:p>
            <a:r>
              <a:rPr lang="ru-RU" sz="900" dirty="0">
                <a:latin typeface="Raleway" pitchFamily="34" charset="-52"/>
              </a:rPr>
              <a:t>ОБЪЕКТА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2498" y="1984266"/>
            <a:ext cx="124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Kaspersky Sans" pitchFamily="34" charset="0"/>
              </a:rPr>
              <a:t>КЛАССИФИКАЦИЯ</a:t>
            </a:r>
            <a:endParaRPr lang="ru-RU" sz="900" dirty="0">
              <a:latin typeface="Raleway" pitchFamily="34" charset="-52"/>
            </a:endParaRPr>
          </a:p>
          <a:p>
            <a:r>
              <a:rPr lang="ru-RU" sz="900" dirty="0">
                <a:latin typeface="Raleway" pitchFamily="34" charset="-52"/>
              </a:rPr>
              <a:t>И ПОДАВЛЕНИЕ</a:t>
            </a:r>
          </a:p>
        </p:txBody>
      </p:sp>
      <p:pic>
        <p:nvPicPr>
          <p:cNvPr id="2" name="Picture 2" descr="D:\ОП\Работа\Kaspersky\Вспомогательное\Модуль_первичного_лазерного_обнаруже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143" y="2134756"/>
            <a:ext cx="1235918" cy="2232248"/>
          </a:xfrm>
          <a:prstGeom prst="rect">
            <a:avLst/>
          </a:prstGeom>
          <a:noFill/>
        </p:spPr>
      </p:pic>
      <p:pic>
        <p:nvPicPr>
          <p:cNvPr id="1026" name="Picture 2" descr="D:\ОП\Работа\Kaspersky\Вспомогательное\Серве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6909" y="3690512"/>
            <a:ext cx="1108744" cy="70677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554811" y="3245102"/>
            <a:ext cx="133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Kaspersky Sans" pitchFamily="34" charset="0"/>
              </a:rPr>
              <a:t>ВЫЧИСЛИТЕЛЬНЫЙ ЦЕНТР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7624" y="218999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Обнаружение на дистанции 1 км в нижнем слое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4731" y="373544"/>
            <a:ext cx="729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Kaspersky Sans" pitchFamily="34" charset="0"/>
              </a:rPr>
              <a:t>ЗАДАЧА</a:t>
            </a:r>
            <a:endParaRPr lang="ru-RU" sz="900" b="1" dirty="0">
              <a:latin typeface="Raleway" pitchFamily="34" charset="-52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394600" y="123478"/>
            <a:ext cx="0" cy="4824536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97812" y="865330"/>
            <a:ext cx="8866676" cy="0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9975" y="1072135"/>
            <a:ext cx="931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Kaspersky Sans" pitchFamily="34" charset="0"/>
              </a:rPr>
              <a:t>КОМПОНЕНТ</a:t>
            </a:r>
            <a:endParaRPr lang="ru-RU" sz="900" b="1" dirty="0">
              <a:latin typeface="Raleway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87624" y="933636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12Мп </a:t>
            </a:r>
            <a:r>
              <a:rPr lang="en-US" sz="900" dirty="0">
                <a:latin typeface="Raleway" pitchFamily="34" charset="-52"/>
              </a:rPr>
              <a:t>IP-</a:t>
            </a:r>
            <a:r>
              <a:rPr lang="ru-RU" sz="900" dirty="0">
                <a:latin typeface="Raleway" pitchFamily="34" charset="-52"/>
              </a:rPr>
              <a:t>камера с длиннофокусным объективом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56968" y="21899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Обнаружение на дистанции до 650м в верхнем слое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56968" y="933636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12Мп </a:t>
            </a:r>
            <a:r>
              <a:rPr lang="en-US" sz="900" dirty="0">
                <a:latin typeface="Raleway" pitchFamily="34" charset="-52"/>
              </a:rPr>
              <a:t>IP-</a:t>
            </a:r>
            <a:r>
              <a:rPr lang="ru-RU" sz="900" dirty="0">
                <a:latin typeface="Raleway" pitchFamily="34" charset="-52"/>
              </a:rPr>
              <a:t>камера с </a:t>
            </a:r>
            <a:r>
              <a:rPr lang="ru-RU" sz="900" dirty="0" err="1">
                <a:latin typeface="Raleway" pitchFamily="34" charset="-52"/>
              </a:rPr>
              <a:t>среднефокусным</a:t>
            </a:r>
            <a:r>
              <a:rPr lang="ru-RU" sz="900" dirty="0">
                <a:latin typeface="Raleway" pitchFamily="34" charset="-52"/>
              </a:rPr>
              <a:t> объективом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35407" y="218998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Обработка данных нейросетью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35407" y="938472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Raleway" pitchFamily="34" charset="-52"/>
              </a:rPr>
              <a:t>GPU-</a:t>
            </a:r>
            <a:r>
              <a:rPr lang="ru-RU" sz="900" dirty="0">
                <a:latin typeface="Raleway" pitchFamily="34" charset="-52"/>
              </a:rPr>
              <a:t>Сервер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097610" y="113096"/>
            <a:ext cx="0" cy="4824536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82537" y="218998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Обеспечение сектора обзора 360</a:t>
            </a:r>
            <a:r>
              <a:rPr lang="ru-RU" sz="900" baseline="30000" dirty="0">
                <a:latin typeface="Raleway" pitchFamily="34" charset="-52"/>
              </a:rPr>
              <a:t>о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82537" y="9433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Поворотная </a:t>
            </a:r>
          </a:p>
          <a:p>
            <a:r>
              <a:rPr lang="ru-RU" sz="900" dirty="0">
                <a:latin typeface="Raleway" pitchFamily="34" charset="-52"/>
              </a:rPr>
              <a:t>платформа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267744" y="113096"/>
            <a:ext cx="0" cy="1594558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187624" y="127264"/>
            <a:ext cx="0" cy="1594558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300192" y="123478"/>
            <a:ext cx="0" cy="1594558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14752" y="218998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Обнаружение на дистанции до 800м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14752" y="943308"/>
            <a:ext cx="1353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2 камеры:</a:t>
            </a:r>
          </a:p>
          <a:p>
            <a:r>
              <a:rPr lang="en-US" sz="900" dirty="0">
                <a:latin typeface="Raleway" pitchFamily="34" charset="-52"/>
              </a:rPr>
              <a:t>-</a:t>
            </a:r>
            <a:r>
              <a:rPr lang="ru-RU" sz="900" dirty="0">
                <a:latin typeface="Raleway" pitchFamily="34" charset="-52"/>
              </a:rPr>
              <a:t>Разрешением 12Мп</a:t>
            </a:r>
          </a:p>
          <a:p>
            <a:r>
              <a:rPr lang="en-US" sz="900" dirty="0">
                <a:latin typeface="Raleway" pitchFamily="34" charset="-52"/>
              </a:rPr>
              <a:t>-</a:t>
            </a:r>
            <a:r>
              <a:rPr lang="ru-RU" sz="900" dirty="0">
                <a:latin typeface="Raleway" pitchFamily="34" charset="-52"/>
              </a:rPr>
              <a:t>Разрешением 8Мп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21C33CF-974A-4CAA-9601-65624FB94EEB}"/>
              </a:ext>
            </a:extLst>
          </p:cNvPr>
          <p:cNvSpPr/>
          <p:nvPr/>
        </p:nvSpPr>
        <p:spPr>
          <a:xfrm>
            <a:off x="0" y="0"/>
            <a:ext cx="9144000" cy="1779662"/>
          </a:xfrm>
          <a:prstGeom prst="rect">
            <a:avLst/>
          </a:prstGeom>
          <a:solidFill>
            <a:srgbClr val="DFE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D:\ОП\Работа\Kaspersky\Вспомогательное\Поворотный_модуль_детектиро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229" y="1953698"/>
            <a:ext cx="1295043" cy="240683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195736" y="2156032"/>
            <a:ext cx="1080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Kaspersky Sans" pitchFamily="34" charset="0"/>
              </a:rPr>
              <a:t>ПЕРВИЧНОЕ ОБНАРУЖЕНИЕ</a:t>
            </a:r>
          </a:p>
          <a:p>
            <a:r>
              <a:rPr lang="ru-RU" sz="900" dirty="0">
                <a:latin typeface="Raleway" pitchFamily="34" charset="-52"/>
              </a:rPr>
              <a:t>360</a:t>
            </a:r>
            <a:r>
              <a:rPr lang="ru-RU" sz="900" baseline="30000" dirty="0">
                <a:latin typeface="Raleway" pitchFamily="34" charset="-52"/>
              </a:rPr>
              <a:t>о </a:t>
            </a:r>
            <a:endParaRPr lang="ru-RU" sz="900" dirty="0">
              <a:latin typeface="Raleway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2498" y="1984266"/>
            <a:ext cx="124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Kaspersky Sans" pitchFamily="34" charset="0"/>
              </a:rPr>
              <a:t>КЛАССИФИКАЦИЯ</a:t>
            </a:r>
            <a:endParaRPr lang="ru-RU" sz="900" dirty="0">
              <a:latin typeface="Raleway" pitchFamily="34" charset="-52"/>
            </a:endParaRPr>
          </a:p>
          <a:p>
            <a:r>
              <a:rPr lang="ru-RU" sz="900" dirty="0">
                <a:latin typeface="Raleway" pitchFamily="34" charset="-52"/>
              </a:rPr>
              <a:t>И ПОДАВЛЕНИЕ</a:t>
            </a:r>
          </a:p>
        </p:txBody>
      </p:sp>
      <p:pic>
        <p:nvPicPr>
          <p:cNvPr id="2" name="Picture 2" descr="D:\ОП\Работа\Kaspersky\Вспомогательное\Модуль_первичного_лазерного_обнаруже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143" y="2134756"/>
            <a:ext cx="1235918" cy="2232248"/>
          </a:xfrm>
          <a:prstGeom prst="rect">
            <a:avLst/>
          </a:prstGeom>
          <a:noFill/>
        </p:spPr>
      </p:pic>
      <p:pic>
        <p:nvPicPr>
          <p:cNvPr id="1026" name="Picture 2" descr="D:\ОП\Работа\Kaspersky\Вспомогательное\Серве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6909" y="3690512"/>
            <a:ext cx="1108744" cy="70677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554811" y="3245102"/>
            <a:ext cx="133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Kaspersky Sans" pitchFamily="34" charset="0"/>
              </a:rPr>
              <a:t>ВЫЧИСЛИТЕЛЬНЫЙ ЦЕНТР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7624" y="218999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Обнаружение на дистанции 1 км в нижнем слое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4731" y="373544"/>
            <a:ext cx="729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Kaspersky Sans" pitchFamily="34" charset="0"/>
              </a:rPr>
              <a:t>ЗАДАЧА</a:t>
            </a:r>
            <a:endParaRPr lang="ru-RU" sz="900" b="1" dirty="0">
              <a:latin typeface="Raleway" pitchFamily="34" charset="-52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394600" y="123478"/>
            <a:ext cx="0" cy="4824536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97812" y="865330"/>
            <a:ext cx="8866676" cy="0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9975" y="1072135"/>
            <a:ext cx="931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Kaspersky Sans" pitchFamily="34" charset="0"/>
              </a:rPr>
              <a:t>КОМПОНЕНТ</a:t>
            </a:r>
            <a:endParaRPr lang="ru-RU" sz="900" b="1" dirty="0">
              <a:latin typeface="Raleway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87624" y="9336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25 х 12Мп           </a:t>
            </a:r>
            <a:r>
              <a:rPr lang="en-US" sz="900" dirty="0">
                <a:latin typeface="Raleway" pitchFamily="34" charset="-52"/>
              </a:rPr>
              <a:t>IP-</a:t>
            </a:r>
            <a:r>
              <a:rPr lang="ru-RU" sz="900" dirty="0">
                <a:latin typeface="Raleway" pitchFamily="34" charset="-52"/>
              </a:rPr>
              <a:t>камер с длиннофокусным объективом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56968" y="21899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Обнаружение на дистанции до 650м в верхнем слое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56968" y="9336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10 х 12Мп          </a:t>
            </a:r>
            <a:r>
              <a:rPr lang="en-US" sz="900" dirty="0">
                <a:latin typeface="Raleway" pitchFamily="34" charset="-52"/>
              </a:rPr>
              <a:t>IP-</a:t>
            </a:r>
            <a:r>
              <a:rPr lang="ru-RU" sz="900" dirty="0">
                <a:latin typeface="Raleway" pitchFamily="34" charset="-52"/>
              </a:rPr>
              <a:t>камер с </a:t>
            </a:r>
            <a:r>
              <a:rPr lang="ru-RU" sz="900" dirty="0" err="1">
                <a:latin typeface="Raleway" pitchFamily="34" charset="-52"/>
              </a:rPr>
              <a:t>среднефокусным</a:t>
            </a:r>
            <a:r>
              <a:rPr lang="ru-RU" sz="900" dirty="0">
                <a:latin typeface="Raleway" pitchFamily="34" charset="-52"/>
              </a:rPr>
              <a:t> объективом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35407" y="218998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Обработка данных нейросетью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19171" y="945831"/>
            <a:ext cx="13622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Raleway" pitchFamily="34" charset="-52"/>
              </a:rPr>
              <a:t>GPU-</a:t>
            </a:r>
            <a:r>
              <a:rPr lang="ru-RU" sz="900" dirty="0">
                <a:latin typeface="Raleway" pitchFamily="34" charset="-52"/>
              </a:rPr>
              <a:t>Сервер:</a:t>
            </a:r>
          </a:p>
          <a:p>
            <a:r>
              <a:rPr lang="ru-RU" sz="900" dirty="0">
                <a:latin typeface="Raleway" pitchFamily="34" charset="-52"/>
              </a:rPr>
              <a:t>4 х для первичного</a:t>
            </a:r>
          </a:p>
          <a:p>
            <a:r>
              <a:rPr lang="ru-RU" sz="900" dirty="0">
                <a:latin typeface="Raleway" pitchFamily="34" charset="-52"/>
              </a:rPr>
              <a:t>и </a:t>
            </a:r>
          </a:p>
          <a:p>
            <a:r>
              <a:rPr lang="ru-RU" sz="900" dirty="0">
                <a:latin typeface="Raleway" pitchFamily="34" charset="-52"/>
              </a:rPr>
              <a:t>2 х для вторичного обнаружения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097610" y="113096"/>
            <a:ext cx="0" cy="4824536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82537" y="218998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Обеспечение сектора обзора 360</a:t>
            </a:r>
            <a:r>
              <a:rPr lang="ru-RU" sz="900" baseline="30000" dirty="0">
                <a:latin typeface="Raleway" pitchFamily="34" charset="-52"/>
              </a:rPr>
              <a:t>о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82537" y="9433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Поворотная </a:t>
            </a:r>
          </a:p>
          <a:p>
            <a:r>
              <a:rPr lang="ru-RU" sz="900" dirty="0">
                <a:latin typeface="Raleway" pitchFamily="34" charset="-52"/>
              </a:rPr>
              <a:t>платформа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267744" y="113096"/>
            <a:ext cx="0" cy="1594558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187624" y="127264"/>
            <a:ext cx="0" cy="1594558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300192" y="123478"/>
            <a:ext cx="0" cy="1594558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14752" y="218998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Обнаружение на дистанции до 800м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14752" y="943308"/>
            <a:ext cx="1353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2 камеры:</a:t>
            </a:r>
          </a:p>
          <a:p>
            <a:r>
              <a:rPr lang="en-US" sz="900" dirty="0">
                <a:latin typeface="Raleway" pitchFamily="34" charset="-52"/>
              </a:rPr>
              <a:t>-</a:t>
            </a:r>
            <a:r>
              <a:rPr lang="ru-RU" sz="900" dirty="0">
                <a:latin typeface="Raleway" pitchFamily="34" charset="-52"/>
              </a:rPr>
              <a:t>Разрешением 12Мп</a:t>
            </a:r>
          </a:p>
          <a:p>
            <a:r>
              <a:rPr lang="en-US" sz="900" dirty="0">
                <a:latin typeface="Raleway" pitchFamily="34" charset="-52"/>
              </a:rPr>
              <a:t>-</a:t>
            </a:r>
            <a:r>
              <a:rPr lang="ru-RU" sz="900" dirty="0">
                <a:latin typeface="Raleway" pitchFamily="34" charset="-52"/>
              </a:rPr>
              <a:t>Разрешением 8Мп</a:t>
            </a:r>
          </a:p>
        </p:txBody>
      </p:sp>
    </p:spTree>
    <p:extLst>
      <p:ext uri="{BB962C8B-B14F-4D97-AF65-F5344CB8AC3E}">
        <p14:creationId xmlns:p14="http://schemas.microsoft.com/office/powerpoint/2010/main" val="343966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21C33CF-974A-4CAA-9601-65624FB94EEB}"/>
              </a:ext>
            </a:extLst>
          </p:cNvPr>
          <p:cNvSpPr/>
          <p:nvPr/>
        </p:nvSpPr>
        <p:spPr>
          <a:xfrm>
            <a:off x="0" y="0"/>
            <a:ext cx="9144000" cy="1779662"/>
          </a:xfrm>
          <a:prstGeom prst="rect">
            <a:avLst/>
          </a:prstGeom>
          <a:solidFill>
            <a:srgbClr val="DFE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D:\ОП\Работа\Kaspersky\Вспомогательное\Поворотный_модуль_детектиро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8" y="1986466"/>
            <a:ext cx="1625560" cy="302109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143106" y="2755916"/>
            <a:ext cx="134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aleway" pitchFamily="34" charset="-52"/>
              </a:rPr>
              <a:t>ОБНАРУЖЕНИЕ, </a:t>
            </a:r>
            <a:r>
              <a:rPr lang="ru-RU" sz="1000" dirty="0">
                <a:latin typeface="Kaspersky Sans" pitchFamily="34" charset="0"/>
              </a:rPr>
              <a:t>КЛАССИФИКАЦИЯ</a:t>
            </a:r>
            <a:endParaRPr lang="ru-RU" sz="1000" dirty="0">
              <a:latin typeface="Raleway" pitchFamily="34" charset="-52"/>
            </a:endParaRPr>
          </a:p>
          <a:p>
            <a:r>
              <a:rPr lang="ru-RU" sz="1000" dirty="0">
                <a:latin typeface="Raleway" pitchFamily="34" charset="-52"/>
              </a:rPr>
              <a:t>И ПОДАВЛЕНИЕ</a:t>
            </a:r>
          </a:p>
          <a:p>
            <a:pPr algn="ctr"/>
            <a:endParaRPr lang="ru-RU" sz="1000" dirty="0">
              <a:latin typeface="Raleway" pitchFamily="34" charset="-52"/>
            </a:endParaRPr>
          </a:p>
        </p:txBody>
      </p:sp>
      <p:pic>
        <p:nvPicPr>
          <p:cNvPr id="1026" name="Picture 2" descr="D:\ОП\Работа\Kaspersky\Вспомогательное\Серв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446" y="4153402"/>
            <a:ext cx="1390127" cy="886138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132049" y="3849386"/>
            <a:ext cx="149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Kaspersky Sans" pitchFamily="34" charset="0"/>
              </a:rPr>
              <a:t>ВЫЧИСЛИТЕЛЬНЫЙ ЦЕНТР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4731" y="373544"/>
            <a:ext cx="729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Kaspersky Sans" pitchFamily="34" charset="0"/>
              </a:rPr>
              <a:t>ЗАДАЧА</a:t>
            </a:r>
            <a:endParaRPr lang="ru-RU" sz="900" b="1" dirty="0">
              <a:latin typeface="Raleway" pitchFamily="34" charset="-52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97812" y="865330"/>
            <a:ext cx="6395745" cy="0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9975" y="1072135"/>
            <a:ext cx="931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Kaspersky Sans" pitchFamily="34" charset="0"/>
              </a:rPr>
              <a:t>КОМПОНЕНТ</a:t>
            </a:r>
            <a:endParaRPr lang="ru-RU" sz="900" b="1" dirty="0">
              <a:latin typeface="Raleway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8848" y="247734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Обработка данных нейросетью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94161" y="106823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Raleway" pitchFamily="34" charset="-52"/>
              </a:rPr>
              <a:t>GPU-</a:t>
            </a:r>
            <a:r>
              <a:rPr lang="ru-RU" sz="900" dirty="0">
                <a:latin typeface="Raleway" pitchFamily="34" charset="-52"/>
              </a:rPr>
              <a:t>Сервер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155397" y="142214"/>
            <a:ext cx="0" cy="4971095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775357" y="242881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Обеспечение сектора обзора 360</a:t>
            </a:r>
            <a:r>
              <a:rPr lang="ru-RU" sz="900" baseline="30000" dirty="0">
                <a:latin typeface="Raleway" pitchFamily="34" charset="-52"/>
              </a:rPr>
              <a:t>о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68244" y="94161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Поворотная </a:t>
            </a:r>
          </a:p>
          <a:p>
            <a:r>
              <a:rPr lang="ru-RU" sz="900" dirty="0">
                <a:latin typeface="Raleway" pitchFamily="34" charset="-52"/>
              </a:rPr>
              <a:t>платформа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2597711" y="123478"/>
            <a:ext cx="0" cy="1594558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44119" y="218998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Обнаружение на дистанции до 1000м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44119" y="943308"/>
            <a:ext cx="1353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2 камеры:</a:t>
            </a:r>
          </a:p>
          <a:p>
            <a:r>
              <a:rPr lang="en-US" sz="900" dirty="0">
                <a:latin typeface="Raleway" pitchFamily="34" charset="-52"/>
              </a:rPr>
              <a:t>-</a:t>
            </a:r>
            <a:r>
              <a:rPr lang="ru-RU" sz="900" dirty="0">
                <a:latin typeface="Raleway" pitchFamily="34" charset="-52"/>
              </a:rPr>
              <a:t>Разрешением 12Мп</a:t>
            </a:r>
          </a:p>
          <a:p>
            <a:r>
              <a:rPr lang="en-US" sz="900" dirty="0">
                <a:latin typeface="Raleway" pitchFamily="34" charset="-52"/>
              </a:rPr>
              <a:t>-</a:t>
            </a:r>
            <a:r>
              <a:rPr lang="ru-RU" sz="900" dirty="0">
                <a:latin typeface="Raleway" pitchFamily="34" charset="-52"/>
              </a:rPr>
              <a:t>Разрешением 8Мп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187624" y="113096"/>
            <a:ext cx="0" cy="1594558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D:\ОП\Работа\Kaspersky\Фото\IMG_4646.jpg"/>
          <p:cNvPicPr>
            <a:picLocks noChangeAspect="1" noChangeArrowheads="1"/>
          </p:cNvPicPr>
          <p:nvPr/>
        </p:nvPicPr>
        <p:blipFill rotWithShape="1">
          <a:blip r:embed="rId5" cstate="print">
            <a:lum bright="10000" contrast="10000"/>
          </a:blip>
          <a:srcRect l="30455" t="18021" r="-1" b="13918"/>
          <a:stretch/>
        </p:blipFill>
        <p:spPr bwMode="auto">
          <a:xfrm>
            <a:off x="6542821" y="1779663"/>
            <a:ext cx="2601179" cy="3363838"/>
          </a:xfrm>
          <a:prstGeom prst="rect">
            <a:avLst/>
          </a:prstGeom>
          <a:noFill/>
        </p:spPr>
      </p:pic>
      <p:pic>
        <p:nvPicPr>
          <p:cNvPr id="34" name="Рисунок 33" descr="Изображение выглядит как небо, внешний, облака, облачный&#10;&#10;Автоматически созданное описание">
            <a:extLst>
              <a:ext uri="{FF2B5EF4-FFF2-40B4-BE49-F238E27FC236}">
                <a16:creationId xmlns:a16="http://schemas.microsoft.com/office/drawing/2014/main" id="{7083156E-E0F1-4790-860C-71644CAD80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5" t="21214" r="8909" b="22216"/>
          <a:stretch/>
        </p:blipFill>
        <p:spPr>
          <a:xfrm>
            <a:off x="6542820" y="-4901"/>
            <a:ext cx="2601179" cy="178946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415950" y="42026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Raleway" pitchFamily="34" charset="-52"/>
              </a:rPr>
              <a:t>Обнаружение при помощи анализа изображения нейросетью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77966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923928" y="123478"/>
            <a:ext cx="0" cy="1594558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91595" y="217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Подавление </a:t>
            </a:r>
            <a:r>
              <a:rPr lang="ru-RU" sz="900" dirty="0" err="1">
                <a:latin typeface="Raleway" pitchFamily="34" charset="-52"/>
              </a:rPr>
              <a:t>дрона</a:t>
            </a:r>
            <a:endParaRPr lang="ru-RU" sz="900" baseline="30000" dirty="0">
              <a:latin typeface="Raleway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91595" y="91556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Raleway" pitchFamily="34" charset="-52"/>
              </a:rPr>
              <a:t>Комплекс направленных антенн и система </a:t>
            </a:r>
            <a:r>
              <a:rPr lang="ru-RU" sz="900" dirty="0" err="1">
                <a:latin typeface="Raleway" pitchFamily="34" charset="-52"/>
              </a:rPr>
              <a:t>радиоподавления</a:t>
            </a:r>
            <a:endParaRPr lang="ru-RU" sz="900" baseline="30000" dirty="0">
              <a:latin typeface="Raleway" pitchFamily="34" charset="-52"/>
            </a:endParaRPr>
          </a:p>
        </p:txBody>
      </p:sp>
      <p:pic>
        <p:nvPicPr>
          <p:cNvPr id="51" name="Picture 4" descr="D:\ОП\Работа\Kaspersky\Варианты лого\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923515" y="111307"/>
            <a:ext cx="1165352" cy="448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800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6C41AC5-0346-4FCB-810D-734448F3B36C}"/>
              </a:ext>
            </a:extLst>
          </p:cNvPr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rgbClr val="DFE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4699" y="5343327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75648" y="2713949"/>
            <a:ext cx="1800200" cy="1560174"/>
          </a:xfrm>
          <a:prstGeom prst="rect">
            <a:avLst/>
          </a:prstGeom>
          <a:solidFill>
            <a:srgbClr val="0070C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0082676">
            <a:off x="6438539" y="2652831"/>
            <a:ext cx="2376264" cy="2376264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361688">
            <a:off x="6438539" y="1275606"/>
            <a:ext cx="2376264" cy="237626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83164" y="2464881"/>
            <a:ext cx="696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1500 м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7532778" y="3218893"/>
            <a:ext cx="696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1300 м</a:t>
            </a:r>
          </a:p>
        </p:txBody>
      </p:sp>
      <p:sp>
        <p:nvSpPr>
          <p:cNvPr id="9" name="Овал 8"/>
          <p:cNvSpPr/>
          <p:nvPr/>
        </p:nvSpPr>
        <p:spPr>
          <a:xfrm>
            <a:off x="4932040" y="1275606"/>
            <a:ext cx="2376264" cy="2376264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руговая 21"/>
          <p:cNvSpPr/>
          <p:nvPr/>
        </p:nvSpPr>
        <p:spPr>
          <a:xfrm>
            <a:off x="4936693" y="1275606"/>
            <a:ext cx="2366626" cy="2376264"/>
          </a:xfrm>
          <a:prstGeom prst="pie">
            <a:avLst>
              <a:gd name="adj1" fmla="val 13067839"/>
              <a:gd name="adj2" fmla="val 16200000"/>
            </a:avLst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120172" y="2463738"/>
            <a:ext cx="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Круговая 33"/>
          <p:cNvSpPr/>
          <p:nvPr/>
        </p:nvSpPr>
        <p:spPr>
          <a:xfrm rot="4361688">
            <a:off x="6443192" y="1275606"/>
            <a:ext cx="2366626" cy="2376264"/>
          </a:xfrm>
          <a:prstGeom prst="pie">
            <a:avLst>
              <a:gd name="adj1" fmla="val 13067839"/>
              <a:gd name="adj2" fmla="val 1620000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Круговая 35"/>
          <p:cNvSpPr/>
          <p:nvPr/>
        </p:nvSpPr>
        <p:spPr>
          <a:xfrm rot="10082676">
            <a:off x="6443192" y="2652831"/>
            <a:ext cx="2366626" cy="2376264"/>
          </a:xfrm>
          <a:prstGeom prst="pie">
            <a:avLst>
              <a:gd name="adj1" fmla="val 13067839"/>
              <a:gd name="adj2" fmla="val 16200000"/>
            </a:avLst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руговая 37"/>
          <p:cNvSpPr/>
          <p:nvPr/>
        </p:nvSpPr>
        <p:spPr>
          <a:xfrm rot="14601121">
            <a:off x="4966534" y="2671147"/>
            <a:ext cx="2366626" cy="2376264"/>
          </a:xfrm>
          <a:prstGeom prst="pie">
            <a:avLst>
              <a:gd name="adj1" fmla="val 13067839"/>
              <a:gd name="adj2" fmla="val 16200000"/>
            </a:avLst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Picture 2" descr="D:\ОП\Работа\Kaspersky\Вспомогательное\Др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9920" y="1779372"/>
            <a:ext cx="555241" cy="244822"/>
          </a:xfrm>
          <a:prstGeom prst="rect">
            <a:avLst/>
          </a:prstGeom>
          <a:noFill/>
        </p:spPr>
      </p:pic>
      <p:cxnSp>
        <p:nvCxnSpPr>
          <p:cNvPr id="41" name="Прямая соединительная линия 40"/>
          <p:cNvCxnSpPr>
            <a:stCxn id="23" idx="0"/>
          </p:cNvCxnSpPr>
          <p:nvPr/>
        </p:nvCxnSpPr>
        <p:spPr>
          <a:xfrm flipH="1" flipV="1">
            <a:off x="5603847" y="1419622"/>
            <a:ext cx="516159" cy="994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3699173">
            <a:off x="5512205" y="16341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R=1000</a:t>
            </a:r>
            <a:r>
              <a:rPr lang="ru-RU" sz="1200" dirty="0"/>
              <a:t>м</a:t>
            </a:r>
          </a:p>
        </p:txBody>
      </p:sp>
      <p:pic>
        <p:nvPicPr>
          <p:cNvPr id="32" name="Picture 3" descr="D:\ОП\Работа\Kaspersky\Вспомогательное\Поворотный_модуль_детектирова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0008" y="3789440"/>
            <a:ext cx="254742" cy="473436"/>
          </a:xfrm>
          <a:prstGeom prst="rect">
            <a:avLst/>
          </a:prstGeom>
          <a:noFill/>
        </p:spPr>
      </p:pic>
      <p:pic>
        <p:nvPicPr>
          <p:cNvPr id="30" name="Picture 3" descr="D:\ОП\Работа\Kaspersky\Вспомогательное\Поворотный_модуль_детектирова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0008" y="2414164"/>
            <a:ext cx="254742" cy="473436"/>
          </a:xfrm>
          <a:prstGeom prst="rect">
            <a:avLst/>
          </a:prstGeom>
          <a:noFill/>
        </p:spPr>
      </p:pic>
      <p:pic>
        <p:nvPicPr>
          <p:cNvPr id="23" name="Picture 3" descr="D:\ОП\Работа\Kaspersky\Вспомогательное\Поворотный_модуль_детектирова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635" y="2414164"/>
            <a:ext cx="254742" cy="47343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Овал 36"/>
          <p:cNvSpPr/>
          <p:nvPr/>
        </p:nvSpPr>
        <p:spPr>
          <a:xfrm rot="14601121">
            <a:off x="4961881" y="2671147"/>
            <a:ext cx="2376264" cy="2376264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" descr="D:\ОП\Работа\Kaspersky\Вспомогательное\Поворотный_модуль_детектирова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635" y="3789440"/>
            <a:ext cx="254742" cy="473436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13257" y="67409"/>
            <a:ext cx="354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Kaspersky Sans" pitchFamily="34" charset="0"/>
              </a:rPr>
              <a:t>ЗАЩИТА ОБЪЕКТА </a:t>
            </a:r>
            <a:endParaRPr lang="ru-RU" sz="2400" dirty="0">
              <a:latin typeface="Raleway" pitchFamily="34" charset="-52"/>
            </a:endParaRPr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645818" y="795944"/>
            <a:ext cx="3096344" cy="360040"/>
          </a:xfrm>
          <a:prstGeom prst="flowChartProcess">
            <a:avLst/>
          </a:prstGeom>
          <a:solidFill>
            <a:srgbClr val="566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28487" y="827276"/>
            <a:ext cx="2927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aleway" pitchFamily="34" charset="-52"/>
              </a:rPr>
              <a:t>Размеры объекта 1500м х 1300м</a:t>
            </a:r>
          </a:p>
        </p:txBody>
      </p:sp>
      <p:pic>
        <p:nvPicPr>
          <p:cNvPr id="52" name="Picture 4" descr="D:\ОП\Работа\Kaspersky\Варианты лого\7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80999" y="91543"/>
            <a:ext cx="1165352" cy="448419"/>
          </a:xfrm>
          <a:prstGeom prst="rect">
            <a:avLst/>
          </a:prstGeom>
          <a:noFill/>
        </p:spPr>
      </p:pic>
      <p:grpSp>
        <p:nvGrpSpPr>
          <p:cNvPr id="61" name="Группа 60"/>
          <p:cNvGrpSpPr/>
          <p:nvPr/>
        </p:nvGrpSpPr>
        <p:grpSpPr>
          <a:xfrm>
            <a:off x="1317507" y="1275606"/>
            <a:ext cx="1644559" cy="633858"/>
            <a:chOff x="668509" y="1305693"/>
            <a:chExt cx="1644559" cy="633858"/>
          </a:xfrm>
        </p:grpSpPr>
        <p:pic>
          <p:nvPicPr>
            <p:cNvPr id="54" name="Picture 3" descr="D:\ОП\Работа\Kaspersky\Вспомогательное\Поворотный_модуль_детектирован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8509" y="1305693"/>
              <a:ext cx="341060" cy="633858"/>
            </a:xfrm>
            <a:prstGeom prst="rect">
              <a:avLst/>
            </a:prstGeom>
            <a:noFill/>
          </p:spPr>
        </p:pic>
        <p:pic>
          <p:nvPicPr>
            <p:cNvPr id="55" name="Picture 2" descr="D:\ОП\Работа\Kaspersky\Вспомогательное\Сервер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1502374"/>
              <a:ext cx="434540" cy="276998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879663" y="1505909"/>
              <a:ext cx="3977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>
                  <a:latin typeface="Raleway" pitchFamily="34" charset="-52"/>
                </a:rPr>
                <a:t>Х</a:t>
              </a:r>
              <a:r>
                <a:rPr lang="ru-RU" sz="1050" b="1" dirty="0">
                  <a:latin typeface="Raleway" pitchFamily="34" charset="-52"/>
                </a:rPr>
                <a:t> 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15361" y="1502374"/>
              <a:ext cx="3977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>
                  <a:latin typeface="Raleway" pitchFamily="34" charset="-52"/>
                </a:rPr>
                <a:t>Х</a:t>
              </a:r>
              <a:r>
                <a:rPr lang="ru-RU" sz="1050" b="1" dirty="0">
                  <a:latin typeface="Raleway" pitchFamily="34" charset="-52"/>
                </a:rPr>
                <a:t> 2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08726" y="1938630"/>
            <a:ext cx="24865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latin typeface="Kaspersky Sans" pitchFamily="34" charset="0"/>
              </a:rPr>
              <a:t>Планируемый список оборудования:</a:t>
            </a:r>
            <a:endParaRPr lang="ru-RU" sz="1050" dirty="0">
              <a:latin typeface="Raleway" pitchFamily="34" charset="-52"/>
            </a:endParaRPr>
          </a:p>
        </p:txBody>
      </p:sp>
      <p:pic>
        <p:nvPicPr>
          <p:cNvPr id="62" name="Picture 2" descr="D:\ОП\Работа\Kaspersky\Вспомогательное\Серве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2840" y="3044380"/>
            <a:ext cx="331904" cy="211572"/>
          </a:xfrm>
          <a:prstGeom prst="rect">
            <a:avLst/>
          </a:prstGeom>
          <a:noFill/>
        </p:spPr>
      </p:pic>
      <p:pic>
        <p:nvPicPr>
          <p:cNvPr id="64" name="Picture 2" descr="D:\ОП\Работа\Kaspersky\Вспомогательное\Серве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2840" y="3652869"/>
            <a:ext cx="331904" cy="211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25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52120" y="214564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Raleway" pitchFamily="34" charset="-52"/>
              </a:rPr>
              <a:t>Обнаружение при помощи анализа изображения нейросетью</a:t>
            </a:r>
          </a:p>
        </p:txBody>
      </p:sp>
      <p:pic>
        <p:nvPicPr>
          <p:cNvPr id="7" name="Picture 3" descr="D:\ОП\Работа\Kaspersky\Фото\IMG_4637 2.jpg"/>
          <p:cNvPicPr>
            <a:picLocks noChangeAspect="1" noChangeArrowheads="1"/>
          </p:cNvPicPr>
          <p:nvPr/>
        </p:nvPicPr>
        <p:blipFill>
          <a:blip r:embed="rId2" cstate="print"/>
          <a:srcRect t="4940" b="8642"/>
          <a:stretch>
            <a:fillRect/>
          </a:stretch>
        </p:blipFill>
        <p:spPr bwMode="auto">
          <a:xfrm>
            <a:off x="0" y="267494"/>
            <a:ext cx="3332317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88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DFE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75C49C-CB71-4481-BDB8-D08A8FBD1C5A}"/>
              </a:ext>
            </a:extLst>
          </p:cNvPr>
          <p:cNvSpPr txBox="1"/>
          <p:nvPr/>
        </p:nvSpPr>
        <p:spPr>
          <a:xfrm>
            <a:off x="1403648" y="473199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aspersky Sans" pitchFamily="34" charset="0"/>
              </a:rPr>
              <a:t>SPECIFICATIONS</a:t>
            </a:r>
            <a:endParaRPr lang="ru-RU" sz="1200" dirty="0">
              <a:latin typeface="FuturaBookC" pitchFamily="82" charset="-52"/>
            </a:endParaRPr>
          </a:p>
        </p:txBody>
      </p:sp>
      <p:pic>
        <p:nvPicPr>
          <p:cNvPr id="29" name="Picture 4" descr="D:\ОП\Работа\Kaspersky\Варианты лого\7.png">
            <a:extLst>
              <a:ext uri="{FF2B5EF4-FFF2-40B4-BE49-F238E27FC236}">
                <a16:creationId xmlns:a16="http://schemas.microsoft.com/office/drawing/2014/main" id="{F5534C73-B72F-4872-9696-7FE2455E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4316" y="4587974"/>
            <a:ext cx="1165352" cy="448419"/>
          </a:xfrm>
          <a:prstGeom prst="rect">
            <a:avLst/>
          </a:prstGeom>
          <a:noFill/>
        </p:spPr>
      </p:pic>
      <p:pic>
        <p:nvPicPr>
          <p:cNvPr id="30" name="Picture 2" descr="D:\ОП\Работа\Kaspersky\Вспомогательное\Лого касперск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719120"/>
            <a:ext cx="1080120" cy="2495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267494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/>
              <a:t>ВИДЕО КЛАССИФИКАЦИЯ</a:t>
            </a:r>
          </a:p>
          <a:p>
            <a:endParaRPr lang="ru-RU" sz="700" dirty="0"/>
          </a:p>
          <a:p>
            <a:r>
              <a:rPr lang="ru-RU" sz="700" b="1" dirty="0"/>
              <a:t>Поддержка поворотных устройств:</a:t>
            </a:r>
          </a:p>
          <a:p>
            <a:r>
              <a:rPr lang="ru-RU" sz="600" dirty="0"/>
              <a:t>-По горизонту</a:t>
            </a:r>
            <a:r>
              <a:rPr lang="en-US" sz="600" dirty="0"/>
              <a:t>                                                  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360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°</a:t>
            </a:r>
          </a:p>
          <a:p>
            <a:r>
              <a:rPr lang="ru-RU" sz="600" dirty="0"/>
              <a:t>-По вертикали                        </a:t>
            </a:r>
            <a:r>
              <a:rPr lang="en-US" sz="600" dirty="0"/>
              <a:t>   </a:t>
            </a:r>
            <a:r>
              <a:rPr lang="ru-RU" sz="600" dirty="0"/>
              <a:t>  </a:t>
            </a:r>
            <a:r>
              <a:rPr lang="en-US" sz="600" dirty="0"/>
              <a:t> </a:t>
            </a:r>
            <a:r>
              <a:rPr lang="ru-RU" sz="600" dirty="0"/>
              <a:t> </a:t>
            </a:r>
            <a:r>
              <a:rPr lang="en-US" sz="600" dirty="0"/>
              <a:t>    </a:t>
            </a:r>
            <a:r>
              <a:rPr lang="ru-RU" sz="600" dirty="0"/>
              <a:t>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 ° до +60°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600" dirty="0"/>
              <a:t>-</a:t>
            </a:r>
            <a:r>
              <a:rPr lang="ru-RU" sz="600" dirty="0"/>
              <a:t>Скорость поворота                </a:t>
            </a:r>
            <a:r>
              <a:rPr lang="en-US" sz="600" dirty="0"/>
              <a:t>        </a:t>
            </a:r>
            <a:r>
              <a:rPr lang="ru-RU" sz="600" dirty="0"/>
              <a:t>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180° в секунду</a:t>
            </a:r>
          </a:p>
          <a:p>
            <a:r>
              <a:rPr lang="ru-RU" sz="700" b="1" dirty="0"/>
              <a:t>Зум камера:</a:t>
            </a:r>
          </a:p>
          <a:p>
            <a:r>
              <a:rPr lang="ru-RU" sz="600" dirty="0"/>
              <a:t>-Тип</a:t>
            </a:r>
            <a:r>
              <a:rPr lang="en-US" sz="600" dirty="0"/>
              <a:t>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Цветной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2.0 MP</a:t>
            </a:r>
          </a:p>
          <a:p>
            <a:r>
              <a:rPr lang="en-US" sz="600" dirty="0"/>
              <a:t>-</a:t>
            </a:r>
            <a:r>
              <a:rPr lang="ru-RU" sz="600" dirty="0"/>
              <a:t>Оптический зум                                       </a:t>
            </a:r>
            <a:r>
              <a:rPr lang="en-US" sz="600" dirty="0"/>
              <a:t>      </a:t>
            </a:r>
            <a:r>
              <a:rPr lang="ru-RU" sz="600" dirty="0"/>
              <a:t>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Х30</a:t>
            </a:r>
            <a:r>
              <a:rPr lang="ru-RU" sz="600" dirty="0"/>
              <a:t> </a:t>
            </a:r>
          </a:p>
          <a:p>
            <a:r>
              <a:rPr lang="ru-RU" sz="600" dirty="0"/>
              <a:t>-Цифровой зум                                          </a:t>
            </a:r>
            <a:r>
              <a:rPr lang="en-US" sz="600" dirty="0"/>
              <a:t>      </a:t>
            </a:r>
            <a:r>
              <a:rPr lang="ru-RU" sz="600" dirty="0"/>
              <a:t>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Х12</a:t>
            </a:r>
          </a:p>
          <a:p>
            <a:r>
              <a:rPr lang="ru-RU" sz="600" dirty="0"/>
              <a:t>-Фокус                                                            </a:t>
            </a:r>
            <a:r>
              <a:rPr lang="en-US" sz="600" dirty="0"/>
              <a:t>       </a:t>
            </a:r>
            <a:r>
              <a:rPr lang="ru-RU" sz="600" dirty="0"/>
              <a:t>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</a:t>
            </a:r>
          </a:p>
          <a:p>
            <a:r>
              <a:rPr lang="ru-RU" sz="700" b="1" dirty="0"/>
              <a:t>Фиксированная камера:</a:t>
            </a:r>
          </a:p>
          <a:p>
            <a:r>
              <a:rPr lang="en-US" sz="600" dirty="0"/>
              <a:t>-</a:t>
            </a:r>
            <a:r>
              <a:rPr lang="ru-RU" sz="600" dirty="0"/>
              <a:t>Тип                                           </a:t>
            </a:r>
            <a:r>
              <a:rPr lang="en-US" sz="600" dirty="0"/>
              <a:t>      </a:t>
            </a:r>
            <a:r>
              <a:rPr lang="ru-RU" sz="600" dirty="0"/>
              <a:t>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Цветной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MP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600" dirty="0"/>
              <a:t>-Светочувствительность                       </a:t>
            </a:r>
            <a:r>
              <a:rPr lang="en-US" sz="600" dirty="0"/>
              <a:t>      </a:t>
            </a:r>
            <a:r>
              <a:rPr lang="ru-RU" sz="600" dirty="0"/>
              <a:t>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0.01ЛК</a:t>
            </a:r>
          </a:p>
          <a:p>
            <a:r>
              <a:rPr lang="ru-RU" sz="600" dirty="0"/>
              <a:t>-Фокус                                                            </a:t>
            </a:r>
            <a:r>
              <a:rPr lang="en-US" sz="600" dirty="0"/>
              <a:t>       </a:t>
            </a:r>
            <a:r>
              <a:rPr lang="ru-RU" sz="600" dirty="0"/>
              <a:t>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</a:t>
            </a:r>
          </a:p>
          <a:p>
            <a:r>
              <a:rPr lang="ru-RU" sz="700" b="1" dirty="0"/>
              <a:t>Классификация </a:t>
            </a:r>
            <a:r>
              <a:rPr lang="ru-RU" sz="700" b="1" dirty="0" err="1"/>
              <a:t>дронов</a:t>
            </a:r>
            <a:r>
              <a:rPr lang="ru-RU" sz="700" b="1" dirty="0"/>
              <a:t>:</a:t>
            </a:r>
          </a:p>
          <a:p>
            <a:r>
              <a:rPr lang="ru-RU" sz="600" dirty="0"/>
              <a:t>Для поиска и классификации</a:t>
            </a:r>
          </a:p>
          <a:p>
            <a:r>
              <a:rPr lang="ru-RU" sz="600" dirty="0"/>
              <a:t> объектов на видео используется</a:t>
            </a:r>
          </a:p>
          <a:p>
            <a:r>
              <a:rPr lang="ru-RU" sz="600" dirty="0"/>
              <a:t> многослойная </a:t>
            </a:r>
            <a:r>
              <a:rPr lang="ru-RU" sz="600" dirty="0" err="1"/>
              <a:t>нейросеть</a:t>
            </a:r>
            <a:endParaRPr lang="ru-RU" sz="600" dirty="0"/>
          </a:p>
          <a:p>
            <a:r>
              <a:rPr lang="ru-RU" sz="700" b="1" dirty="0"/>
              <a:t>Компьютерная платформа:</a:t>
            </a:r>
          </a:p>
          <a:p>
            <a:r>
              <a:rPr lang="ru-RU" sz="600" dirty="0"/>
              <a:t>-</a:t>
            </a:r>
            <a:r>
              <a:rPr lang="en-US" sz="600" dirty="0"/>
              <a:t>GPU </a:t>
            </a:r>
            <a:r>
              <a:rPr lang="ru-RU" sz="600" dirty="0"/>
              <a:t>Сервер</a:t>
            </a:r>
          </a:p>
          <a:p>
            <a:r>
              <a:rPr lang="ru-RU" sz="600" dirty="0"/>
              <a:t>-Межмодульная связь                       </a:t>
            </a:r>
            <a:r>
              <a:rPr lang="en-US" sz="600" dirty="0"/>
              <a:t>        </a:t>
            </a:r>
            <a:r>
              <a:rPr lang="ru-RU" sz="600" dirty="0"/>
              <a:t>    </a:t>
            </a: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Ethernet</a:t>
            </a:r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267494"/>
            <a:ext cx="20882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/>
              <a:t>ГЛУШЕНИЕ</a:t>
            </a:r>
          </a:p>
          <a:p>
            <a:endParaRPr lang="ru-RU" sz="700" dirty="0"/>
          </a:p>
          <a:p>
            <a:r>
              <a:rPr lang="ru-RU" sz="600" dirty="0"/>
              <a:t>Частоты</a:t>
            </a:r>
            <a:r>
              <a:rPr lang="en-US" sz="600" dirty="0"/>
              <a:t>  </a:t>
            </a:r>
            <a:r>
              <a:rPr lang="ru-RU" sz="600" dirty="0"/>
              <a:t>  </a:t>
            </a:r>
            <a:r>
              <a:rPr lang="en-US" sz="600" dirty="0"/>
              <a:t>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900МГц, 1.2ГГц,</a:t>
            </a:r>
            <a:r>
              <a:rPr lang="ru-RU" sz="600" dirty="0"/>
              <a:t>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2.4ГГц, 5.8ГГц,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L1, L2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600" dirty="0"/>
              <a:t>Дальность глушения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600м</a:t>
            </a:r>
          </a:p>
          <a:p>
            <a:r>
              <a:rPr lang="ru-RU" sz="600" dirty="0"/>
              <a:t>Питание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100МВт</a:t>
            </a:r>
          </a:p>
          <a:p>
            <a:r>
              <a:rPr lang="ru-RU" sz="700" dirty="0"/>
              <a:t> </a:t>
            </a:r>
          </a:p>
          <a:p>
            <a:r>
              <a:rPr lang="ru-RU" sz="700" b="1" dirty="0"/>
              <a:t>ОСНОВНЫЕ ХАРАКТЕРИСТИКИ</a:t>
            </a:r>
          </a:p>
          <a:p>
            <a:endParaRPr lang="ru-RU" sz="600" dirty="0"/>
          </a:p>
          <a:p>
            <a:r>
              <a:rPr lang="ru-RU" sz="600" dirty="0"/>
              <a:t>Длина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500мм</a:t>
            </a:r>
            <a:r>
              <a:rPr lang="ru-RU" sz="600" dirty="0"/>
              <a:t> </a:t>
            </a:r>
          </a:p>
          <a:p>
            <a:r>
              <a:rPr lang="ru-RU" sz="600" dirty="0"/>
              <a:t>Ширина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500мм</a:t>
            </a:r>
          </a:p>
          <a:p>
            <a:r>
              <a:rPr lang="ru-RU" sz="600" dirty="0"/>
              <a:t>Высота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3000мм</a:t>
            </a:r>
          </a:p>
          <a:p>
            <a:r>
              <a:rPr lang="ru-RU" sz="600" dirty="0"/>
              <a:t>Вес          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13Кг</a:t>
            </a:r>
          </a:p>
          <a:p>
            <a:r>
              <a:rPr lang="ru-RU" sz="600" dirty="0"/>
              <a:t>Температурный режим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-20 - +40°С</a:t>
            </a:r>
            <a:endParaRPr lang="ru-RU" sz="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600" dirty="0"/>
          </a:p>
          <a:p>
            <a:r>
              <a:rPr lang="ru-RU" sz="600" dirty="0"/>
              <a:t>Определение                 </a:t>
            </a:r>
            <a:r>
              <a:rPr lang="en-US" sz="600" dirty="0"/>
              <a:t> </a:t>
            </a:r>
            <a:r>
              <a:rPr lang="ru-RU" sz="600" dirty="0"/>
              <a:t>      </a:t>
            </a:r>
            <a:r>
              <a:rPr lang="en-US" sz="600" dirty="0"/>
              <a:t> </a:t>
            </a:r>
            <a:r>
              <a:rPr lang="ru-RU" sz="600" dirty="0"/>
              <a:t>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DJI MAVIC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™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(M1,M2)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600" dirty="0"/>
              <a:t>    объектов</a:t>
            </a:r>
            <a:r>
              <a:rPr lang="en-US" sz="600" dirty="0"/>
              <a:t>                       </a:t>
            </a:r>
            <a:r>
              <a:rPr lang="ru-RU" sz="600" dirty="0"/>
              <a:t>    </a:t>
            </a:r>
            <a:r>
              <a:rPr lang="en-US" sz="600" dirty="0"/>
              <a:t>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DJI PHANTOM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™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(2,3,4)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DJI INSPIRE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™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(1,2)</a:t>
            </a:r>
          </a:p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DJI M600</a:t>
            </a:r>
          </a:p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DJI S1000</a:t>
            </a:r>
          </a:p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FIREFLY ALTA (6,8)</a:t>
            </a:r>
          </a:p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PARROT</a:t>
            </a:r>
          </a:p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XIAOMI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267494"/>
            <a:ext cx="208823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/>
              <a:t>ЛИДАР</a:t>
            </a:r>
          </a:p>
          <a:p>
            <a:endParaRPr lang="ru-RU" sz="700" dirty="0"/>
          </a:p>
          <a:p>
            <a:r>
              <a:rPr lang="ru-RU" sz="600" dirty="0"/>
              <a:t>Дальность действия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200-800М</a:t>
            </a:r>
          </a:p>
          <a:p>
            <a:r>
              <a:rPr lang="ru-RU" sz="600" dirty="0"/>
              <a:t>Мин. целевой размер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0.01М²</a:t>
            </a:r>
          </a:p>
          <a:p>
            <a:r>
              <a:rPr lang="ru-RU" sz="600" dirty="0"/>
              <a:t>Сред. целевой размер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40х40</a:t>
            </a:r>
            <a:r>
              <a:rPr lang="ru-RU" sz="600" dirty="0"/>
              <a:t>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СМ</a:t>
            </a:r>
          </a:p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(на дистанции 200м)</a:t>
            </a:r>
          </a:p>
          <a:p>
            <a:r>
              <a:rPr lang="ru-RU" sz="600" dirty="0"/>
              <a:t>Азимутальное покрытие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30-360°</a:t>
            </a:r>
          </a:p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(Модификации)</a:t>
            </a:r>
            <a:r>
              <a:rPr lang="en-US" sz="600" dirty="0"/>
              <a:t>                                       </a:t>
            </a:r>
            <a:r>
              <a:rPr lang="ru-RU" sz="600" dirty="0"/>
              <a:t>Охват высоты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30-45°</a:t>
            </a:r>
          </a:p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(Модификации)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600" dirty="0"/>
              <a:t>Питание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350Вт</a:t>
            </a:r>
            <a:r>
              <a:rPr lang="ru-RU" sz="600" u="sng" dirty="0"/>
              <a:t> </a:t>
            </a:r>
          </a:p>
          <a:p>
            <a:endParaRPr lang="ru-RU" sz="700" dirty="0"/>
          </a:p>
          <a:p>
            <a:r>
              <a:rPr lang="ru-RU" sz="700" b="1" dirty="0"/>
              <a:t>РАДАР</a:t>
            </a:r>
          </a:p>
          <a:p>
            <a:endParaRPr lang="ru-RU" sz="700" dirty="0"/>
          </a:p>
          <a:p>
            <a:r>
              <a:rPr lang="ru-RU" sz="600" dirty="0"/>
              <a:t>Дальность действия                      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4000М</a:t>
            </a:r>
          </a:p>
          <a:p>
            <a:endParaRPr lang="ru-RU" sz="600" dirty="0"/>
          </a:p>
          <a:p>
            <a:r>
              <a:rPr lang="en-US" sz="600" dirty="0"/>
              <a:t>X-BAND</a:t>
            </a:r>
            <a:r>
              <a:rPr lang="ru-RU" sz="600" dirty="0"/>
              <a:t>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9200-9500МГц</a:t>
            </a:r>
          </a:p>
          <a:p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600" dirty="0"/>
              <a:t>Средняя эффективная поверхность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0.01М²</a:t>
            </a:r>
          </a:p>
          <a:p>
            <a:r>
              <a:rPr lang="ru-RU" sz="600" dirty="0"/>
              <a:t>рассеяния (ЭПР) типичной цели</a:t>
            </a:r>
          </a:p>
          <a:p>
            <a:r>
              <a:rPr lang="ru-RU" sz="600" dirty="0"/>
              <a:t>(По оценкам к БЛА </a:t>
            </a:r>
            <a:r>
              <a:rPr lang="en-US" sz="600" dirty="0"/>
              <a:t>DJI PHANTOM 3</a:t>
            </a:r>
            <a:endParaRPr lang="ru-RU" sz="600" dirty="0"/>
          </a:p>
          <a:p>
            <a:r>
              <a:rPr lang="ru-RU" sz="600" dirty="0"/>
              <a:t>в </a:t>
            </a:r>
            <a:r>
              <a:rPr lang="en-US" sz="600" dirty="0"/>
              <a:t>X</a:t>
            </a:r>
            <a:r>
              <a:rPr lang="ru-RU" sz="600" dirty="0"/>
              <a:t>-Диапазоне волн)</a:t>
            </a:r>
          </a:p>
          <a:p>
            <a:endParaRPr lang="ru-RU" sz="600" dirty="0"/>
          </a:p>
          <a:p>
            <a:r>
              <a:rPr lang="ru-RU" sz="600" dirty="0"/>
              <a:t>Длина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400мм</a:t>
            </a:r>
            <a:r>
              <a:rPr lang="ru-RU" sz="600" dirty="0"/>
              <a:t> </a:t>
            </a:r>
          </a:p>
          <a:p>
            <a:r>
              <a:rPr lang="ru-RU" sz="600" dirty="0"/>
              <a:t>Ширина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400мм</a:t>
            </a:r>
          </a:p>
          <a:p>
            <a:r>
              <a:rPr lang="ru-RU" sz="600" dirty="0"/>
              <a:t>Высота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3000мм</a:t>
            </a:r>
          </a:p>
          <a:p>
            <a:r>
              <a:rPr lang="ru-RU" sz="600" dirty="0"/>
              <a:t>Вес       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10Кг</a:t>
            </a:r>
          </a:p>
          <a:p>
            <a:r>
              <a:rPr lang="ru-RU" sz="600" dirty="0"/>
              <a:t>Питание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100ВТ</a:t>
            </a:r>
          </a:p>
          <a:p>
            <a:endParaRPr lang="ru-RU" sz="700" b="1" dirty="0"/>
          </a:p>
          <a:p>
            <a:r>
              <a:rPr lang="ru-RU" sz="700" b="1" dirty="0"/>
              <a:t>АУДИО</a:t>
            </a:r>
          </a:p>
          <a:p>
            <a:endParaRPr lang="ru-RU" sz="700" b="1" dirty="0"/>
          </a:p>
          <a:p>
            <a:r>
              <a:rPr lang="ru-RU" sz="600" dirty="0"/>
              <a:t>Дальность действия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200-400М</a:t>
            </a:r>
          </a:p>
          <a:p>
            <a:r>
              <a:rPr lang="ru-RU" sz="600" dirty="0"/>
              <a:t>Широкоугольный микрофон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90°</a:t>
            </a:r>
          </a:p>
          <a:p>
            <a:r>
              <a:rPr lang="ru-RU" sz="600" dirty="0"/>
              <a:t>Питание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100Вт</a:t>
            </a:r>
          </a:p>
          <a:p>
            <a:endParaRPr lang="ru-RU" sz="700" dirty="0"/>
          </a:p>
          <a:p>
            <a:endParaRPr lang="ru-RU" sz="750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267494"/>
            <a:ext cx="208823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700" b="1" dirty="0"/>
              <a:t>ВИДЕО</a:t>
            </a:r>
          </a:p>
          <a:p>
            <a:pPr algn="just"/>
            <a:r>
              <a:rPr lang="ru-RU" sz="700" dirty="0"/>
              <a:t> </a:t>
            </a:r>
          </a:p>
          <a:p>
            <a:r>
              <a:rPr lang="ru-RU" sz="600" dirty="0"/>
              <a:t>Дальность действия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350-500М</a:t>
            </a:r>
          </a:p>
          <a:p>
            <a:pPr algn="just"/>
            <a:r>
              <a:rPr lang="ru-RU" sz="600" dirty="0"/>
              <a:t>Обзор        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360°</a:t>
            </a:r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ru-RU" sz="700" b="1" dirty="0"/>
              <a:t>Зум камера: </a:t>
            </a:r>
          </a:p>
          <a:p>
            <a:pPr algn="just"/>
            <a:r>
              <a:rPr lang="ru-RU" sz="600" dirty="0"/>
              <a:t>-Тип</a:t>
            </a:r>
            <a:r>
              <a:rPr lang="en-US" sz="600" dirty="0"/>
              <a:t>                                </a:t>
            </a:r>
            <a:r>
              <a:rPr lang="ru-RU" sz="600" dirty="0"/>
              <a:t>      </a:t>
            </a:r>
            <a:r>
              <a:rPr lang="en-US" sz="600" dirty="0"/>
              <a:t>        </a:t>
            </a:r>
            <a:r>
              <a:rPr lang="ru-RU" sz="600" dirty="0"/>
              <a:t> </a:t>
            </a:r>
            <a:r>
              <a:rPr lang="en-US" sz="600" dirty="0"/>
              <a:t>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Цветной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2.0 MP</a:t>
            </a:r>
          </a:p>
          <a:p>
            <a:pPr algn="just"/>
            <a:r>
              <a:rPr lang="en-US" sz="600" dirty="0"/>
              <a:t>-</a:t>
            </a:r>
            <a:r>
              <a:rPr lang="ru-RU" sz="600" dirty="0"/>
              <a:t>Оптический зум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Х30</a:t>
            </a:r>
            <a:r>
              <a:rPr lang="ru-RU" sz="600" dirty="0"/>
              <a:t> </a:t>
            </a:r>
          </a:p>
          <a:p>
            <a:pPr algn="just"/>
            <a:r>
              <a:rPr lang="ru-RU" sz="600" dirty="0"/>
              <a:t>-Цифровой зум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Х12</a:t>
            </a:r>
          </a:p>
          <a:p>
            <a:pPr algn="just"/>
            <a:r>
              <a:rPr lang="ru-RU" sz="600" dirty="0"/>
              <a:t>-Фокус       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</a:t>
            </a:r>
          </a:p>
          <a:p>
            <a:r>
              <a:rPr lang="ru-RU" sz="800" b="1" dirty="0"/>
              <a:t>Классификация </a:t>
            </a:r>
            <a:r>
              <a:rPr lang="ru-RU" sz="800" b="1" dirty="0" err="1"/>
              <a:t>дронов</a:t>
            </a:r>
            <a:r>
              <a:rPr lang="ru-RU" sz="800" b="1" dirty="0"/>
              <a:t>:</a:t>
            </a:r>
          </a:p>
          <a:p>
            <a:r>
              <a:rPr lang="ru-RU" sz="600" dirty="0"/>
              <a:t>Для поиска и классификации объектов на              </a:t>
            </a:r>
            <a:r>
              <a:rPr lang="en-US" sz="600" dirty="0"/>
              <a:t>    </a:t>
            </a:r>
            <a:r>
              <a:rPr lang="ru-RU" sz="600" dirty="0"/>
              <a:t>   видео используется многослойная </a:t>
            </a:r>
            <a:r>
              <a:rPr lang="ru-RU" sz="600" dirty="0" err="1"/>
              <a:t>нейросеть</a:t>
            </a:r>
            <a:endParaRPr lang="ru-RU" sz="600" dirty="0"/>
          </a:p>
          <a:p>
            <a:pPr algn="just"/>
            <a:r>
              <a:rPr lang="ru-RU" sz="800" b="1" dirty="0"/>
              <a:t>Компьютерная платформа:</a:t>
            </a:r>
          </a:p>
          <a:p>
            <a:pPr algn="just"/>
            <a:r>
              <a:rPr lang="ru-RU" sz="600" dirty="0"/>
              <a:t>-</a:t>
            </a:r>
            <a:r>
              <a:rPr lang="en-US" sz="600" dirty="0"/>
              <a:t>GPU </a:t>
            </a:r>
            <a:r>
              <a:rPr lang="ru-RU" sz="600" dirty="0"/>
              <a:t>Сервер</a:t>
            </a:r>
          </a:p>
          <a:p>
            <a:pPr algn="just"/>
            <a:r>
              <a:rPr lang="ru-RU" sz="600" dirty="0"/>
              <a:t>-Межмодульная связь                          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Ethernet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just"/>
            <a:r>
              <a:rPr lang="ru-RU" sz="800" b="1" dirty="0">
                <a:solidFill>
                  <a:prstClr val="black"/>
                </a:solidFill>
              </a:rPr>
              <a:t>Характеристики видео:</a:t>
            </a:r>
          </a:p>
          <a:p>
            <a:pPr algn="just"/>
            <a:r>
              <a:rPr lang="ru-RU" sz="800" b="1" dirty="0"/>
              <a:t>Фиксированная камера:</a:t>
            </a:r>
          </a:p>
          <a:p>
            <a:pPr algn="just"/>
            <a:r>
              <a:rPr lang="en-US" sz="600" dirty="0"/>
              <a:t>-</a:t>
            </a:r>
            <a:r>
              <a:rPr lang="ru-RU" sz="600" dirty="0"/>
              <a:t>Тип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Цветной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MP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ru-RU" sz="600" dirty="0"/>
              <a:t>-Светочувствительность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0.01ЛК</a:t>
            </a:r>
          </a:p>
          <a:p>
            <a:pPr algn="just"/>
            <a:r>
              <a:rPr lang="ru-RU" sz="600" dirty="0"/>
              <a:t>-Фокус       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</a:t>
            </a:r>
            <a:endParaRPr lang="ru-RU" sz="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ru-RU" sz="600" dirty="0"/>
          </a:p>
          <a:p>
            <a:pPr algn="just"/>
            <a:r>
              <a:rPr lang="ru-RU" sz="600" dirty="0"/>
              <a:t>Длина    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650мм</a:t>
            </a:r>
            <a:r>
              <a:rPr lang="ru-RU" sz="600" dirty="0"/>
              <a:t> </a:t>
            </a:r>
          </a:p>
          <a:p>
            <a:pPr algn="just"/>
            <a:r>
              <a:rPr lang="ru-RU" sz="600" dirty="0"/>
              <a:t>Ширина 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650мм</a:t>
            </a:r>
          </a:p>
          <a:p>
            <a:pPr algn="just"/>
            <a:r>
              <a:rPr lang="ru-RU" sz="600" dirty="0"/>
              <a:t>Высота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3000мм</a:t>
            </a:r>
          </a:p>
          <a:p>
            <a:pPr algn="just"/>
            <a:endParaRPr lang="ru-RU" sz="600" dirty="0"/>
          </a:p>
          <a:p>
            <a:pPr algn="just"/>
            <a:r>
              <a:rPr lang="ru-RU" sz="600" dirty="0"/>
              <a:t>Вес             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28Кг</a:t>
            </a:r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ru-RU" sz="800" b="1" dirty="0">
                <a:solidFill>
                  <a:prstClr val="black"/>
                </a:solidFill>
              </a:rPr>
              <a:t>ОСНОВНЫЕ ХАРАКТЕРИСТИКИ</a:t>
            </a:r>
            <a:endParaRPr lang="ru-RU" sz="700" b="1" dirty="0"/>
          </a:p>
          <a:p>
            <a:pPr algn="just"/>
            <a:r>
              <a:rPr lang="ru-RU" sz="600" dirty="0"/>
              <a:t>Диаметр монтажной трубки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40мм</a:t>
            </a:r>
          </a:p>
          <a:p>
            <a:pPr algn="just"/>
            <a:endParaRPr lang="ru-RU" sz="600" dirty="0"/>
          </a:p>
          <a:p>
            <a:pPr algn="just"/>
            <a:r>
              <a:rPr lang="ru-RU" sz="600" dirty="0"/>
              <a:t>всех модулей </a:t>
            </a:r>
            <a:endParaRPr lang="ru-RU" sz="600" b="1" dirty="0"/>
          </a:p>
          <a:p>
            <a:pPr algn="just"/>
            <a:endParaRPr lang="ru-RU" sz="600" dirty="0"/>
          </a:p>
          <a:p>
            <a:pPr algn="just"/>
            <a:r>
              <a:rPr lang="ru-RU" sz="600" dirty="0"/>
              <a:t>Температурный режим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-20 - +40°С</a:t>
            </a:r>
            <a:endParaRPr lang="ru-RU" sz="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ru-RU" sz="600" dirty="0"/>
          </a:p>
          <a:p>
            <a:pPr algn="just"/>
            <a:r>
              <a:rPr lang="ru-RU" sz="600" dirty="0"/>
              <a:t>Определение                 </a:t>
            </a:r>
            <a:r>
              <a:rPr lang="en-US" sz="600" dirty="0"/>
              <a:t> </a:t>
            </a:r>
            <a:r>
              <a:rPr lang="ru-RU" sz="600" dirty="0"/>
              <a:t>   </a:t>
            </a:r>
            <a:r>
              <a:rPr lang="en-US" sz="600" dirty="0"/>
              <a:t> </a:t>
            </a:r>
            <a:r>
              <a:rPr lang="ru-RU" sz="600" dirty="0"/>
              <a:t> 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DJI MAVIC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™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(M1,M2)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ru-RU" sz="600" dirty="0"/>
              <a:t>объектов</a:t>
            </a:r>
            <a:r>
              <a:rPr lang="en-US" sz="600" dirty="0"/>
              <a:t>                      </a:t>
            </a:r>
            <a:r>
              <a:rPr lang="ru-RU" sz="600" dirty="0"/>
              <a:t>       </a:t>
            </a:r>
            <a:r>
              <a:rPr lang="en-US" sz="600" dirty="0"/>
              <a:t>  </a:t>
            </a:r>
            <a:r>
              <a:rPr lang="ru-RU" sz="600" dirty="0"/>
              <a:t>    </a:t>
            </a:r>
            <a:r>
              <a:rPr lang="en-US" sz="600" dirty="0"/>
              <a:t>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DJI PHANTOM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™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(2,3,4)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DJI INSPIRE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™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(1,2)</a:t>
            </a:r>
          </a:p>
          <a:p>
            <a:pPr algn="just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DJI M600</a:t>
            </a:r>
          </a:p>
          <a:p>
            <a:pPr algn="just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DJI S1000</a:t>
            </a:r>
          </a:p>
          <a:p>
            <a:pPr algn="just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FIREFLY ALTA (6,8)</a:t>
            </a:r>
          </a:p>
          <a:p>
            <a:pPr algn="just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PARROT</a:t>
            </a:r>
          </a:p>
          <a:p>
            <a:pPr algn="just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XIAOMI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916" y="2735819"/>
            <a:ext cx="1932828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/>
              <a:t>ИНТЕГРАЦИЯ ПРОГРАММНОЙ ЧАСТИ</a:t>
            </a:r>
          </a:p>
          <a:p>
            <a:endParaRPr lang="ru-RU" sz="700" dirty="0"/>
          </a:p>
          <a:p>
            <a:r>
              <a:rPr lang="ru-RU" sz="600" dirty="0"/>
              <a:t>Несколько серверов                </a:t>
            </a:r>
          </a:p>
          <a:p>
            <a:r>
              <a:rPr lang="ru-RU" sz="600" dirty="0"/>
              <a:t>                                                       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Зависит от проекта)</a:t>
            </a:r>
            <a:endParaRPr lang="ru-RU" sz="600" dirty="0"/>
          </a:p>
          <a:p>
            <a:r>
              <a:rPr lang="ru-RU" sz="600" dirty="0"/>
              <a:t>Процессор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16, 32 ядер </a:t>
            </a:r>
          </a:p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Зависит от проекта)</a:t>
            </a:r>
            <a:r>
              <a:rPr lang="ru-RU" sz="600" dirty="0"/>
              <a:t> </a:t>
            </a:r>
          </a:p>
          <a:p>
            <a:r>
              <a:rPr lang="ru-RU" sz="600" dirty="0"/>
              <a:t>Оперативная память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64</a:t>
            </a:r>
            <a:endParaRPr lang="ru-RU" sz="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600" dirty="0"/>
              <a:t>Видеокарта </a:t>
            </a:r>
            <a:r>
              <a:rPr lang="en-US" sz="600" dirty="0"/>
              <a:t>                          </a:t>
            </a:r>
            <a:r>
              <a:rPr lang="ru-RU" sz="600" dirty="0"/>
              <a:t>       </a:t>
            </a:r>
            <a:r>
              <a:rPr lang="en-US" sz="600" dirty="0"/>
              <a:t> </a:t>
            </a:r>
            <a:r>
              <a:rPr lang="ru-RU" sz="600" dirty="0"/>
              <a:t>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2шт не ниже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2080RTX</a:t>
            </a:r>
          </a:p>
          <a:p>
            <a:r>
              <a:rPr lang="en-US" sz="600" dirty="0"/>
              <a:t>SSD                      </a:t>
            </a:r>
            <a:r>
              <a:rPr lang="ru-RU" sz="600" dirty="0"/>
              <a:t>       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2ТБ</a:t>
            </a:r>
          </a:p>
          <a:p>
            <a:endParaRPr lang="ru-RU" sz="700" dirty="0"/>
          </a:p>
          <a:p>
            <a:r>
              <a:rPr lang="ru-RU" sz="700" b="1" dirty="0"/>
              <a:t>ОСНОВНЫЕ ХАРАКТЕРИСТИКИ</a:t>
            </a:r>
          </a:p>
          <a:p>
            <a:endParaRPr lang="ru-RU" sz="700" dirty="0"/>
          </a:p>
          <a:p>
            <a:r>
              <a:rPr lang="ru-RU" sz="700" dirty="0"/>
              <a:t>Длина                                                            </a:t>
            </a:r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500мм</a:t>
            </a:r>
            <a:r>
              <a:rPr lang="ru-RU" sz="700" dirty="0"/>
              <a:t> </a:t>
            </a:r>
          </a:p>
          <a:p>
            <a:r>
              <a:rPr lang="ru-RU" sz="700" dirty="0"/>
              <a:t>Ширина                                                         </a:t>
            </a:r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500мм</a:t>
            </a:r>
          </a:p>
          <a:p>
            <a:r>
              <a:rPr lang="ru-RU" sz="700" dirty="0"/>
              <a:t>Высота                                                         </a:t>
            </a:r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3000мм</a:t>
            </a:r>
          </a:p>
          <a:p>
            <a:r>
              <a:rPr lang="ru-RU" sz="700" dirty="0"/>
              <a:t>Вес                                                                      </a:t>
            </a:r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13Кг</a:t>
            </a:r>
          </a:p>
          <a:p>
            <a:r>
              <a:rPr lang="ru-RU" sz="700" dirty="0"/>
              <a:t>Температурный режим                      </a:t>
            </a:r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-20 - +40°С</a:t>
            </a:r>
            <a:endParaRPr lang="ru-RU" sz="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750" dirty="0"/>
          </a:p>
          <a:p>
            <a:endParaRPr lang="ru-RU" sz="750" dirty="0"/>
          </a:p>
          <a:p>
            <a:endParaRPr lang="ru-RU" sz="750" dirty="0"/>
          </a:p>
        </p:txBody>
      </p:sp>
      <p:sp>
        <p:nvSpPr>
          <p:cNvPr id="15" name="TextBox 14"/>
          <p:cNvSpPr txBox="1"/>
          <p:nvPr/>
        </p:nvSpPr>
        <p:spPr>
          <a:xfrm>
            <a:off x="2423148" y="2735819"/>
            <a:ext cx="208823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/>
              <a:t>ИНТЕГРАЦИЯ ПРОГРАММНОЙ ЧАСТИ</a:t>
            </a:r>
          </a:p>
          <a:p>
            <a:endParaRPr lang="ru-RU" sz="700" dirty="0"/>
          </a:p>
          <a:p>
            <a:r>
              <a:rPr lang="ru-RU" sz="600" dirty="0"/>
              <a:t>Процессор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8, 16, 32 ядер </a:t>
            </a:r>
          </a:p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Зависит от проекта) </a:t>
            </a:r>
          </a:p>
          <a:p>
            <a:r>
              <a:rPr lang="ru-RU" sz="600" dirty="0"/>
              <a:t>Оперативная память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32,64</a:t>
            </a:r>
          </a:p>
          <a:p>
            <a:r>
              <a:rPr lang="ru-RU" sz="600" dirty="0"/>
              <a:t>Видеокарта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 ниже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2080RTX</a:t>
            </a:r>
          </a:p>
          <a:p>
            <a:r>
              <a:rPr lang="en-US" sz="600" dirty="0"/>
              <a:t>SSD                      </a:t>
            </a:r>
            <a:r>
              <a:rPr lang="ru-RU" sz="600" dirty="0"/>
              <a:t>                          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1ТБ</a:t>
            </a:r>
          </a:p>
          <a:p>
            <a:r>
              <a:rPr lang="ru-RU" sz="600" dirty="0"/>
              <a:t>Степень защиты </a:t>
            </a:r>
            <a:r>
              <a:rPr lang="en-US" sz="600" dirty="0"/>
              <a:t>GPU </a:t>
            </a:r>
            <a:r>
              <a:rPr lang="ru-RU" sz="600" dirty="0"/>
              <a:t>                                      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IP67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600" dirty="0"/>
              <a:t>сервера            </a:t>
            </a:r>
            <a:r>
              <a:rPr lang="en-US" sz="600" dirty="0"/>
              <a:t>        </a:t>
            </a:r>
            <a:r>
              <a:rPr lang="ru-RU" sz="600" dirty="0"/>
              <a:t>      </a:t>
            </a:r>
            <a:r>
              <a:rPr lang="en-US" sz="600" dirty="0"/>
              <a:t>    </a:t>
            </a:r>
            <a:endParaRPr lang="ru-RU" sz="600" dirty="0"/>
          </a:p>
          <a:p>
            <a:r>
              <a:rPr lang="ru-RU" sz="600" dirty="0"/>
              <a:t>Межмодульная связь                                    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Ethernet</a:t>
            </a:r>
            <a:endParaRPr lang="ru-RU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600" dirty="0"/>
          </a:p>
          <a:p>
            <a:r>
              <a:rPr lang="ru-RU" sz="600" dirty="0"/>
              <a:t>Скорость развертывания </a:t>
            </a:r>
            <a:r>
              <a:rPr lang="en-US" sz="600" dirty="0"/>
              <a:t>    </a:t>
            </a:r>
            <a:r>
              <a:rPr lang="ru-RU" sz="600" dirty="0"/>
              <a:t>             </a:t>
            </a:r>
            <a:r>
              <a:rPr lang="en-US" sz="600" dirty="0"/>
              <a:t>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минут от 2 </a:t>
            </a:r>
            <a:r>
              <a:rPr lang="ru-RU" sz="600" dirty="0"/>
              <a:t>мобильного комплекса в                              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человек</a:t>
            </a:r>
          </a:p>
          <a:p>
            <a:r>
              <a:rPr lang="ru-RU" sz="600" dirty="0"/>
              <a:t>составе багги </a:t>
            </a:r>
            <a:r>
              <a:rPr lang="ru-RU" sz="600" dirty="0" err="1"/>
              <a:t>Чаборз</a:t>
            </a:r>
            <a:r>
              <a:rPr lang="ru-RU" sz="600" dirty="0"/>
              <a:t> М3</a:t>
            </a:r>
            <a:endParaRPr lang="ru-RU" sz="700" dirty="0"/>
          </a:p>
          <a:p>
            <a:endParaRPr lang="ru-RU" sz="750" dirty="0"/>
          </a:p>
          <a:p>
            <a:endParaRPr lang="ru-RU" sz="750" dirty="0"/>
          </a:p>
        </p:txBody>
      </p:sp>
      <p:sp>
        <p:nvSpPr>
          <p:cNvPr id="3" name="TextBox 2"/>
          <p:cNvSpPr txBox="1"/>
          <p:nvPr/>
        </p:nvSpPr>
        <p:spPr>
          <a:xfrm>
            <a:off x="632170" y="21272"/>
            <a:ext cx="3218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spc="300" dirty="0"/>
              <a:t>КЛАССИФИКАЦИЯ И ГЛУШЕНИЕ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9403" y="21271"/>
            <a:ext cx="2857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spc="300" dirty="0"/>
              <a:t>ПЕРВИЧНОЕ ОБНАРУЖЕНИЕ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5889" y="2489172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spc="300" dirty="0"/>
              <a:t>СЕРВЕР</a:t>
            </a:r>
            <a:endParaRPr lang="ru-RU" sz="1400" b="1" spc="300" dirty="0"/>
          </a:p>
        </p:txBody>
      </p:sp>
    </p:spTree>
    <p:extLst>
      <p:ext uri="{BB962C8B-B14F-4D97-AF65-F5344CB8AC3E}">
        <p14:creationId xmlns:p14="http://schemas.microsoft.com/office/powerpoint/2010/main" val="340727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DFE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75C49C-CB71-4481-BDB8-D08A8FBD1C5A}"/>
              </a:ext>
            </a:extLst>
          </p:cNvPr>
          <p:cNvSpPr txBox="1"/>
          <p:nvPr/>
        </p:nvSpPr>
        <p:spPr>
          <a:xfrm>
            <a:off x="1403648" y="473199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aspersky Sans" pitchFamily="34" charset="0"/>
              </a:rPr>
              <a:t>SPECIFICATIONS</a:t>
            </a:r>
            <a:endParaRPr lang="ru-RU" sz="1200" dirty="0">
              <a:latin typeface="FuturaBookC" pitchFamily="82" charset="-52"/>
            </a:endParaRPr>
          </a:p>
        </p:txBody>
      </p:sp>
      <p:pic>
        <p:nvPicPr>
          <p:cNvPr id="29" name="Picture 4" descr="D:\ОП\Работа\Kaspersky\Варианты лого\7.png">
            <a:extLst>
              <a:ext uri="{FF2B5EF4-FFF2-40B4-BE49-F238E27FC236}">
                <a16:creationId xmlns:a16="http://schemas.microsoft.com/office/drawing/2014/main" id="{F5534C73-B72F-4872-9696-7FE2455E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4316" y="4587974"/>
            <a:ext cx="1165352" cy="448419"/>
          </a:xfrm>
          <a:prstGeom prst="rect">
            <a:avLst/>
          </a:prstGeom>
          <a:noFill/>
        </p:spPr>
      </p:pic>
      <p:pic>
        <p:nvPicPr>
          <p:cNvPr id="30" name="Picture 2" descr="D:\ОП\Работа\Kaspersky\Вспомогательное\Лого касперск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719120"/>
            <a:ext cx="1080120" cy="249525"/>
          </a:xfrm>
          <a:prstGeom prst="rect">
            <a:avLst/>
          </a:prstGeom>
          <a:noFill/>
        </p:spPr>
      </p:pic>
      <p:pic>
        <p:nvPicPr>
          <p:cNvPr id="2050" name="Picture 2" descr="D:\ОП\Работа\Kaspersky\Вспомогательное\Спецификация 6 ENG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39" y="51470"/>
            <a:ext cx="9093764" cy="4368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720</Words>
  <Application>Microsoft Office PowerPoint</Application>
  <PresentationFormat>On-screen Show (16:9)</PresentationFormat>
  <Paragraphs>236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OPLOTT</dc:creator>
  <cp:lastModifiedBy>Jeff Bardin</cp:lastModifiedBy>
  <cp:revision>177</cp:revision>
  <dcterms:created xsi:type="dcterms:W3CDTF">2019-06-09T14:18:25Z</dcterms:created>
  <dcterms:modified xsi:type="dcterms:W3CDTF">2024-05-10T02:48:43Z</dcterms:modified>
</cp:coreProperties>
</file>