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"/>
  </p:notesMasterIdLst>
  <p:sldIdLst>
    <p:sldId id="256" r:id="rId2"/>
    <p:sldId id="267" r:id="rId3"/>
    <p:sldId id="263" r:id="rId4"/>
    <p:sldId id="264" r:id="rId5"/>
    <p:sldId id="265" r:id="rId6"/>
    <p:sldId id="268" r:id="rId7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59D6378-EC02-4EBA-9C8E-AF67C7FF6098}">
          <p14:sldIdLst>
            <p14:sldId id="256"/>
            <p14:sldId id="267"/>
            <p14:sldId id="263"/>
            <p14:sldId id="264"/>
            <p14:sldId id="265"/>
            <p14:sldId id="26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8B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4" autoAdjust="0"/>
    <p:restoredTop sz="94660"/>
  </p:normalViewPr>
  <p:slideViewPr>
    <p:cSldViewPr snapToGrid="0">
      <p:cViewPr varScale="1">
        <p:scale>
          <a:sx n="84" d="100"/>
          <a:sy n="84" d="100"/>
        </p:scale>
        <p:origin x="370" y="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tableStyles" Target="tableStyle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theme" Target="theme/theme1.xml" /><Relationship Id="rId5" Type="http://schemas.openxmlformats.org/officeDocument/2006/relationships/slide" Target="slides/slide4.xml" /><Relationship Id="rId10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presProps" Target="presProps.xml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14CAE0-3014-485B-A1A0-5564E3DBB6EB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FC40A403-3DC6-4D29-9EB6-399708712110}">
      <dgm:prSet phldrT="[Текст]" custT="1"/>
      <dgm:spPr/>
      <dgm:t>
        <a:bodyPr/>
        <a:lstStyle/>
        <a:p>
          <a:r>
            <a:rPr lang="ru-RU" sz="2400" dirty="0"/>
            <a:t>Первичное обнаружение</a:t>
          </a:r>
        </a:p>
      </dgm:t>
    </dgm:pt>
    <dgm:pt modelId="{E90D74B2-7231-4546-BA64-EAF22B65BD1C}" type="parTrans" cxnId="{2C764164-7CEF-4EEC-8614-6A446F40C715}">
      <dgm:prSet/>
      <dgm:spPr/>
      <dgm:t>
        <a:bodyPr/>
        <a:lstStyle/>
        <a:p>
          <a:endParaRPr lang="ru-RU"/>
        </a:p>
      </dgm:t>
    </dgm:pt>
    <dgm:pt modelId="{5400B428-4677-494D-8C1A-01278F373198}" type="sibTrans" cxnId="{2C764164-7CEF-4EEC-8614-6A446F40C715}">
      <dgm:prSet/>
      <dgm:spPr/>
      <dgm:t>
        <a:bodyPr/>
        <a:lstStyle/>
        <a:p>
          <a:endParaRPr lang="ru-RU"/>
        </a:p>
      </dgm:t>
    </dgm:pt>
    <dgm:pt modelId="{62628EB0-80CD-471D-A7F9-DE1F5E8B0021}">
      <dgm:prSet phldrT="[Текст]" custT="1"/>
      <dgm:spPr/>
      <dgm:t>
        <a:bodyPr/>
        <a:lstStyle/>
        <a:p>
          <a:r>
            <a:rPr lang="ru-RU" sz="1400" dirty="0"/>
            <a:t>19 592 000 рублей</a:t>
          </a:r>
        </a:p>
      </dgm:t>
    </dgm:pt>
    <dgm:pt modelId="{7EE7956C-3F33-45E2-BAFF-F55765EE12F4}" type="parTrans" cxnId="{3EFAF6E2-FE9B-4519-B85F-B761E3714A70}">
      <dgm:prSet/>
      <dgm:spPr/>
      <dgm:t>
        <a:bodyPr/>
        <a:lstStyle/>
        <a:p>
          <a:endParaRPr lang="ru-RU"/>
        </a:p>
      </dgm:t>
    </dgm:pt>
    <dgm:pt modelId="{4EE4FBB8-3662-493D-ACA7-5158015399FE}" type="sibTrans" cxnId="{3EFAF6E2-FE9B-4519-B85F-B761E3714A70}">
      <dgm:prSet/>
      <dgm:spPr/>
      <dgm:t>
        <a:bodyPr/>
        <a:lstStyle/>
        <a:p>
          <a:endParaRPr lang="ru-RU"/>
        </a:p>
      </dgm:t>
    </dgm:pt>
    <dgm:pt modelId="{252C4568-A772-4009-921E-7F55F8ACC650}">
      <dgm:prSet phldrT="[Текст]" custT="1"/>
      <dgm:spPr/>
      <dgm:t>
        <a:bodyPr/>
        <a:lstStyle/>
        <a:p>
          <a:r>
            <a:rPr lang="ru-RU" sz="2400" dirty="0"/>
            <a:t>Классификация и подавление</a:t>
          </a:r>
        </a:p>
      </dgm:t>
    </dgm:pt>
    <dgm:pt modelId="{7320DCB5-29A5-42C1-8011-EB7EA01AF510}" type="parTrans" cxnId="{14AFCECB-661F-46C5-992F-CEB40B60046E}">
      <dgm:prSet/>
      <dgm:spPr/>
      <dgm:t>
        <a:bodyPr/>
        <a:lstStyle/>
        <a:p>
          <a:endParaRPr lang="ru-RU"/>
        </a:p>
      </dgm:t>
    </dgm:pt>
    <dgm:pt modelId="{F429F6DE-9C8A-4AED-8DCE-BEC11CFFE459}" type="sibTrans" cxnId="{14AFCECB-661F-46C5-992F-CEB40B60046E}">
      <dgm:prSet/>
      <dgm:spPr/>
      <dgm:t>
        <a:bodyPr/>
        <a:lstStyle/>
        <a:p>
          <a:endParaRPr lang="ru-RU"/>
        </a:p>
      </dgm:t>
    </dgm:pt>
    <dgm:pt modelId="{DF1C438C-44B1-4786-9EF1-B0C9166ED5C4}">
      <dgm:prSet phldrT="[Текст]" custT="1"/>
      <dgm:spPr/>
      <dgm:t>
        <a:bodyPr/>
        <a:lstStyle/>
        <a:p>
          <a:r>
            <a:rPr lang="ru-RU" sz="1400" dirty="0"/>
            <a:t>3 236 000 рублей</a:t>
          </a:r>
        </a:p>
      </dgm:t>
    </dgm:pt>
    <dgm:pt modelId="{97E638F5-370F-484C-9EA7-3BB2B92FE2A2}" type="parTrans" cxnId="{86704000-ACDD-4162-836F-ED815FF0EA94}">
      <dgm:prSet/>
      <dgm:spPr/>
      <dgm:t>
        <a:bodyPr/>
        <a:lstStyle/>
        <a:p>
          <a:endParaRPr lang="ru-RU"/>
        </a:p>
      </dgm:t>
    </dgm:pt>
    <dgm:pt modelId="{0CA71CBB-3F55-4F70-AFFF-7029C36505A6}" type="sibTrans" cxnId="{86704000-ACDD-4162-836F-ED815FF0EA94}">
      <dgm:prSet/>
      <dgm:spPr/>
      <dgm:t>
        <a:bodyPr/>
        <a:lstStyle/>
        <a:p>
          <a:endParaRPr lang="ru-RU"/>
        </a:p>
      </dgm:t>
    </dgm:pt>
    <dgm:pt modelId="{8DF4F669-8847-4712-91D2-D75360C0FEE0}">
      <dgm:prSet phldrT="[Текст]" custT="1"/>
      <dgm:spPr/>
      <dgm:t>
        <a:bodyPr/>
        <a:lstStyle/>
        <a:p>
          <a:r>
            <a:rPr lang="ru-RU" sz="2400" dirty="0"/>
            <a:t>Серверная часть всех модулей</a:t>
          </a:r>
        </a:p>
      </dgm:t>
    </dgm:pt>
    <dgm:pt modelId="{8BB7EE39-7F6D-48CA-B5A9-6F52A90B9B41}" type="parTrans" cxnId="{59DA2792-9B07-4A1E-BAA0-02542A6803CC}">
      <dgm:prSet/>
      <dgm:spPr/>
      <dgm:t>
        <a:bodyPr/>
        <a:lstStyle/>
        <a:p>
          <a:endParaRPr lang="ru-RU"/>
        </a:p>
      </dgm:t>
    </dgm:pt>
    <dgm:pt modelId="{CBD6EED1-CC72-40A2-943C-7AB2B88C4BA3}" type="sibTrans" cxnId="{59DA2792-9B07-4A1E-BAA0-02542A6803CC}">
      <dgm:prSet/>
      <dgm:spPr/>
      <dgm:t>
        <a:bodyPr/>
        <a:lstStyle/>
        <a:p>
          <a:endParaRPr lang="ru-RU"/>
        </a:p>
      </dgm:t>
    </dgm:pt>
    <dgm:pt modelId="{5891A333-8876-47C4-BBCC-7D3EEC795B8F}">
      <dgm:prSet phldrT="[Текст]" custT="1"/>
      <dgm:spPr/>
      <dgm:t>
        <a:bodyPr/>
        <a:lstStyle/>
        <a:p>
          <a:r>
            <a:rPr lang="ru-RU" sz="2400" dirty="0"/>
            <a:t>Программное обеспечение</a:t>
          </a:r>
        </a:p>
      </dgm:t>
    </dgm:pt>
    <dgm:pt modelId="{F9CEB04D-901D-4921-9F7E-7BF457B08593}" type="parTrans" cxnId="{37FC3564-C83C-4482-8CD7-0ED814CA74D9}">
      <dgm:prSet/>
      <dgm:spPr/>
      <dgm:t>
        <a:bodyPr/>
        <a:lstStyle/>
        <a:p>
          <a:endParaRPr lang="ru-RU"/>
        </a:p>
      </dgm:t>
    </dgm:pt>
    <dgm:pt modelId="{85D51B88-428D-49FC-ABC6-21872CB49115}" type="sibTrans" cxnId="{37FC3564-C83C-4482-8CD7-0ED814CA74D9}">
      <dgm:prSet/>
      <dgm:spPr/>
      <dgm:t>
        <a:bodyPr/>
        <a:lstStyle/>
        <a:p>
          <a:endParaRPr lang="ru-RU"/>
        </a:p>
      </dgm:t>
    </dgm:pt>
    <dgm:pt modelId="{A870B488-A0A3-4104-B070-2ABAF2FEE96C}">
      <dgm:prSet phldrT="[Текст]" custT="1"/>
      <dgm:spPr/>
      <dgm:t>
        <a:bodyPr/>
        <a:lstStyle/>
        <a:p>
          <a:r>
            <a:rPr lang="ru-RU" sz="1400" dirty="0"/>
            <a:t>408 000 рублей</a:t>
          </a:r>
        </a:p>
      </dgm:t>
    </dgm:pt>
    <dgm:pt modelId="{5F275DE8-0963-4D48-9DC9-938B52D94BC3}" type="parTrans" cxnId="{14AB583B-40E8-472D-A1A9-3311D308A5DF}">
      <dgm:prSet/>
      <dgm:spPr/>
      <dgm:t>
        <a:bodyPr/>
        <a:lstStyle/>
        <a:p>
          <a:endParaRPr lang="ru-RU"/>
        </a:p>
      </dgm:t>
    </dgm:pt>
    <dgm:pt modelId="{0EA2112F-DAAF-4841-8EC2-67C5E8135CB8}" type="sibTrans" cxnId="{14AB583B-40E8-472D-A1A9-3311D308A5DF}">
      <dgm:prSet/>
      <dgm:spPr/>
      <dgm:t>
        <a:bodyPr/>
        <a:lstStyle/>
        <a:p>
          <a:endParaRPr lang="ru-RU"/>
        </a:p>
      </dgm:t>
    </dgm:pt>
    <dgm:pt modelId="{502D55D2-0AD7-4A23-AB7B-0C74084D421E}">
      <dgm:prSet phldrT="[Текст]" custT="1"/>
      <dgm:spPr/>
      <dgm:t>
        <a:bodyPr/>
        <a:lstStyle/>
        <a:p>
          <a:r>
            <a:rPr lang="ru-RU" sz="1800" b="1" i="0" u="sng" dirty="0"/>
            <a:t>9 000 000 ₽ </a:t>
          </a:r>
          <a:endParaRPr lang="ru-RU" sz="1800" b="1" u="sng" dirty="0"/>
        </a:p>
      </dgm:t>
    </dgm:pt>
    <dgm:pt modelId="{8509A99C-4CEE-4356-BBD8-B3B32F5AFE98}" type="parTrans" cxnId="{F2F1A93E-4E0A-4B20-B42B-FA19735E709E}">
      <dgm:prSet/>
      <dgm:spPr/>
      <dgm:t>
        <a:bodyPr/>
        <a:lstStyle/>
        <a:p>
          <a:endParaRPr lang="ru-RU"/>
        </a:p>
      </dgm:t>
    </dgm:pt>
    <dgm:pt modelId="{EAB5DB24-B5F2-4E30-96AF-0D5E4A6DDCA9}" type="sibTrans" cxnId="{F2F1A93E-4E0A-4B20-B42B-FA19735E709E}">
      <dgm:prSet/>
      <dgm:spPr/>
      <dgm:t>
        <a:bodyPr/>
        <a:lstStyle/>
        <a:p>
          <a:endParaRPr lang="ru-RU"/>
        </a:p>
      </dgm:t>
    </dgm:pt>
    <dgm:pt modelId="{856F42C7-BB6C-4366-A272-FA7CAF17E771}">
      <dgm:prSet phldrT="[Текст]" custT="1"/>
      <dgm:spPr/>
      <dgm:t>
        <a:bodyPr/>
        <a:lstStyle/>
        <a:p>
          <a:r>
            <a:rPr lang="ru-RU" sz="1400" b="1" dirty="0"/>
            <a:t>х 3шт</a:t>
          </a:r>
        </a:p>
      </dgm:t>
    </dgm:pt>
    <dgm:pt modelId="{328B831C-EFEE-4D02-88F7-371218101083}" type="parTrans" cxnId="{19CF4712-CDD7-429A-9CB8-8E3DFCD05BB2}">
      <dgm:prSet/>
      <dgm:spPr/>
      <dgm:t>
        <a:bodyPr/>
        <a:lstStyle/>
        <a:p>
          <a:endParaRPr lang="ru-RU"/>
        </a:p>
      </dgm:t>
    </dgm:pt>
    <dgm:pt modelId="{5C2A9B75-CAA2-4819-9F89-58D6F926648B}" type="sibTrans" cxnId="{19CF4712-CDD7-429A-9CB8-8E3DFCD05BB2}">
      <dgm:prSet/>
      <dgm:spPr/>
      <dgm:t>
        <a:bodyPr/>
        <a:lstStyle/>
        <a:p>
          <a:endParaRPr lang="ru-RU"/>
        </a:p>
      </dgm:t>
    </dgm:pt>
    <dgm:pt modelId="{6059FF55-0101-4C7D-8EF0-0F9CB9D86A58}">
      <dgm:prSet phldrT="[Текст]" custT="1"/>
      <dgm:spPr/>
      <dgm:t>
        <a:bodyPr/>
        <a:lstStyle/>
        <a:p>
          <a:r>
            <a:rPr lang="ru-RU" sz="1800" b="1" i="0" u="sng" dirty="0"/>
            <a:t>48 777 242 ₽</a:t>
          </a:r>
          <a:endParaRPr lang="ru-RU" sz="1400" b="1" i="0" u="sng" dirty="0"/>
        </a:p>
      </dgm:t>
    </dgm:pt>
    <dgm:pt modelId="{54D18BC6-5EB2-45CD-B874-B71BDB4C06D5}" type="parTrans" cxnId="{791D73B7-7988-407B-8D6C-D0DED0894658}">
      <dgm:prSet/>
      <dgm:spPr/>
      <dgm:t>
        <a:bodyPr/>
        <a:lstStyle/>
        <a:p>
          <a:endParaRPr lang="ru-RU"/>
        </a:p>
      </dgm:t>
    </dgm:pt>
    <dgm:pt modelId="{F21A8DAA-7FC1-4E90-9325-3584C8F26B42}" type="sibTrans" cxnId="{791D73B7-7988-407B-8D6C-D0DED0894658}">
      <dgm:prSet/>
      <dgm:spPr/>
      <dgm:t>
        <a:bodyPr/>
        <a:lstStyle/>
        <a:p>
          <a:endParaRPr lang="ru-RU"/>
        </a:p>
      </dgm:t>
    </dgm:pt>
    <dgm:pt modelId="{EC3B090F-6B39-41E6-8256-A0C90A688F50}">
      <dgm:prSet phldrT="[Текст]" custT="1"/>
      <dgm:spPr/>
      <dgm:t>
        <a:bodyPr/>
        <a:lstStyle/>
        <a:p>
          <a:r>
            <a:rPr lang="ru-RU" sz="1400" dirty="0"/>
            <a:t> </a:t>
          </a:r>
          <a:r>
            <a:rPr lang="ru-RU" sz="1400" b="1" dirty="0"/>
            <a:t>х 3шт</a:t>
          </a:r>
          <a:endParaRPr lang="ru-RU" sz="1400" dirty="0"/>
        </a:p>
      </dgm:t>
    </dgm:pt>
    <dgm:pt modelId="{D21A35D2-F642-4BE3-9358-06AA46070F8E}" type="parTrans" cxnId="{5DC90029-6B7C-42EA-92F1-3F359A803E1D}">
      <dgm:prSet/>
      <dgm:spPr/>
      <dgm:t>
        <a:bodyPr/>
        <a:lstStyle/>
        <a:p>
          <a:endParaRPr lang="ru-RU"/>
        </a:p>
      </dgm:t>
    </dgm:pt>
    <dgm:pt modelId="{08C8A3F5-81E9-47CA-BBA4-6E83D0C0903C}" type="sibTrans" cxnId="{5DC90029-6B7C-42EA-92F1-3F359A803E1D}">
      <dgm:prSet/>
      <dgm:spPr/>
      <dgm:t>
        <a:bodyPr/>
        <a:lstStyle/>
        <a:p>
          <a:endParaRPr lang="ru-RU"/>
        </a:p>
      </dgm:t>
    </dgm:pt>
    <dgm:pt modelId="{87307824-7516-4E66-84BC-D25B52EDC4AA}">
      <dgm:prSet phldrT="[Текст]" custT="1"/>
      <dgm:spPr/>
      <dgm:t>
        <a:bodyPr/>
        <a:lstStyle/>
        <a:p>
          <a:r>
            <a:rPr lang="ru-RU" sz="1800" b="1" i="0" u="sng" dirty="0"/>
            <a:t>7 019 997 ₽</a:t>
          </a:r>
          <a:endParaRPr lang="ru-RU" sz="1800" b="1" u="sng" dirty="0"/>
        </a:p>
      </dgm:t>
    </dgm:pt>
    <dgm:pt modelId="{42CA7CA4-BB52-4431-A030-02D61883C6AD}" type="parTrans" cxnId="{2C00F1EC-8ADE-4210-98A9-A072642F8879}">
      <dgm:prSet/>
      <dgm:spPr/>
      <dgm:t>
        <a:bodyPr/>
        <a:lstStyle/>
        <a:p>
          <a:endParaRPr lang="ru-RU"/>
        </a:p>
      </dgm:t>
    </dgm:pt>
    <dgm:pt modelId="{07599520-3CBC-44BD-8BDA-D4AF1E39596A}" type="sibTrans" cxnId="{2C00F1EC-8ADE-4210-98A9-A072642F8879}">
      <dgm:prSet/>
      <dgm:spPr/>
      <dgm:t>
        <a:bodyPr/>
        <a:lstStyle/>
        <a:p>
          <a:endParaRPr lang="ru-RU"/>
        </a:p>
      </dgm:t>
    </dgm:pt>
    <dgm:pt modelId="{CFB5D139-AA88-4089-9411-AFFFE2EFA178}">
      <dgm:prSet phldrT="[Текст]" custT="1"/>
      <dgm:spPr/>
      <dgm:t>
        <a:bodyPr/>
        <a:lstStyle/>
        <a:p>
          <a:r>
            <a:rPr lang="ru-RU" sz="1400" b="1" dirty="0"/>
            <a:t>х 3шт</a:t>
          </a:r>
          <a:endParaRPr lang="ru-RU" sz="1400" dirty="0"/>
        </a:p>
      </dgm:t>
    </dgm:pt>
    <dgm:pt modelId="{938E3E49-5E4D-4FD0-AAEB-B62824A4102B}" type="parTrans" cxnId="{002A2865-7445-4151-A580-B4A7D2B222D2}">
      <dgm:prSet/>
      <dgm:spPr/>
      <dgm:t>
        <a:bodyPr/>
        <a:lstStyle/>
        <a:p>
          <a:endParaRPr lang="ru-RU"/>
        </a:p>
      </dgm:t>
    </dgm:pt>
    <dgm:pt modelId="{5FE608A4-A85E-4415-AE50-17DB395046F2}" type="sibTrans" cxnId="{002A2865-7445-4151-A580-B4A7D2B222D2}">
      <dgm:prSet/>
      <dgm:spPr/>
      <dgm:t>
        <a:bodyPr/>
        <a:lstStyle/>
        <a:p>
          <a:endParaRPr lang="ru-RU"/>
        </a:p>
      </dgm:t>
    </dgm:pt>
    <dgm:pt modelId="{DE5B41AF-C0DD-4429-BA10-A435CD4EE48D}">
      <dgm:prSet phldrT="[Текст]" custT="1"/>
      <dgm:spPr/>
      <dgm:t>
        <a:bodyPr/>
        <a:lstStyle/>
        <a:p>
          <a:r>
            <a:rPr lang="ru-RU" sz="1800" b="1" i="0" u="sng" dirty="0"/>
            <a:t>914 911 ₽</a:t>
          </a:r>
          <a:endParaRPr lang="ru-RU" sz="1800" b="1" u="sng" dirty="0"/>
        </a:p>
      </dgm:t>
    </dgm:pt>
    <dgm:pt modelId="{6DE95D1C-3F09-4FF0-B64E-938B45575371}" type="parTrans" cxnId="{9FAF3361-50EA-4C3B-B27E-DF4889E88020}">
      <dgm:prSet/>
      <dgm:spPr/>
      <dgm:t>
        <a:bodyPr/>
        <a:lstStyle/>
        <a:p>
          <a:endParaRPr lang="ru-RU"/>
        </a:p>
      </dgm:t>
    </dgm:pt>
    <dgm:pt modelId="{03820EF6-4ACF-4860-BBAA-AE03F1F4FF90}" type="sibTrans" cxnId="{9FAF3361-50EA-4C3B-B27E-DF4889E88020}">
      <dgm:prSet/>
      <dgm:spPr/>
      <dgm:t>
        <a:bodyPr/>
        <a:lstStyle/>
        <a:p>
          <a:endParaRPr lang="ru-RU"/>
        </a:p>
      </dgm:t>
    </dgm:pt>
    <dgm:pt modelId="{CF0F2C07-DFBD-445C-BD27-331ABAC832C0}">
      <dgm:prSet phldrT="[Текст]" custT="1"/>
      <dgm:spPr/>
      <dgm:t>
        <a:bodyPr/>
        <a:lstStyle/>
        <a:p>
          <a:r>
            <a:rPr lang="ru-RU" sz="2400" b="0" u="none" dirty="0"/>
            <a:t>Прочие расходы</a:t>
          </a:r>
        </a:p>
      </dgm:t>
    </dgm:pt>
    <dgm:pt modelId="{BB1706DD-2A05-44AE-8024-623F3A88214D}" type="parTrans" cxnId="{4BB936A0-3157-4AF0-B97E-EA5D1320994F}">
      <dgm:prSet/>
      <dgm:spPr/>
      <dgm:t>
        <a:bodyPr/>
        <a:lstStyle/>
        <a:p>
          <a:endParaRPr lang="ru-RU"/>
        </a:p>
      </dgm:t>
    </dgm:pt>
    <dgm:pt modelId="{D26EAF44-06C6-4776-BC1C-ED02E8B423D5}" type="sibTrans" cxnId="{4BB936A0-3157-4AF0-B97E-EA5D1320994F}">
      <dgm:prSet/>
      <dgm:spPr/>
      <dgm:t>
        <a:bodyPr/>
        <a:lstStyle/>
        <a:p>
          <a:endParaRPr lang="ru-RU"/>
        </a:p>
      </dgm:t>
    </dgm:pt>
    <dgm:pt modelId="{2A12DB7D-A53B-4BAC-8987-D461711195A5}">
      <dgm:prSet phldrT="[Текст]" custT="1"/>
      <dgm:spPr/>
      <dgm:t>
        <a:bodyPr/>
        <a:lstStyle/>
        <a:p>
          <a:r>
            <a:rPr lang="ru-RU" sz="1800" b="1" i="0" u="sng" dirty="0"/>
            <a:t>4 328 994 ₽</a:t>
          </a:r>
          <a:endParaRPr lang="ru-RU" sz="1800" b="1" u="sng" dirty="0"/>
        </a:p>
      </dgm:t>
    </dgm:pt>
    <dgm:pt modelId="{CB07748E-9249-4290-8CC5-1780E9FF07BC}" type="parTrans" cxnId="{54B472F6-F7E0-49F7-ACC7-F63BC9E31417}">
      <dgm:prSet/>
      <dgm:spPr/>
      <dgm:t>
        <a:bodyPr/>
        <a:lstStyle/>
        <a:p>
          <a:endParaRPr lang="ru-RU"/>
        </a:p>
      </dgm:t>
    </dgm:pt>
    <dgm:pt modelId="{A4EBC81E-B482-4DCA-B3E5-5DC86DC03A8E}" type="sibTrans" cxnId="{54B472F6-F7E0-49F7-ACC7-F63BC9E31417}">
      <dgm:prSet/>
      <dgm:spPr/>
      <dgm:t>
        <a:bodyPr/>
        <a:lstStyle/>
        <a:p>
          <a:endParaRPr lang="ru-RU"/>
        </a:p>
      </dgm:t>
    </dgm:pt>
    <dgm:pt modelId="{5D44707F-19F9-4186-882B-A040F0394052}" type="pres">
      <dgm:prSet presAssocID="{FB14CAE0-3014-485B-A1A0-5564E3DBB6EB}" presName="linear" presStyleCnt="0">
        <dgm:presLayoutVars>
          <dgm:animLvl val="lvl"/>
          <dgm:resizeHandles val="exact"/>
        </dgm:presLayoutVars>
      </dgm:prSet>
      <dgm:spPr/>
    </dgm:pt>
    <dgm:pt modelId="{95EBAD23-500E-4847-A616-942E9C86F81C}" type="pres">
      <dgm:prSet presAssocID="{FC40A403-3DC6-4D29-9EB6-399708712110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4234CE2C-FD80-4445-A071-2025402695B8}" type="pres">
      <dgm:prSet presAssocID="{FC40A403-3DC6-4D29-9EB6-399708712110}" presName="childText" presStyleLbl="revTx" presStyleIdx="0" presStyleCnt="5" custScaleY="135401">
        <dgm:presLayoutVars>
          <dgm:bulletEnabled val="1"/>
        </dgm:presLayoutVars>
      </dgm:prSet>
      <dgm:spPr/>
    </dgm:pt>
    <dgm:pt modelId="{491CA210-BDF4-47CD-B575-3F523796465A}" type="pres">
      <dgm:prSet presAssocID="{252C4568-A772-4009-921E-7F55F8ACC650}" presName="parentText" presStyleLbl="node1" presStyleIdx="1" presStyleCnt="5" custLinFactNeighborY="-19469">
        <dgm:presLayoutVars>
          <dgm:chMax val="0"/>
          <dgm:bulletEnabled val="1"/>
        </dgm:presLayoutVars>
      </dgm:prSet>
      <dgm:spPr/>
    </dgm:pt>
    <dgm:pt modelId="{9FA07BC2-9F7D-40DB-901D-21F7D49408C7}" type="pres">
      <dgm:prSet presAssocID="{252C4568-A772-4009-921E-7F55F8ACC650}" presName="childText" presStyleLbl="revTx" presStyleIdx="1" presStyleCnt="5" custLinFactNeighborY="-25759">
        <dgm:presLayoutVars>
          <dgm:bulletEnabled val="1"/>
        </dgm:presLayoutVars>
      </dgm:prSet>
      <dgm:spPr/>
    </dgm:pt>
    <dgm:pt modelId="{84FF5D59-1F52-48BD-A54B-FAF199914FB1}" type="pres">
      <dgm:prSet presAssocID="{8DF4F669-8847-4712-91D2-D75360C0FEE0}" presName="parentText" presStyleLbl="node1" presStyleIdx="2" presStyleCnt="5" custScaleY="103317" custLinFactNeighborY="-5528">
        <dgm:presLayoutVars>
          <dgm:chMax val="0"/>
          <dgm:bulletEnabled val="1"/>
        </dgm:presLayoutVars>
      </dgm:prSet>
      <dgm:spPr/>
    </dgm:pt>
    <dgm:pt modelId="{D90D7D79-6C8F-485E-9C77-684463E798B8}" type="pres">
      <dgm:prSet presAssocID="{8DF4F669-8847-4712-91D2-D75360C0FEE0}" presName="childText" presStyleLbl="revTx" presStyleIdx="2" presStyleCnt="5" custLinFactNeighborY="-2917">
        <dgm:presLayoutVars>
          <dgm:bulletEnabled val="1"/>
        </dgm:presLayoutVars>
      </dgm:prSet>
      <dgm:spPr/>
    </dgm:pt>
    <dgm:pt modelId="{A64CF5EC-5166-4AD4-99E1-2208A8C9E3BA}" type="pres">
      <dgm:prSet presAssocID="{CF0F2C07-DFBD-445C-BD27-331ABAC832C0}" presName="parentText" presStyleLbl="node1" presStyleIdx="3" presStyleCnt="5" custLinFactNeighborY="23802">
        <dgm:presLayoutVars>
          <dgm:chMax val="0"/>
          <dgm:bulletEnabled val="1"/>
        </dgm:presLayoutVars>
      </dgm:prSet>
      <dgm:spPr/>
    </dgm:pt>
    <dgm:pt modelId="{4263FEDF-E661-4C07-AF60-FB98879ED037}" type="pres">
      <dgm:prSet presAssocID="{CF0F2C07-DFBD-445C-BD27-331ABAC832C0}" presName="childText" presStyleLbl="revTx" presStyleIdx="3" presStyleCnt="5" custLinFactNeighborY="10089">
        <dgm:presLayoutVars>
          <dgm:bulletEnabled val="1"/>
        </dgm:presLayoutVars>
      </dgm:prSet>
      <dgm:spPr/>
    </dgm:pt>
    <dgm:pt modelId="{F45DA012-C8AF-44E3-ABE5-9C71215829DC}" type="pres">
      <dgm:prSet presAssocID="{5891A333-8876-47C4-BBCC-7D3EEC795B8F}" presName="parentText" presStyleLbl="node1" presStyleIdx="4" presStyleCnt="5" custLinFactNeighborY="15390">
        <dgm:presLayoutVars>
          <dgm:chMax val="0"/>
          <dgm:bulletEnabled val="1"/>
        </dgm:presLayoutVars>
      </dgm:prSet>
      <dgm:spPr/>
    </dgm:pt>
    <dgm:pt modelId="{101B1AE8-6014-44F2-BB40-7291CE8DB2DF}" type="pres">
      <dgm:prSet presAssocID="{5891A333-8876-47C4-BBCC-7D3EEC795B8F}" presName="childText" presStyleLbl="revTx" presStyleIdx="4" presStyleCnt="5">
        <dgm:presLayoutVars>
          <dgm:bulletEnabled val="1"/>
        </dgm:presLayoutVars>
      </dgm:prSet>
      <dgm:spPr/>
    </dgm:pt>
  </dgm:ptLst>
  <dgm:cxnLst>
    <dgm:cxn modelId="{86704000-ACDD-4162-836F-ED815FF0EA94}" srcId="{252C4568-A772-4009-921E-7F55F8ACC650}" destId="{DF1C438C-44B1-4786-9EF1-B0C9166ED5C4}" srcOrd="0" destOrd="0" parTransId="{97E638F5-370F-484C-9EA7-3BB2B92FE2A2}" sibTransId="{0CA71CBB-3F55-4F70-AFFF-7029C36505A6}"/>
    <dgm:cxn modelId="{FEAB6405-59B1-4BCC-B1D5-3D1EC8FCEBF3}" type="presOf" srcId="{DE5B41AF-C0DD-4429-BA10-A435CD4EE48D}" destId="{D90D7D79-6C8F-485E-9C77-684463E798B8}" srcOrd="0" destOrd="2" presId="urn:microsoft.com/office/officeart/2005/8/layout/vList2"/>
    <dgm:cxn modelId="{19CF4712-CDD7-429A-9CB8-8E3DFCD05BB2}" srcId="{FC40A403-3DC6-4D29-9EB6-399708712110}" destId="{856F42C7-BB6C-4366-A272-FA7CAF17E771}" srcOrd="1" destOrd="0" parTransId="{328B831C-EFEE-4D02-88F7-371218101083}" sibTransId="{5C2A9B75-CAA2-4819-9F89-58D6F926648B}"/>
    <dgm:cxn modelId="{D3F8211C-BDBF-4FA8-96D9-C328C438645F}" type="presOf" srcId="{252C4568-A772-4009-921E-7F55F8ACC650}" destId="{491CA210-BDF4-47CD-B575-3F523796465A}" srcOrd="0" destOrd="0" presId="urn:microsoft.com/office/officeart/2005/8/layout/vList2"/>
    <dgm:cxn modelId="{EFE3251F-33FB-4F5A-B140-6FEC815BCC53}" type="presOf" srcId="{CF0F2C07-DFBD-445C-BD27-331ABAC832C0}" destId="{A64CF5EC-5166-4AD4-99E1-2208A8C9E3BA}" srcOrd="0" destOrd="0" presId="urn:microsoft.com/office/officeart/2005/8/layout/vList2"/>
    <dgm:cxn modelId="{44BA781F-09A3-414D-8CBB-3A26342B2FC2}" type="presOf" srcId="{87307824-7516-4E66-84BC-D25B52EDC4AA}" destId="{9FA07BC2-9F7D-40DB-901D-21F7D49408C7}" srcOrd="0" destOrd="2" presId="urn:microsoft.com/office/officeart/2005/8/layout/vList2"/>
    <dgm:cxn modelId="{5DC90029-6B7C-42EA-92F1-3F359A803E1D}" srcId="{252C4568-A772-4009-921E-7F55F8ACC650}" destId="{EC3B090F-6B39-41E6-8256-A0C90A688F50}" srcOrd="1" destOrd="0" parTransId="{D21A35D2-F642-4BE3-9358-06AA46070F8E}" sibTransId="{08C8A3F5-81E9-47CA-BBA4-6E83D0C0903C}"/>
    <dgm:cxn modelId="{AE33722C-29CC-4A8C-8AB4-8F6E1D5EBEDD}" type="presOf" srcId="{EC3B090F-6B39-41E6-8256-A0C90A688F50}" destId="{9FA07BC2-9F7D-40DB-901D-21F7D49408C7}" srcOrd="0" destOrd="1" presId="urn:microsoft.com/office/officeart/2005/8/layout/vList2"/>
    <dgm:cxn modelId="{0B2DA034-51E0-406A-91E6-129C8EF6C2BF}" type="presOf" srcId="{856F42C7-BB6C-4366-A272-FA7CAF17E771}" destId="{4234CE2C-FD80-4445-A071-2025402695B8}" srcOrd="0" destOrd="1" presId="urn:microsoft.com/office/officeart/2005/8/layout/vList2"/>
    <dgm:cxn modelId="{14AB583B-40E8-472D-A1A9-3311D308A5DF}" srcId="{8DF4F669-8847-4712-91D2-D75360C0FEE0}" destId="{A870B488-A0A3-4104-B070-2ABAF2FEE96C}" srcOrd="0" destOrd="0" parTransId="{5F275DE8-0963-4D48-9DC9-938B52D94BC3}" sibTransId="{0EA2112F-DAAF-4841-8EC2-67C5E8135CB8}"/>
    <dgm:cxn modelId="{F2F1A93E-4E0A-4B20-B42B-FA19735E709E}" srcId="{5891A333-8876-47C4-BBCC-7D3EEC795B8F}" destId="{502D55D2-0AD7-4A23-AB7B-0C74084D421E}" srcOrd="0" destOrd="0" parTransId="{8509A99C-4CEE-4356-BBD8-B3B32F5AFE98}" sibTransId="{EAB5DB24-B5F2-4E30-96AF-0D5E4A6DDCA9}"/>
    <dgm:cxn modelId="{D5C02261-D694-4380-B898-31B9EF211CE3}" type="presOf" srcId="{CFB5D139-AA88-4089-9411-AFFFE2EFA178}" destId="{D90D7D79-6C8F-485E-9C77-684463E798B8}" srcOrd="0" destOrd="1" presId="urn:microsoft.com/office/officeart/2005/8/layout/vList2"/>
    <dgm:cxn modelId="{9FAF3361-50EA-4C3B-B27E-DF4889E88020}" srcId="{8DF4F669-8847-4712-91D2-D75360C0FEE0}" destId="{DE5B41AF-C0DD-4429-BA10-A435CD4EE48D}" srcOrd="2" destOrd="0" parTransId="{6DE95D1C-3F09-4FF0-B64E-938B45575371}" sibTransId="{03820EF6-4ACF-4860-BBAA-AE03F1F4FF90}"/>
    <dgm:cxn modelId="{B3F5B763-1476-43BA-BEC7-F15C1B2F6E8E}" type="presOf" srcId="{FB14CAE0-3014-485B-A1A0-5564E3DBB6EB}" destId="{5D44707F-19F9-4186-882B-A040F0394052}" srcOrd="0" destOrd="0" presId="urn:microsoft.com/office/officeart/2005/8/layout/vList2"/>
    <dgm:cxn modelId="{37FC3564-C83C-4482-8CD7-0ED814CA74D9}" srcId="{FB14CAE0-3014-485B-A1A0-5564E3DBB6EB}" destId="{5891A333-8876-47C4-BBCC-7D3EEC795B8F}" srcOrd="4" destOrd="0" parTransId="{F9CEB04D-901D-4921-9F7E-7BF457B08593}" sibTransId="{85D51B88-428D-49FC-ABC6-21872CB49115}"/>
    <dgm:cxn modelId="{2C764164-7CEF-4EEC-8614-6A446F40C715}" srcId="{FB14CAE0-3014-485B-A1A0-5564E3DBB6EB}" destId="{FC40A403-3DC6-4D29-9EB6-399708712110}" srcOrd="0" destOrd="0" parTransId="{E90D74B2-7231-4546-BA64-EAF22B65BD1C}" sibTransId="{5400B428-4677-494D-8C1A-01278F373198}"/>
    <dgm:cxn modelId="{002A2865-7445-4151-A580-B4A7D2B222D2}" srcId="{8DF4F669-8847-4712-91D2-D75360C0FEE0}" destId="{CFB5D139-AA88-4089-9411-AFFFE2EFA178}" srcOrd="1" destOrd="0" parTransId="{938E3E49-5E4D-4FD0-AAEB-B62824A4102B}" sibTransId="{5FE608A4-A85E-4415-AE50-17DB395046F2}"/>
    <dgm:cxn modelId="{3C3DC158-3326-41FA-8958-C74BF7A8ED9A}" type="presOf" srcId="{5891A333-8876-47C4-BBCC-7D3EEC795B8F}" destId="{F45DA012-C8AF-44E3-ABE5-9C71215829DC}" srcOrd="0" destOrd="0" presId="urn:microsoft.com/office/officeart/2005/8/layout/vList2"/>
    <dgm:cxn modelId="{59DA2792-9B07-4A1E-BAA0-02542A6803CC}" srcId="{FB14CAE0-3014-485B-A1A0-5564E3DBB6EB}" destId="{8DF4F669-8847-4712-91D2-D75360C0FEE0}" srcOrd="2" destOrd="0" parTransId="{8BB7EE39-7F6D-48CA-B5A9-6F52A90B9B41}" sibTransId="{CBD6EED1-CC72-40A2-943C-7AB2B88C4BA3}"/>
    <dgm:cxn modelId="{6FF5099A-C3B8-4B98-9C1E-19160E32F130}" type="presOf" srcId="{2A12DB7D-A53B-4BAC-8987-D461711195A5}" destId="{4263FEDF-E661-4C07-AF60-FB98879ED037}" srcOrd="0" destOrd="0" presId="urn:microsoft.com/office/officeart/2005/8/layout/vList2"/>
    <dgm:cxn modelId="{4BB936A0-3157-4AF0-B97E-EA5D1320994F}" srcId="{FB14CAE0-3014-485B-A1A0-5564E3DBB6EB}" destId="{CF0F2C07-DFBD-445C-BD27-331ABAC832C0}" srcOrd="3" destOrd="0" parTransId="{BB1706DD-2A05-44AE-8024-623F3A88214D}" sibTransId="{D26EAF44-06C6-4776-BC1C-ED02E8B423D5}"/>
    <dgm:cxn modelId="{5E8F97A7-D056-4F8A-B073-157E75856CA2}" type="presOf" srcId="{FC40A403-3DC6-4D29-9EB6-399708712110}" destId="{95EBAD23-500E-4847-A616-942E9C86F81C}" srcOrd="0" destOrd="0" presId="urn:microsoft.com/office/officeart/2005/8/layout/vList2"/>
    <dgm:cxn modelId="{19CD46B7-8E42-4EC4-8934-F759F54B70A2}" type="presOf" srcId="{8DF4F669-8847-4712-91D2-D75360C0FEE0}" destId="{84FF5D59-1F52-48BD-A54B-FAF199914FB1}" srcOrd="0" destOrd="0" presId="urn:microsoft.com/office/officeart/2005/8/layout/vList2"/>
    <dgm:cxn modelId="{791D73B7-7988-407B-8D6C-D0DED0894658}" srcId="{FC40A403-3DC6-4D29-9EB6-399708712110}" destId="{6059FF55-0101-4C7D-8EF0-0F9CB9D86A58}" srcOrd="2" destOrd="0" parTransId="{54D18BC6-5EB2-45CD-B874-B71BDB4C06D5}" sibTransId="{F21A8DAA-7FC1-4E90-9325-3584C8F26B42}"/>
    <dgm:cxn modelId="{80CDEEB9-C183-4A10-B067-813DAED5E6E3}" type="presOf" srcId="{502D55D2-0AD7-4A23-AB7B-0C74084D421E}" destId="{101B1AE8-6014-44F2-BB40-7291CE8DB2DF}" srcOrd="0" destOrd="0" presId="urn:microsoft.com/office/officeart/2005/8/layout/vList2"/>
    <dgm:cxn modelId="{1854E0BA-F22C-464F-B76C-90A6FEC6228F}" type="presOf" srcId="{A870B488-A0A3-4104-B070-2ABAF2FEE96C}" destId="{D90D7D79-6C8F-485E-9C77-684463E798B8}" srcOrd="0" destOrd="0" presId="urn:microsoft.com/office/officeart/2005/8/layout/vList2"/>
    <dgm:cxn modelId="{14AFCECB-661F-46C5-992F-CEB40B60046E}" srcId="{FB14CAE0-3014-485B-A1A0-5564E3DBB6EB}" destId="{252C4568-A772-4009-921E-7F55F8ACC650}" srcOrd="1" destOrd="0" parTransId="{7320DCB5-29A5-42C1-8011-EB7EA01AF510}" sibTransId="{F429F6DE-9C8A-4AED-8DCE-BEC11CFFE459}"/>
    <dgm:cxn modelId="{D45BE5DE-5084-4D4C-9DE3-B2CB941160A9}" type="presOf" srcId="{DF1C438C-44B1-4786-9EF1-B0C9166ED5C4}" destId="{9FA07BC2-9F7D-40DB-901D-21F7D49408C7}" srcOrd="0" destOrd="0" presId="urn:microsoft.com/office/officeart/2005/8/layout/vList2"/>
    <dgm:cxn modelId="{3EFAF6E2-FE9B-4519-B85F-B761E3714A70}" srcId="{FC40A403-3DC6-4D29-9EB6-399708712110}" destId="{62628EB0-80CD-471D-A7F9-DE1F5E8B0021}" srcOrd="0" destOrd="0" parTransId="{7EE7956C-3F33-45E2-BAFF-F55765EE12F4}" sibTransId="{4EE4FBB8-3662-493D-ACA7-5158015399FE}"/>
    <dgm:cxn modelId="{1268E5E8-F953-4B4D-8F92-69FA4436968F}" type="presOf" srcId="{62628EB0-80CD-471D-A7F9-DE1F5E8B0021}" destId="{4234CE2C-FD80-4445-A071-2025402695B8}" srcOrd="0" destOrd="0" presId="urn:microsoft.com/office/officeart/2005/8/layout/vList2"/>
    <dgm:cxn modelId="{2C00F1EC-8ADE-4210-98A9-A072642F8879}" srcId="{252C4568-A772-4009-921E-7F55F8ACC650}" destId="{87307824-7516-4E66-84BC-D25B52EDC4AA}" srcOrd="2" destOrd="0" parTransId="{42CA7CA4-BB52-4431-A030-02D61883C6AD}" sibTransId="{07599520-3CBC-44BD-8BDA-D4AF1E39596A}"/>
    <dgm:cxn modelId="{428F5AED-D425-45A0-A909-38E27961EB4B}" type="presOf" srcId="{6059FF55-0101-4C7D-8EF0-0F9CB9D86A58}" destId="{4234CE2C-FD80-4445-A071-2025402695B8}" srcOrd="0" destOrd="2" presId="urn:microsoft.com/office/officeart/2005/8/layout/vList2"/>
    <dgm:cxn modelId="{54B472F6-F7E0-49F7-ACC7-F63BC9E31417}" srcId="{CF0F2C07-DFBD-445C-BD27-331ABAC832C0}" destId="{2A12DB7D-A53B-4BAC-8987-D461711195A5}" srcOrd="0" destOrd="0" parTransId="{CB07748E-9249-4290-8CC5-1780E9FF07BC}" sibTransId="{A4EBC81E-B482-4DCA-B3E5-5DC86DC03A8E}"/>
    <dgm:cxn modelId="{7A73FBDC-C189-402E-97F8-1AFF20CDE292}" type="presParOf" srcId="{5D44707F-19F9-4186-882B-A040F0394052}" destId="{95EBAD23-500E-4847-A616-942E9C86F81C}" srcOrd="0" destOrd="0" presId="urn:microsoft.com/office/officeart/2005/8/layout/vList2"/>
    <dgm:cxn modelId="{578C00CC-201B-4C74-9577-4973FCDF87B6}" type="presParOf" srcId="{5D44707F-19F9-4186-882B-A040F0394052}" destId="{4234CE2C-FD80-4445-A071-2025402695B8}" srcOrd="1" destOrd="0" presId="urn:microsoft.com/office/officeart/2005/8/layout/vList2"/>
    <dgm:cxn modelId="{78005465-1CD7-4068-A14B-FD03D3C10EBB}" type="presParOf" srcId="{5D44707F-19F9-4186-882B-A040F0394052}" destId="{491CA210-BDF4-47CD-B575-3F523796465A}" srcOrd="2" destOrd="0" presId="urn:microsoft.com/office/officeart/2005/8/layout/vList2"/>
    <dgm:cxn modelId="{3A94CB47-22F2-49C7-ACBE-8F8102FEFE65}" type="presParOf" srcId="{5D44707F-19F9-4186-882B-A040F0394052}" destId="{9FA07BC2-9F7D-40DB-901D-21F7D49408C7}" srcOrd="3" destOrd="0" presId="urn:microsoft.com/office/officeart/2005/8/layout/vList2"/>
    <dgm:cxn modelId="{52F2FF54-10B4-4ED7-8969-D65B32E046FE}" type="presParOf" srcId="{5D44707F-19F9-4186-882B-A040F0394052}" destId="{84FF5D59-1F52-48BD-A54B-FAF199914FB1}" srcOrd="4" destOrd="0" presId="urn:microsoft.com/office/officeart/2005/8/layout/vList2"/>
    <dgm:cxn modelId="{BFE298B4-725D-4FA0-92BE-FFE3BE4D27BF}" type="presParOf" srcId="{5D44707F-19F9-4186-882B-A040F0394052}" destId="{D90D7D79-6C8F-485E-9C77-684463E798B8}" srcOrd="5" destOrd="0" presId="urn:microsoft.com/office/officeart/2005/8/layout/vList2"/>
    <dgm:cxn modelId="{93AB5264-BEBB-4495-AEFE-E36EE407AE17}" type="presParOf" srcId="{5D44707F-19F9-4186-882B-A040F0394052}" destId="{A64CF5EC-5166-4AD4-99E1-2208A8C9E3BA}" srcOrd="6" destOrd="0" presId="urn:microsoft.com/office/officeart/2005/8/layout/vList2"/>
    <dgm:cxn modelId="{3AE91EE7-AC3A-4FC2-9F09-B83FE1CFDB8D}" type="presParOf" srcId="{5D44707F-19F9-4186-882B-A040F0394052}" destId="{4263FEDF-E661-4C07-AF60-FB98879ED037}" srcOrd="7" destOrd="0" presId="urn:microsoft.com/office/officeart/2005/8/layout/vList2"/>
    <dgm:cxn modelId="{106101FE-7FAA-400B-B435-BAEF464DB587}" type="presParOf" srcId="{5D44707F-19F9-4186-882B-A040F0394052}" destId="{F45DA012-C8AF-44E3-ABE5-9C71215829DC}" srcOrd="8" destOrd="0" presId="urn:microsoft.com/office/officeart/2005/8/layout/vList2"/>
    <dgm:cxn modelId="{21E3405D-77C8-49F9-A29C-6B6129AE3F1B}" type="presParOf" srcId="{5D44707F-19F9-4186-882B-A040F0394052}" destId="{101B1AE8-6014-44F2-BB40-7291CE8DB2DF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EBAD23-500E-4847-A616-942E9C86F81C}">
      <dsp:nvSpPr>
        <dsp:cNvPr id="0" name=""/>
        <dsp:cNvSpPr/>
      </dsp:nvSpPr>
      <dsp:spPr>
        <a:xfrm>
          <a:off x="0" y="46182"/>
          <a:ext cx="6604000" cy="49656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Первичное обнаружение</a:t>
          </a:r>
        </a:p>
      </dsp:txBody>
      <dsp:txXfrm>
        <a:off x="24240" y="70422"/>
        <a:ext cx="6555520" cy="448087"/>
      </dsp:txXfrm>
    </dsp:sp>
    <dsp:sp modelId="{4234CE2C-FD80-4445-A071-2025402695B8}">
      <dsp:nvSpPr>
        <dsp:cNvPr id="0" name=""/>
        <dsp:cNvSpPr/>
      </dsp:nvSpPr>
      <dsp:spPr>
        <a:xfrm>
          <a:off x="0" y="542750"/>
          <a:ext cx="6604000" cy="914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677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400" kern="1200" dirty="0"/>
            <a:t>19 592 000 рублей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400" b="1" kern="1200" dirty="0"/>
            <a:t>х 3шт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b="1" i="0" u="sng" kern="1200" dirty="0"/>
            <a:t>48 777 242 ₽</a:t>
          </a:r>
          <a:endParaRPr lang="ru-RU" sz="1400" b="1" i="0" u="sng" kern="1200" dirty="0"/>
        </a:p>
      </dsp:txBody>
      <dsp:txXfrm>
        <a:off x="0" y="542750"/>
        <a:ext cx="6604000" cy="914614"/>
      </dsp:txXfrm>
    </dsp:sp>
    <dsp:sp modelId="{491CA210-BDF4-47CD-B575-3F523796465A}">
      <dsp:nvSpPr>
        <dsp:cNvPr id="0" name=""/>
        <dsp:cNvSpPr/>
      </dsp:nvSpPr>
      <dsp:spPr>
        <a:xfrm>
          <a:off x="0" y="1325854"/>
          <a:ext cx="6604000" cy="49656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Классификация и подавление</a:t>
          </a:r>
        </a:p>
      </dsp:txBody>
      <dsp:txXfrm>
        <a:off x="24240" y="1350094"/>
        <a:ext cx="6555520" cy="448087"/>
      </dsp:txXfrm>
    </dsp:sp>
    <dsp:sp modelId="{9FA07BC2-9F7D-40DB-901D-21F7D49408C7}">
      <dsp:nvSpPr>
        <dsp:cNvPr id="0" name=""/>
        <dsp:cNvSpPr/>
      </dsp:nvSpPr>
      <dsp:spPr>
        <a:xfrm>
          <a:off x="0" y="1826021"/>
          <a:ext cx="6604000" cy="6754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677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400" kern="1200" dirty="0"/>
            <a:t>3 236 000 рублей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400" kern="1200" dirty="0"/>
            <a:t> </a:t>
          </a:r>
          <a:r>
            <a:rPr lang="ru-RU" sz="1400" b="1" kern="1200" dirty="0"/>
            <a:t>х 3шт</a:t>
          </a:r>
          <a:endParaRPr lang="ru-RU" sz="14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b="1" i="0" u="sng" kern="1200" dirty="0"/>
            <a:t>7 019 997 ₽</a:t>
          </a:r>
          <a:endParaRPr lang="ru-RU" sz="1800" b="1" u="sng" kern="1200" dirty="0"/>
        </a:p>
      </dsp:txBody>
      <dsp:txXfrm>
        <a:off x="0" y="1826021"/>
        <a:ext cx="6604000" cy="675485"/>
      </dsp:txXfrm>
    </dsp:sp>
    <dsp:sp modelId="{84FF5D59-1F52-48BD-A54B-FAF199914FB1}">
      <dsp:nvSpPr>
        <dsp:cNvPr id="0" name=""/>
        <dsp:cNvSpPr/>
      </dsp:nvSpPr>
      <dsp:spPr>
        <a:xfrm>
          <a:off x="0" y="2592077"/>
          <a:ext cx="6604000" cy="513038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Серверная часть всех модулей</a:t>
          </a:r>
        </a:p>
      </dsp:txBody>
      <dsp:txXfrm>
        <a:off x="25044" y="2617121"/>
        <a:ext cx="6553912" cy="462950"/>
      </dsp:txXfrm>
    </dsp:sp>
    <dsp:sp modelId="{D90D7D79-6C8F-485E-9C77-684463E798B8}">
      <dsp:nvSpPr>
        <dsp:cNvPr id="0" name=""/>
        <dsp:cNvSpPr/>
      </dsp:nvSpPr>
      <dsp:spPr>
        <a:xfrm>
          <a:off x="0" y="3127972"/>
          <a:ext cx="6604000" cy="6754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677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400" kern="1200" dirty="0"/>
            <a:t>408 000 рублей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400" b="1" kern="1200" dirty="0"/>
            <a:t>х 3шт</a:t>
          </a:r>
          <a:endParaRPr lang="ru-RU" sz="14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b="1" i="0" u="sng" kern="1200" dirty="0"/>
            <a:t>914 911 ₽</a:t>
          </a:r>
          <a:endParaRPr lang="ru-RU" sz="1800" b="1" u="sng" kern="1200" dirty="0"/>
        </a:p>
      </dsp:txBody>
      <dsp:txXfrm>
        <a:off x="0" y="3127972"/>
        <a:ext cx="6604000" cy="675485"/>
      </dsp:txXfrm>
    </dsp:sp>
    <dsp:sp modelId="{A64CF5EC-5166-4AD4-99E1-2208A8C9E3BA}">
      <dsp:nvSpPr>
        <dsp:cNvPr id="0" name=""/>
        <dsp:cNvSpPr/>
      </dsp:nvSpPr>
      <dsp:spPr>
        <a:xfrm>
          <a:off x="0" y="3880951"/>
          <a:ext cx="6604000" cy="49656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u="none" kern="1200" dirty="0"/>
            <a:t>Прочие расходы</a:t>
          </a:r>
        </a:p>
      </dsp:txBody>
      <dsp:txXfrm>
        <a:off x="24240" y="3905191"/>
        <a:ext cx="6555520" cy="448087"/>
      </dsp:txXfrm>
    </dsp:sp>
    <dsp:sp modelId="{4263FEDF-E661-4C07-AF60-FB98879ED037}">
      <dsp:nvSpPr>
        <dsp:cNvPr id="0" name=""/>
        <dsp:cNvSpPr/>
      </dsp:nvSpPr>
      <dsp:spPr>
        <a:xfrm>
          <a:off x="0" y="4364609"/>
          <a:ext cx="6604000" cy="264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677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b="1" i="0" u="sng" kern="1200" dirty="0"/>
            <a:t>4 328 994 ₽</a:t>
          </a:r>
          <a:endParaRPr lang="ru-RU" sz="1800" b="1" u="sng" kern="1200" dirty="0"/>
        </a:p>
      </dsp:txBody>
      <dsp:txXfrm>
        <a:off x="0" y="4364609"/>
        <a:ext cx="6604000" cy="264717"/>
      </dsp:txXfrm>
    </dsp:sp>
    <dsp:sp modelId="{F45DA012-C8AF-44E3-ABE5-9C71215829DC}">
      <dsp:nvSpPr>
        <dsp:cNvPr id="0" name=""/>
        <dsp:cNvSpPr/>
      </dsp:nvSpPr>
      <dsp:spPr>
        <a:xfrm>
          <a:off x="0" y="4619968"/>
          <a:ext cx="6604000" cy="49656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Программное обеспечение</a:t>
          </a:r>
        </a:p>
      </dsp:txBody>
      <dsp:txXfrm>
        <a:off x="24240" y="4644208"/>
        <a:ext cx="6555520" cy="448087"/>
      </dsp:txXfrm>
    </dsp:sp>
    <dsp:sp modelId="{101B1AE8-6014-44F2-BB40-7291CE8DB2DF}">
      <dsp:nvSpPr>
        <dsp:cNvPr id="0" name=""/>
        <dsp:cNvSpPr/>
      </dsp:nvSpPr>
      <dsp:spPr>
        <a:xfrm>
          <a:off x="0" y="5075795"/>
          <a:ext cx="6604000" cy="264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677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b="1" i="0" u="sng" kern="1200" dirty="0"/>
            <a:t>9 000 000 ₽ </a:t>
          </a:r>
          <a:endParaRPr lang="ru-RU" sz="1800" b="1" u="sng" kern="1200" dirty="0"/>
        </a:p>
      </dsp:txBody>
      <dsp:txXfrm>
        <a:off x="0" y="5075795"/>
        <a:ext cx="6604000" cy="2647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77A1E-1795-43FE-9CFE-DE8223FC5806}" type="datetimeFigureOut">
              <a:rPr lang="ru-RU" smtClean="0"/>
              <a:t>09.05.2024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F3E5FB-E5E9-4DFE-B05C-D22EC25BF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129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3E5FB-E5E9-4DFE-B05C-D22EC25BFB6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185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3E5FB-E5E9-4DFE-B05C-D22EC25BFB6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84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3E5FB-E5E9-4DFE-B05C-D22EC25BFB6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851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3E5FB-E5E9-4DFE-B05C-D22EC25BFB6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147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D48F5-E0EC-4CFE-9D64-EB1158357FE9}" type="datetimeFigureOut">
              <a:rPr lang="ru-RU" smtClean="0"/>
              <a:t>09.05.2024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05A2-6F96-4B4D-8CE2-AEE191DDDA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880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D48F5-E0EC-4CFE-9D64-EB1158357FE9}" type="datetimeFigureOut">
              <a:rPr lang="ru-RU" smtClean="0"/>
              <a:t>09.05.2024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05A2-6F96-4B4D-8CE2-AEE191DDDA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354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D48F5-E0EC-4CFE-9D64-EB1158357FE9}" type="datetimeFigureOut">
              <a:rPr lang="ru-RU" smtClean="0"/>
              <a:t>09.05.2024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05A2-6F96-4B4D-8CE2-AEE191DDDA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549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D48F5-E0EC-4CFE-9D64-EB1158357FE9}" type="datetimeFigureOut">
              <a:rPr lang="ru-RU" smtClean="0"/>
              <a:t>09.05.2024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05A2-6F96-4B4D-8CE2-AEE191DDDA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420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D48F5-E0EC-4CFE-9D64-EB1158357FE9}" type="datetimeFigureOut">
              <a:rPr lang="ru-RU" smtClean="0"/>
              <a:t>09.05.2024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05A2-6F96-4B4D-8CE2-AEE191DDDA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561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D48F5-E0EC-4CFE-9D64-EB1158357FE9}" type="datetimeFigureOut">
              <a:rPr lang="ru-RU" smtClean="0"/>
              <a:t>09.05.2024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05A2-6F96-4B4D-8CE2-AEE191DDDA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587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D48F5-E0EC-4CFE-9D64-EB1158357FE9}" type="datetimeFigureOut">
              <a:rPr lang="ru-RU" smtClean="0"/>
              <a:t>09.05.2024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05A2-6F96-4B4D-8CE2-AEE191DDDA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135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D48F5-E0EC-4CFE-9D64-EB1158357FE9}" type="datetimeFigureOut">
              <a:rPr lang="ru-RU" smtClean="0"/>
              <a:t>09.05.2024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05A2-6F96-4B4D-8CE2-AEE191DDDA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497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D48F5-E0EC-4CFE-9D64-EB1158357FE9}" type="datetimeFigureOut">
              <a:rPr lang="ru-RU" smtClean="0"/>
              <a:t>09.05.2024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05A2-6F96-4B4D-8CE2-AEE191DDDA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932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D48F5-E0EC-4CFE-9D64-EB1158357FE9}" type="datetimeFigureOut">
              <a:rPr lang="ru-RU" smtClean="0"/>
              <a:t>09.05.2024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05A2-6F96-4B4D-8CE2-AEE191DDDA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694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D48F5-E0EC-4CFE-9D64-EB1158357FE9}" type="datetimeFigureOut">
              <a:rPr lang="ru-RU" smtClean="0"/>
              <a:t>09.05.2024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05A2-6F96-4B4D-8CE2-AEE191DDDA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183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D48F5-E0EC-4CFE-9D64-EB1158357FE9}" type="datetimeFigureOut">
              <a:rPr lang="ru-RU" smtClean="0"/>
              <a:t>09.05.2024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F005A2-6F96-4B4D-8CE2-AEE191DDDA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950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 /><Relationship Id="rId13" Type="http://schemas.openxmlformats.org/officeDocument/2006/relationships/image" Target="../media/image10.png" /><Relationship Id="rId3" Type="http://schemas.openxmlformats.org/officeDocument/2006/relationships/notesSlide" Target="../notesSlides/notesSlide1.xml" /><Relationship Id="rId7" Type="http://schemas.openxmlformats.org/officeDocument/2006/relationships/image" Target="../media/image4.png" /><Relationship Id="rId12" Type="http://schemas.openxmlformats.org/officeDocument/2006/relationships/image" Target="../media/image9.png" /><Relationship Id="rId17" Type="http://schemas.openxmlformats.org/officeDocument/2006/relationships/image" Target="../media/image14.png" /><Relationship Id="rId2" Type="http://schemas.openxmlformats.org/officeDocument/2006/relationships/slideLayout" Target="../slideLayouts/slideLayout1.xml" /><Relationship Id="rId16" Type="http://schemas.openxmlformats.org/officeDocument/2006/relationships/image" Target="../media/image13.png" /><Relationship Id="rId1" Type="http://schemas.openxmlformats.org/officeDocument/2006/relationships/themeOverride" Target="../theme/themeOverride1.xml" /><Relationship Id="rId6" Type="http://schemas.openxmlformats.org/officeDocument/2006/relationships/image" Target="../media/image3.png" /><Relationship Id="rId11" Type="http://schemas.openxmlformats.org/officeDocument/2006/relationships/image" Target="../media/image8.png" /><Relationship Id="rId5" Type="http://schemas.openxmlformats.org/officeDocument/2006/relationships/image" Target="../media/image2.jpeg" /><Relationship Id="rId15" Type="http://schemas.openxmlformats.org/officeDocument/2006/relationships/image" Target="../media/image12.png" /><Relationship Id="rId10" Type="http://schemas.openxmlformats.org/officeDocument/2006/relationships/image" Target="../media/image7.png" /><Relationship Id="rId4" Type="http://schemas.openxmlformats.org/officeDocument/2006/relationships/image" Target="../media/image1.jpeg" /><Relationship Id="rId9" Type="http://schemas.openxmlformats.org/officeDocument/2006/relationships/image" Target="../media/image6.png" /><Relationship Id="rId14" Type="http://schemas.openxmlformats.org/officeDocument/2006/relationships/image" Target="../media/image11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6.wmf" /><Relationship Id="rId4" Type="http://schemas.openxmlformats.org/officeDocument/2006/relationships/oleObject" Target="../embeddings/oleObject1.bin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 /><Relationship Id="rId7" Type="http://schemas.openxmlformats.org/officeDocument/2006/relationships/image" Target="../media/image19.png" /><Relationship Id="rId2" Type="http://schemas.openxmlformats.org/officeDocument/2006/relationships/slideLayout" Target="../slideLayouts/slideLayout7.xml" /><Relationship Id="rId1" Type="http://schemas.openxmlformats.org/officeDocument/2006/relationships/video" Target="https://www.youtube.com/embed/nV98k6JHJXU?controls=0" TargetMode="External" /><Relationship Id="rId6" Type="http://schemas.openxmlformats.org/officeDocument/2006/relationships/image" Target="../media/image14.png" /><Relationship Id="rId5" Type="http://schemas.openxmlformats.org/officeDocument/2006/relationships/image" Target="../media/image15.png" /><Relationship Id="rId4" Type="http://schemas.openxmlformats.org/officeDocument/2006/relationships/image" Target="../media/image18.png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 /><Relationship Id="rId3" Type="http://schemas.openxmlformats.org/officeDocument/2006/relationships/image" Target="../media/image15.png" /><Relationship Id="rId7" Type="http://schemas.openxmlformats.org/officeDocument/2006/relationships/image" Target="../media/image22.jpe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1.jpeg" /><Relationship Id="rId5" Type="http://schemas.openxmlformats.org/officeDocument/2006/relationships/image" Target="../media/image20.png" /><Relationship Id="rId4" Type="http://schemas.openxmlformats.org/officeDocument/2006/relationships/image" Target="../media/image14.png" 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 /><Relationship Id="rId3" Type="http://schemas.openxmlformats.org/officeDocument/2006/relationships/diagramLayout" Target="../diagrams/layout1.xml" /><Relationship Id="rId7" Type="http://schemas.openxmlformats.org/officeDocument/2006/relationships/image" Target="../media/image15.png" /><Relationship Id="rId2" Type="http://schemas.openxmlformats.org/officeDocument/2006/relationships/diagramData" Target="../diagrams/data1.xml" /><Relationship Id="rId1" Type="http://schemas.openxmlformats.org/officeDocument/2006/relationships/slideLayout" Target="../slideLayouts/slideLayout7.xml" /><Relationship Id="rId6" Type="http://schemas.microsoft.com/office/2007/relationships/diagramDrawing" Target="../diagrams/drawing1.xml" /><Relationship Id="rId5" Type="http://schemas.openxmlformats.org/officeDocument/2006/relationships/diagramColors" Target="../diagrams/colors1.xml" /><Relationship Id="rId4" Type="http://schemas.openxmlformats.org/officeDocument/2006/relationships/diagramQuickStyle" Target="../diagrams/quickStyle1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Прямоугольник 93"/>
          <p:cNvSpPr/>
          <p:nvPr/>
        </p:nvSpPr>
        <p:spPr>
          <a:xfrm>
            <a:off x="0" y="5355642"/>
            <a:ext cx="3305975" cy="140912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75" dirty="0">
                <a:solidFill>
                  <a:schemeClr val="bg2">
                    <a:lumMod val="50000"/>
                  </a:schemeClr>
                </a:solidFill>
              </a:rPr>
              <a:t>СИСТЕМА НЕ ДАЕТ 100% ГАРАНТИИ ОБНАРУЖЕНИЯ БЕСПИЛОТНИКА, НО ИМЕЕТ ЗНАЧИТЕЛЬНЫЕ ВОЗМОЖНОСТИ ПО ЕГО ОБНАРУЖЕНИЮ В УСЛОВИЯХ НОРМАЛЬНОЙ ВИДИМОСТИ. </a:t>
            </a:r>
          </a:p>
          <a:p>
            <a:r>
              <a:rPr lang="ru-RU" sz="975" dirty="0">
                <a:solidFill>
                  <a:schemeClr val="bg2">
                    <a:lumMod val="50000"/>
                  </a:schemeClr>
                </a:solidFill>
              </a:rPr>
              <a:t>ДОПОЛНИТЕЛЬНОЕ ОБОРУДОВАНИЕ, ТАКОЕ КАК РАДАР И МИКРОФОН РАСШИРЯЕТ ВОЗМОЖНОСТИ СИСТЕМЫ ПО ОБНАРУЖЕНИЮ ДРОНОВ ПРИ НЕДОСТАТОЧНОЙ ВИДИМОСТИ, А ТАКЖЕ УВЕЛИЧИВАЮТ ЗОНУ ОБНАРУЖЕНИЯ.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42521" y="830010"/>
            <a:ext cx="184731" cy="317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462" dirty="0"/>
          </a:p>
        </p:txBody>
      </p:sp>
      <p:pic>
        <p:nvPicPr>
          <p:cNvPr id="66" name="Picture 6" descr="D:\ОП\Работа\Kaspersky\Фото\IMG_4646.jpg"/>
          <p:cNvPicPr>
            <a:picLocks noChangeAspect="1" noChangeArrowheads="1"/>
          </p:cNvPicPr>
          <p:nvPr/>
        </p:nvPicPr>
        <p:blipFill rotWithShape="1">
          <a:blip r:embed="rId4" cstate="print">
            <a:lum bright="10000" contrast="10000"/>
          </a:blip>
          <a:srcRect l="30455" t="18021" r="-1" b="13918"/>
          <a:stretch/>
        </p:blipFill>
        <p:spPr bwMode="auto">
          <a:xfrm>
            <a:off x="7075457" y="3197546"/>
            <a:ext cx="2830544" cy="3660454"/>
          </a:xfrm>
          <a:prstGeom prst="rect">
            <a:avLst/>
          </a:prstGeom>
          <a:noFill/>
        </p:spPr>
      </p:pic>
      <p:pic>
        <p:nvPicPr>
          <p:cNvPr id="67" name="Рисунок 66" descr="Изображение выглядит как небо, внешний, облака, облачный&#10;&#10;Автоматически созданное описание">
            <a:extLst>
              <a:ext uri="{FF2B5EF4-FFF2-40B4-BE49-F238E27FC236}">
                <a16:creationId xmlns:a16="http://schemas.microsoft.com/office/drawing/2014/main" id="{7083156E-E0F1-4790-860C-71644CAD80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5" t="21214" r="8909" b="22216"/>
          <a:stretch/>
        </p:blipFill>
        <p:spPr>
          <a:xfrm>
            <a:off x="7075458" y="1251062"/>
            <a:ext cx="2830541" cy="1947253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7075454" y="1290267"/>
            <a:ext cx="1501550" cy="467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12" dirty="0">
                <a:solidFill>
                  <a:schemeClr val="bg1"/>
                </a:solidFill>
                <a:latin typeface="Raleway" pitchFamily="34" charset="-52"/>
              </a:rPr>
              <a:t>Классификация при помощи анализа изображения нейросетью</a:t>
            </a:r>
          </a:p>
        </p:txBody>
      </p:sp>
      <p:pic>
        <p:nvPicPr>
          <p:cNvPr id="69" name="Picture 3" descr="D:\ОП\Работа\Kaspersky\Вспомогательное\Поворотный_модуль_детектирования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6555" y="4970805"/>
            <a:ext cx="1052222" cy="1955551"/>
          </a:xfrm>
          <a:prstGeom prst="rect">
            <a:avLst/>
          </a:prstGeom>
          <a:noFill/>
        </p:spPr>
      </p:pic>
      <p:sp>
        <p:nvSpPr>
          <p:cNvPr id="70" name="TextBox 69"/>
          <p:cNvSpPr txBox="1"/>
          <p:nvPr/>
        </p:nvSpPr>
        <p:spPr>
          <a:xfrm>
            <a:off x="4138037" y="5115616"/>
            <a:ext cx="936216" cy="767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31" dirty="0">
                <a:latin typeface="Kaspersky Sans" pitchFamily="34" charset="0"/>
              </a:rPr>
              <a:t>ПЕРВИЧНОЕ ОБНАРУЖЕНИЕ</a:t>
            </a:r>
          </a:p>
          <a:p>
            <a:r>
              <a:rPr lang="ru-RU" sz="731" dirty="0">
                <a:latin typeface="Raleway" pitchFamily="34" charset="-52"/>
              </a:rPr>
              <a:t>ПОСРЕДСТВОМ </a:t>
            </a:r>
          </a:p>
          <a:p>
            <a:r>
              <a:rPr lang="ru-RU" sz="731" dirty="0">
                <a:latin typeface="Raleway" pitchFamily="34" charset="-52"/>
              </a:rPr>
              <a:t>МОДУЛЕЙ ПО </a:t>
            </a:r>
          </a:p>
          <a:p>
            <a:r>
              <a:rPr lang="ru-RU" sz="731" dirty="0">
                <a:latin typeface="Raleway" pitchFamily="34" charset="-52"/>
              </a:rPr>
              <a:t>ПЕРИМЕТРУ</a:t>
            </a:r>
          </a:p>
          <a:p>
            <a:r>
              <a:rPr lang="ru-RU" sz="731" dirty="0">
                <a:latin typeface="Raleway" pitchFamily="34" charset="-52"/>
              </a:rPr>
              <a:t>ОБЪЕКТА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6008020" y="5724116"/>
            <a:ext cx="1067434" cy="317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31" dirty="0">
                <a:latin typeface="Kaspersky Sans" pitchFamily="34" charset="0"/>
              </a:rPr>
              <a:t>КЛАССИФИКАЦИЯ</a:t>
            </a:r>
            <a:endParaRPr lang="ru-RU" sz="731" dirty="0">
              <a:latin typeface="Raleway" pitchFamily="34" charset="-52"/>
            </a:endParaRPr>
          </a:p>
          <a:p>
            <a:r>
              <a:rPr lang="ru-RU" sz="731" dirty="0">
                <a:latin typeface="Raleway" pitchFamily="34" charset="-52"/>
              </a:rPr>
              <a:t>И ПОДАВЛЕНИЕ</a:t>
            </a:r>
          </a:p>
        </p:txBody>
      </p:sp>
      <p:pic>
        <p:nvPicPr>
          <p:cNvPr id="72" name="Picture 2" descr="D:\ОП\Работа\Kaspersky\Вспомогательное\Модуль_первичного_лазерного_обнаружения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84659" y="5104897"/>
            <a:ext cx="1004184" cy="1813702"/>
          </a:xfrm>
          <a:prstGeom prst="rect">
            <a:avLst/>
          </a:prstGeom>
          <a:noFill/>
        </p:spPr>
      </p:pic>
      <p:pic>
        <p:nvPicPr>
          <p:cNvPr id="73" name="Picture 2" descr="D:\ОП\Работа\Kaspersky\Вспомогательное\Сервер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34382" y="6344347"/>
            <a:ext cx="900855" cy="574251"/>
          </a:xfrm>
          <a:prstGeom prst="rect">
            <a:avLst/>
          </a:prstGeom>
          <a:noFill/>
        </p:spPr>
      </p:pic>
      <p:sp>
        <p:nvSpPr>
          <p:cNvPr id="74" name="TextBox 73"/>
          <p:cNvSpPr txBox="1"/>
          <p:nvPr/>
        </p:nvSpPr>
        <p:spPr>
          <a:xfrm>
            <a:off x="4443303" y="6100321"/>
            <a:ext cx="1117912" cy="317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31" dirty="0">
                <a:latin typeface="Kaspersky Sans" pitchFamily="34" charset="0"/>
              </a:rPr>
              <a:t>ВЫЧИСЛИТЕЛЬНЫЙ ЦЕНТР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3212272" y="170026"/>
            <a:ext cx="3545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spc="244" dirty="0">
                <a:solidFill>
                  <a:schemeClr val="bg1"/>
                </a:solidFill>
              </a:rPr>
              <a:t>СИСТЕМА АНТИДРОН</a:t>
            </a:r>
          </a:p>
        </p:txBody>
      </p:sp>
      <p:pic>
        <p:nvPicPr>
          <p:cNvPr id="76" name="Picture 2" descr="D:\ОП\Работа\Kaspersky\Вспомогательное\Дрон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62695" y="3823223"/>
            <a:ext cx="578445" cy="255052"/>
          </a:xfrm>
          <a:prstGeom prst="rect">
            <a:avLst/>
          </a:prstGeom>
          <a:noFill/>
        </p:spPr>
      </p:pic>
      <p:pic>
        <p:nvPicPr>
          <p:cNvPr id="77" name="Picture 3" descr="D:\ОП\Работа\Kaspersky\Вспомогательное\Дрон 2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17278">
            <a:off x="1547104" y="4214468"/>
            <a:ext cx="1225332" cy="630882"/>
          </a:xfrm>
          <a:prstGeom prst="rect">
            <a:avLst/>
          </a:prstGeom>
          <a:noFill/>
        </p:spPr>
      </p:pic>
      <p:grpSp>
        <p:nvGrpSpPr>
          <p:cNvPr id="78" name="Группа 77"/>
          <p:cNvGrpSpPr/>
          <p:nvPr/>
        </p:nvGrpSpPr>
        <p:grpSpPr>
          <a:xfrm>
            <a:off x="315657" y="831698"/>
            <a:ext cx="1191083" cy="2794174"/>
            <a:chOff x="7475212" y="123478"/>
            <a:chExt cx="1763209" cy="4383514"/>
          </a:xfrm>
        </p:grpSpPr>
        <p:pic>
          <p:nvPicPr>
            <p:cNvPr id="79" name="Picture 2" descr="D:\ОП\Работа\Kaspersky\Схемы\Рамка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853412" y="123478"/>
              <a:ext cx="967060" cy="1118912"/>
            </a:xfrm>
            <a:prstGeom prst="rect">
              <a:avLst/>
            </a:prstGeom>
            <a:noFill/>
          </p:spPr>
        </p:pic>
        <p:pic>
          <p:nvPicPr>
            <p:cNvPr id="80" name="Picture 1" descr="D:\ОП\Работа\Kaspersky\Вспомогательное\Радар.png"/>
            <p:cNvPicPr>
              <a:picLocks noChangeAspect="1" noChangeArrowheads="1"/>
            </p:cNvPicPr>
            <p:nvPr/>
          </p:nvPicPr>
          <p:blipFill>
            <a:blip r:embed="rId12" cstate="print"/>
            <a:stretch>
              <a:fillRect/>
            </a:stretch>
          </p:blipFill>
          <p:spPr bwMode="auto">
            <a:xfrm>
              <a:off x="7955140" y="339502"/>
              <a:ext cx="762368" cy="706754"/>
            </a:xfrm>
            <a:prstGeom prst="rect">
              <a:avLst/>
            </a:prstGeom>
            <a:noFill/>
          </p:spPr>
        </p:pic>
        <p:pic>
          <p:nvPicPr>
            <p:cNvPr id="81" name="Picture 2" descr="D:\ОП\Работа\Kaspersky\Вспомогательное\Дрон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992888" y="3462268"/>
              <a:ext cx="589165" cy="259779"/>
            </a:xfrm>
            <a:prstGeom prst="rect">
              <a:avLst/>
            </a:prstGeom>
            <a:noFill/>
          </p:spPr>
        </p:pic>
        <p:sp>
          <p:nvSpPr>
            <p:cNvPr id="82" name="Знак запрета 81"/>
            <p:cNvSpPr/>
            <p:nvPr/>
          </p:nvSpPr>
          <p:spPr>
            <a:xfrm>
              <a:off x="8005989" y="3318252"/>
              <a:ext cx="576064" cy="576064"/>
            </a:xfrm>
            <a:prstGeom prst="noSmoking">
              <a:avLst>
                <a:gd name="adj" fmla="val 5995"/>
              </a:avLst>
            </a:prstGeom>
            <a:solidFill>
              <a:srgbClr val="FF0000">
                <a:alpha val="4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62">
                <a:solidFill>
                  <a:schemeClr val="tx1"/>
                </a:solidFill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548550" y="1203599"/>
              <a:ext cx="1595950" cy="557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54" dirty="0">
                  <a:latin typeface="Kaspersky Sans" pitchFamily="34" charset="0"/>
                </a:rPr>
                <a:t>ОБНАРУЖЕНИЕ</a:t>
              </a:r>
              <a:endParaRPr lang="ru-RU" sz="854" dirty="0">
                <a:latin typeface="FuturaBookC" pitchFamily="82" charset="-52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475212" y="2670182"/>
              <a:ext cx="1763209" cy="557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54" dirty="0">
                  <a:latin typeface="Kaspersky Sans" pitchFamily="34" charset="0"/>
                </a:rPr>
                <a:t>КЛАССИФИКАЦИЯ</a:t>
              </a:r>
              <a:endParaRPr lang="ru-RU" sz="975" dirty="0">
                <a:latin typeface="FuturaBookC" pitchFamily="82" charset="-52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7531960" y="4155926"/>
              <a:ext cx="1612540" cy="351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54" dirty="0">
                  <a:latin typeface="Kaspersky Sans" pitchFamily="34" charset="0"/>
                </a:rPr>
                <a:t>ПОДАВЛЕНИЕ</a:t>
              </a:r>
              <a:endParaRPr lang="ru-RU" sz="975" dirty="0">
                <a:latin typeface="FuturaBookC" pitchFamily="82" charset="-52"/>
              </a:endParaRPr>
            </a:p>
          </p:txBody>
        </p:sp>
        <p:pic>
          <p:nvPicPr>
            <p:cNvPr id="86" name="Picture 3" descr="D:\ОП\Работа\Kaspersky\Вспомогательное\Дрон 2.pn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 rot="867016">
              <a:off x="8113267" y="1892132"/>
              <a:ext cx="605859" cy="311936"/>
            </a:xfrm>
            <a:prstGeom prst="rect">
              <a:avLst/>
            </a:prstGeom>
            <a:noFill/>
            <a:ln w="25400" cap="rnd">
              <a:solidFill>
                <a:srgbClr val="FF0000">
                  <a:alpha val="18000"/>
                </a:srgbClr>
              </a:solidFill>
              <a:prstDash val="sysDot"/>
            </a:ln>
          </p:spPr>
        </p:pic>
        <p:pic>
          <p:nvPicPr>
            <p:cNvPr id="87" name="Picture 2" descr="D:\ОП\Работа\Kaspersky\Вспомогательное\Дрон.pn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 rot="151250">
              <a:off x="7996205" y="2225401"/>
              <a:ext cx="360040" cy="158752"/>
            </a:xfrm>
            <a:prstGeom prst="rect">
              <a:avLst/>
            </a:prstGeom>
            <a:noFill/>
            <a:ln w="25400" cap="rnd">
              <a:solidFill>
                <a:srgbClr val="FF0000">
                  <a:alpha val="18000"/>
                </a:srgbClr>
              </a:solidFill>
              <a:prstDash val="sysDot"/>
            </a:ln>
          </p:spPr>
        </p:pic>
        <p:pic>
          <p:nvPicPr>
            <p:cNvPr id="88" name="Picture 2" descr="D:\ОП\Работа\Kaspersky\Схемы\Рамка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848872" y="1590060"/>
              <a:ext cx="967060" cy="1118912"/>
            </a:xfrm>
            <a:prstGeom prst="rect">
              <a:avLst/>
            </a:prstGeom>
            <a:noFill/>
          </p:spPr>
        </p:pic>
        <p:pic>
          <p:nvPicPr>
            <p:cNvPr id="89" name="Picture 2" descr="D:\ОП\Работа\Kaspersky\Схемы\Рамка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817916" y="3030220"/>
              <a:ext cx="967060" cy="1118912"/>
            </a:xfrm>
            <a:prstGeom prst="rect">
              <a:avLst/>
            </a:prstGeom>
            <a:noFill/>
          </p:spPr>
        </p:pic>
      </p:grpSp>
      <p:sp>
        <p:nvSpPr>
          <p:cNvPr id="90" name="TextBox 89"/>
          <p:cNvSpPr txBox="1"/>
          <p:nvPr/>
        </p:nvSpPr>
        <p:spPr>
          <a:xfrm>
            <a:off x="1455601" y="1766540"/>
            <a:ext cx="5559990" cy="54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75" dirty="0"/>
              <a:t>МОДУЛЬ КЛАССИФИКАЦИИ И ПОДАВЛЕНИЯ НА ПОВОРОТНОМ УСТРОЙСТВЕ</a:t>
            </a:r>
          </a:p>
          <a:p>
            <a:r>
              <a:rPr lang="ru-RU" sz="975" dirty="0"/>
              <a:t>ПРИ ПОМОЩИ ВИДЕОКАМЕР, ТЕПЛОВИЗОРА  И БАЗЫ ДАННЫХ ОПРЕДЕЛЯЕТ ТИП БЕСПИЛОТНИКА, НАПРАВЛЕНИЕ ЕГО ДВИЖЕНИЯ И ДРУГИЕ ДАННЫЕ НЕОБХОДИМЫЕ ДЛЯ ПОДАВЛЕНИЯ.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1455600" y="830011"/>
            <a:ext cx="4716356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75" dirty="0"/>
              <a:t>МОДУЛЬ ОБНАРУЖЕНИЯ МОНИТОРИТ ПРОСТРАНСТВО В ЗАДАННОМ СЕКТОРЕ</a:t>
            </a:r>
          </a:p>
          <a:p>
            <a:r>
              <a:rPr lang="ru-RU" sz="975" dirty="0"/>
              <a:t>ПРИ ПОМОЩИ ЛАЗЕРНОГО СКАНЕРА. ОБУЧЕННАЯ МНОГОСЛОЙНАЯ НЕЙРОСЕТЬ </a:t>
            </a:r>
          </a:p>
          <a:p>
            <a:r>
              <a:rPr lang="ru-RU" sz="975" dirty="0"/>
              <a:t>ОПРЕДЕЛЯЕТ КОГДА В ЗОНУ ПОПАДАЕТ БЕСПИЛОТНИК И СИГНАЛИЗИРУЕТ ОБ ЭТОМ,</a:t>
            </a:r>
            <a:br>
              <a:rPr lang="ru-RU" sz="975" dirty="0"/>
            </a:br>
            <a:r>
              <a:rPr lang="ru-RU" sz="975" dirty="0"/>
              <a:t>ПЕРЕДАВАЯ ДАННЫЕ МОДУЛЯМ С ПОВОРОТНОЙ ПЛАТФОРМОЙ.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465915" y="2659103"/>
            <a:ext cx="5024132" cy="5424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75" dirty="0"/>
              <a:t>СИСТЕМА ПОДАВЛЕНИЯ ЗАГЛУШАЕТ УПРАВЛЯЮЩИЙ И </a:t>
            </a:r>
            <a:r>
              <a:rPr lang="en-US" sz="975" dirty="0"/>
              <a:t>GPS </a:t>
            </a:r>
            <a:r>
              <a:rPr lang="ru-RU" sz="975" dirty="0"/>
              <a:t>СИГНАЛ </a:t>
            </a:r>
          </a:p>
          <a:p>
            <a:r>
              <a:rPr lang="ru-RU" sz="975" dirty="0"/>
              <a:t>ПОСЛЕ ЭТОГО БЕСПИЛОТНИК, ПОТЕРЯВ УПРАВЛЕНИЕ, СЛЕДУЕТ АВАРИЙНОЙ ПРОГРАММЕ.</a:t>
            </a:r>
            <a:br>
              <a:rPr lang="ru-RU" sz="975" dirty="0"/>
            </a:br>
            <a:r>
              <a:rPr lang="ru-RU" sz="975" dirty="0"/>
              <a:t>В БОЛЬШИНСТВЕ РЫНОЧНЫХ ОБРАЗЦОВ ЭТО ПОСАДКА В МЕСТЕ ПОТЕРИ СИГНАЛА.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995" y="3571331"/>
            <a:ext cx="2294595" cy="6485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139" y="4086595"/>
            <a:ext cx="1302164" cy="83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642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84635" y="574913"/>
            <a:ext cx="6139630" cy="5847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Терминал, автомобильная стоянка, стоянка самолётов,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</a:rPr>
              <a:t> рулёжные дорожки и взлётная полоса международного аэропорта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726752" y="113248"/>
            <a:ext cx="42553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ПРИКРЫВАЕМАЯ ТЕРРИТОРИЯ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22" y="6316470"/>
            <a:ext cx="1447107" cy="409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723" y="6192901"/>
            <a:ext cx="1098317" cy="708415"/>
          </a:xfrm>
          <a:prstGeom prst="rect">
            <a:avLst/>
          </a:prstGeom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1062635"/>
              </p:ext>
            </p:extLst>
          </p:nvPr>
        </p:nvGraphicFramePr>
        <p:xfrm>
          <a:off x="995909" y="1988491"/>
          <a:ext cx="7914182" cy="4204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21650760" imgH="11542680" progId="Photoshop.Image.13">
                  <p:embed/>
                </p:oleObj>
              </mc:Choice>
              <mc:Fallback>
                <p:oleObj name="Image" r:id="rId4" imgW="21650760" imgH="11542680" progId="Photoshop.Image.13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95909" y="1988491"/>
                        <a:ext cx="7914182" cy="42044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24746" y="1221508"/>
            <a:ext cx="8259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6">
                    <a:lumMod val="75000"/>
                  </a:schemeClr>
                </a:solidFill>
              </a:rPr>
              <a:t>Зеленым цветом </a:t>
            </a:r>
            <a:r>
              <a:rPr lang="ru-RU" sz="1600" dirty="0"/>
              <a:t>на карте обозначена зона действия модулей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 Первичного обнаружения </a:t>
            </a:r>
            <a:r>
              <a:rPr lang="ru-RU" sz="1600" dirty="0"/>
              <a:t>и 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Классификации и подавления </a:t>
            </a:r>
            <a:r>
              <a:rPr lang="ru-RU" sz="1600" dirty="0"/>
              <a:t>с рабочим радиусом </a:t>
            </a:r>
            <a:r>
              <a:rPr lang="ru-RU" sz="1600" b="1" dirty="0"/>
              <a:t>1000 метров</a:t>
            </a:r>
          </a:p>
        </p:txBody>
      </p:sp>
    </p:spTree>
    <p:extLst>
      <p:ext uri="{BB962C8B-B14F-4D97-AF65-F5344CB8AC3E}">
        <p14:creationId xmlns:p14="http://schemas.microsoft.com/office/powerpoint/2010/main" val="1862375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94532" y="803540"/>
            <a:ext cx="291693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Модуль </a:t>
            </a:r>
            <a:r>
              <a:rPr lang="ru-RU" sz="1400" b="1" dirty="0">
                <a:solidFill>
                  <a:schemeClr val="bg2"/>
                </a:solidFill>
              </a:rPr>
              <a:t>первичного обнаружения </a:t>
            </a:r>
            <a:r>
              <a:rPr lang="ru-RU" sz="1400" dirty="0"/>
              <a:t>состоит из трех основных частей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Обрабатывающий сервер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Монтажная платформа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Система лазерных сканеров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83880" y="128016"/>
            <a:ext cx="104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R=</a:t>
            </a:r>
            <a:r>
              <a:rPr lang="ru-RU" dirty="0"/>
              <a:t>10</a:t>
            </a:r>
            <a:r>
              <a:rPr lang="en-US" dirty="0"/>
              <a:t>00</a:t>
            </a:r>
            <a:r>
              <a:rPr lang="ru-RU" dirty="0"/>
              <a:t>м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03320" y="4828032"/>
            <a:ext cx="2779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Модуль </a:t>
            </a:r>
            <a:r>
              <a:rPr lang="ru-RU" sz="1200" b="1" dirty="0">
                <a:solidFill>
                  <a:schemeClr val="bg2"/>
                </a:solidFill>
              </a:rPr>
              <a:t>классификации и подавления </a:t>
            </a:r>
            <a:r>
              <a:rPr lang="ru-RU" sz="1200" dirty="0"/>
              <a:t>включает в себя: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Камеры и тепловизор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Обрабатывающий сервер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Поворотная платформа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Система подавления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03486"/>
            <a:ext cx="2624328" cy="15696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1200" dirty="0"/>
              <a:t>*Обрабатывающий </a:t>
            </a:r>
            <a:r>
              <a:rPr lang="en-US" sz="1200" dirty="0"/>
              <a:t>GPU</a:t>
            </a:r>
            <a:r>
              <a:rPr lang="ru-RU" sz="1200" dirty="0"/>
              <a:t>-сервер является неотъемлемым компонентом системы, который анализирует данные, полученные с камер и датчиков и выдаёт управляющие сигналы. Этим обусловлены высокие требования к производительности  сервера</a:t>
            </a:r>
          </a:p>
        </p:txBody>
      </p:sp>
    </p:spTree>
    <p:extLst>
      <p:ext uri="{BB962C8B-B14F-4D97-AF65-F5344CB8AC3E}">
        <p14:creationId xmlns:p14="http://schemas.microsoft.com/office/powerpoint/2010/main" val="95259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V98k6JHJXU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89522" y="2342868"/>
            <a:ext cx="6734664" cy="37882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9522" y="89109"/>
            <a:ext cx="9525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spc="244" dirty="0">
                <a:solidFill>
                  <a:schemeClr val="bg1"/>
                </a:solidFill>
              </a:rPr>
              <a:t>МОДУЛЬ ПЕРВИЧНОГО ОБНАРУЖЕНИЯ С ЛАЗЕРНЫМ СКАНЕРОМ </a:t>
            </a:r>
          </a:p>
          <a:p>
            <a:pPr algn="ctr"/>
            <a:r>
              <a:rPr lang="ru-RU" sz="2000" spc="244" dirty="0">
                <a:solidFill>
                  <a:schemeClr val="bg1"/>
                </a:solidFill>
              </a:rPr>
              <a:t>(</a:t>
            </a:r>
            <a:r>
              <a:rPr lang="en-US" sz="2000" spc="244" dirty="0">
                <a:solidFill>
                  <a:schemeClr val="bg1"/>
                </a:solidFill>
              </a:rPr>
              <a:t>LiDAR)</a:t>
            </a:r>
            <a:endParaRPr lang="ru-RU" sz="2000" spc="244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22" y="6316470"/>
            <a:ext cx="1447107" cy="4090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723" y="6192901"/>
            <a:ext cx="1098317" cy="7084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6285" y="1955566"/>
            <a:ext cx="6065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 </a:t>
            </a:r>
            <a:r>
              <a:rPr lang="ru-RU" sz="1400" dirty="0"/>
              <a:t>На видео демонстрируется обнаружение дронов лазерным сканером </a:t>
            </a:r>
            <a:r>
              <a:rPr lang="en-US" sz="1400" dirty="0"/>
              <a:t>OPAL</a:t>
            </a:r>
            <a:endParaRPr lang="ru-RU" sz="1400" dirty="0"/>
          </a:p>
        </p:txBody>
      </p:sp>
      <p:pic>
        <p:nvPicPr>
          <p:cNvPr id="1026" name="Picture 2" descr="http://www.neptectechnologies.com/wp-content/uploads/2017/12/OPAL_panoramic_solo-420x70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243" y="3320860"/>
            <a:ext cx="2148274" cy="3580456"/>
          </a:xfrm>
          <a:prstGeom prst="rect">
            <a:avLst/>
          </a:prstGeom>
          <a:noFill/>
          <a:effectLst>
            <a:outerShdw blurRad="177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89523" y="920105"/>
            <a:ext cx="95259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/>
              <a:t>Помимо видеокамер, действенным методом по обнаружению дронов является применение лазерных сканеров. Сканеры </a:t>
            </a:r>
            <a:r>
              <a:rPr lang="en-US" sz="1400" dirty="0"/>
              <a:t>OPAL </a:t>
            </a:r>
            <a:r>
              <a:rPr lang="ru-RU" sz="1400" dirty="0"/>
              <a:t>канадской корпорации «</a:t>
            </a:r>
            <a:r>
              <a:rPr lang="en-US" sz="1400" dirty="0" err="1"/>
              <a:t>Neptec</a:t>
            </a:r>
            <a:r>
              <a:rPr lang="ru-RU" sz="1400" dirty="0"/>
              <a:t>», одни из наиболее отвечающих этой задаче. Компания выпускает несколько модификаций своих лазерных сканеров, которые позволяют скомбинировать оптимальный вариант для защиты различных объектов и территорий.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97721" y="1874212"/>
            <a:ext cx="2669320" cy="15927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75" dirty="0"/>
              <a:t>ХАРАКТЕРИСТИКИ:</a:t>
            </a:r>
          </a:p>
          <a:p>
            <a:pPr algn="ctr"/>
            <a:r>
              <a:rPr lang="ru-RU" sz="975" dirty="0"/>
              <a:t>Дальность обнаружения  </a:t>
            </a:r>
            <a:r>
              <a:rPr lang="en-US" sz="975" dirty="0"/>
              <a:t>OPAL P-1000</a:t>
            </a:r>
            <a:r>
              <a:rPr lang="ru-RU" sz="975" dirty="0"/>
              <a:t>    1000м</a:t>
            </a:r>
            <a:endParaRPr lang="en-US" sz="975" dirty="0"/>
          </a:p>
          <a:p>
            <a:pPr algn="ctr"/>
            <a:r>
              <a:rPr lang="ru-RU" sz="975" dirty="0"/>
              <a:t>Дальность обнаружения  </a:t>
            </a:r>
            <a:r>
              <a:rPr lang="en-US" sz="975" dirty="0"/>
              <a:t>OPAL P-500</a:t>
            </a:r>
            <a:r>
              <a:rPr lang="ru-RU" sz="975" dirty="0"/>
              <a:t>  </a:t>
            </a:r>
            <a:r>
              <a:rPr lang="en-US" sz="975" dirty="0"/>
              <a:t>  </a:t>
            </a:r>
            <a:r>
              <a:rPr lang="ru-RU" sz="975" dirty="0"/>
              <a:t>  </a:t>
            </a:r>
            <a:r>
              <a:rPr lang="en-US" sz="975" dirty="0"/>
              <a:t>  5</a:t>
            </a:r>
            <a:r>
              <a:rPr lang="ru-RU" sz="975" dirty="0"/>
              <a:t>00м</a:t>
            </a:r>
            <a:endParaRPr lang="en-US" sz="975" dirty="0"/>
          </a:p>
          <a:p>
            <a:pPr algn="ctr"/>
            <a:r>
              <a:rPr lang="ru-RU" sz="975" dirty="0"/>
              <a:t>Точность обнаружения                             до 2 см</a:t>
            </a:r>
          </a:p>
          <a:p>
            <a:pPr algn="ctr"/>
            <a:r>
              <a:rPr lang="ru-RU" sz="975" dirty="0"/>
              <a:t>Поле зрения по горизонту                             360</a:t>
            </a:r>
            <a:r>
              <a:rPr lang="ru-RU" sz="975" baseline="30000" dirty="0"/>
              <a:t>о</a:t>
            </a:r>
          </a:p>
          <a:p>
            <a:pPr algn="ctr"/>
            <a:r>
              <a:rPr lang="ru-RU" sz="975" dirty="0"/>
              <a:t>Поле зрения по вертикали            от -5</a:t>
            </a:r>
            <a:r>
              <a:rPr lang="ru-RU" sz="975" baseline="30000" dirty="0"/>
              <a:t>о</a:t>
            </a:r>
            <a:r>
              <a:rPr lang="ru-RU" sz="975" dirty="0"/>
              <a:t> до +40</a:t>
            </a:r>
            <a:r>
              <a:rPr lang="ru-RU" sz="975" baseline="30000" dirty="0"/>
              <a:t>о</a:t>
            </a:r>
          </a:p>
          <a:p>
            <a:pPr algn="ctr"/>
            <a:r>
              <a:rPr lang="ru-RU" sz="975" dirty="0"/>
              <a:t>Масса                                                               13,2кг</a:t>
            </a:r>
          </a:p>
          <a:p>
            <a:pPr algn="ctr"/>
            <a:r>
              <a:rPr lang="ru-RU" sz="975" dirty="0"/>
              <a:t>Размеры                                 17,8 х 17,8 х 45,6см</a:t>
            </a:r>
          </a:p>
          <a:p>
            <a:pPr algn="ctr"/>
            <a:r>
              <a:rPr lang="ru-RU" sz="975" dirty="0"/>
              <a:t>Рабочая температура              от -40</a:t>
            </a:r>
            <a:r>
              <a:rPr lang="ru-RU" sz="975" baseline="30000" dirty="0"/>
              <a:t>о</a:t>
            </a:r>
            <a:r>
              <a:rPr lang="ru-RU" sz="975" dirty="0"/>
              <a:t>С до +55</a:t>
            </a:r>
            <a:r>
              <a:rPr lang="ru-RU" sz="975" baseline="30000" dirty="0"/>
              <a:t>о</a:t>
            </a:r>
            <a:r>
              <a:rPr lang="ru-RU" sz="975" dirty="0"/>
              <a:t>С</a:t>
            </a:r>
          </a:p>
          <a:p>
            <a:pPr algn="ctr"/>
            <a:r>
              <a:rPr lang="ru-RU" sz="975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771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0" y="4133088"/>
            <a:ext cx="3209544" cy="197175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22" y="6316470"/>
            <a:ext cx="1447107" cy="409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723" y="6192901"/>
            <a:ext cx="1098317" cy="70841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0" y="69778"/>
            <a:ext cx="99082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spc="244" dirty="0">
                <a:solidFill>
                  <a:schemeClr val="bg1"/>
                </a:solidFill>
              </a:rPr>
              <a:t>ЗАЩИТА ОБЪЕКТА ПОСРЕДСТВОМ МОДУЛЯ ПЕРВИЧНОГО ОБНАРУЖЕНИЯ</a:t>
            </a:r>
          </a:p>
          <a:p>
            <a:pPr algn="ctr"/>
            <a:r>
              <a:rPr lang="ru-RU" sz="2000" spc="244" dirty="0">
                <a:solidFill>
                  <a:schemeClr val="bg1"/>
                </a:solidFill>
              </a:rPr>
              <a:t>С ЛАЗЕРНЫМ СКАНЕРОМ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30715" y="758638"/>
            <a:ext cx="96423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Для защиты объекта планируется применять </a:t>
            </a:r>
            <a:r>
              <a:rPr lang="en-US" sz="1600" dirty="0"/>
              <a:t>3</a:t>
            </a:r>
            <a:r>
              <a:rPr lang="ru-RU" sz="1600" dirty="0"/>
              <a:t> модуля первичного обнаружения, с установленными на них лазерными сканерами: панорамным </a:t>
            </a:r>
            <a:r>
              <a:rPr lang="en-US" sz="1600" dirty="0"/>
              <a:t>OPAL-P10</a:t>
            </a:r>
            <a:r>
              <a:rPr lang="ru-RU" sz="1600" dirty="0"/>
              <a:t>0</a:t>
            </a:r>
            <a:r>
              <a:rPr lang="en-US" sz="1600" dirty="0"/>
              <a:t>0</a:t>
            </a:r>
            <a:r>
              <a:rPr lang="ru-RU" sz="1600" dirty="0"/>
              <a:t> и </a:t>
            </a:r>
            <a:r>
              <a:rPr lang="en-US" sz="1600" dirty="0"/>
              <a:t>OPAL-P</a:t>
            </a:r>
            <a:r>
              <a:rPr lang="ru-RU" sz="1600" dirty="0"/>
              <a:t>5</a:t>
            </a:r>
            <a:r>
              <a:rPr lang="en-US" sz="1600" dirty="0"/>
              <a:t>00 </a:t>
            </a:r>
            <a:r>
              <a:rPr lang="ru-RU" sz="1600" dirty="0"/>
              <a:t>конической направленности. Это позволит защитить объект на </a:t>
            </a:r>
            <a:r>
              <a:rPr lang="en-US" sz="1600" dirty="0"/>
              <a:t>360</a:t>
            </a:r>
            <a:r>
              <a:rPr lang="ru-RU" sz="1600" baseline="30000" dirty="0"/>
              <a:t>о</a:t>
            </a:r>
            <a:r>
              <a:rPr lang="ru-RU" sz="1600" dirty="0"/>
              <a:t> без слепых зон, при этом верхняя граница по высоте составит от 700 до 350 м, радиус обнаружения от центра каждого из модулей 1000м. </a:t>
            </a:r>
          </a:p>
        </p:txBody>
      </p:sp>
      <p:pic>
        <p:nvPicPr>
          <p:cNvPr id="4" name="Picture 2" descr="OPAL™ PERFORMANCE SERI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524" y="1909557"/>
            <a:ext cx="2575208" cy="2384643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11263" y="4152980"/>
            <a:ext cx="25693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2">
                    <a:lumMod val="90000"/>
                  </a:schemeClr>
                </a:solidFill>
              </a:rPr>
              <a:t>Данный модуль первичного  обнаружения заменяет собой модуль с видеокамерами. Он постоянно </a:t>
            </a:r>
            <a:r>
              <a:rPr lang="ru-RU" sz="1200" b="1" dirty="0">
                <a:solidFill>
                  <a:schemeClr val="bg2"/>
                </a:solidFill>
              </a:rPr>
              <a:t>сканирует пространство </a:t>
            </a:r>
            <a:r>
              <a:rPr lang="ru-RU" sz="1200" dirty="0">
                <a:solidFill>
                  <a:schemeClr val="bg2">
                    <a:lumMod val="90000"/>
                  </a:schemeClr>
                </a:solidFill>
              </a:rPr>
              <a:t>вокруг себя и </a:t>
            </a:r>
            <a:r>
              <a:rPr lang="ru-RU" sz="1200" b="1" dirty="0">
                <a:solidFill>
                  <a:schemeClr val="bg2"/>
                </a:solidFill>
              </a:rPr>
              <a:t>выдает целеуказание </a:t>
            </a:r>
            <a:r>
              <a:rPr lang="ru-RU" sz="1200" dirty="0">
                <a:solidFill>
                  <a:schemeClr val="bg2">
                    <a:lumMod val="90000"/>
                  </a:schemeClr>
                </a:solidFill>
              </a:rPr>
              <a:t>модулю классификации и подавления на поворотной</a:t>
            </a:r>
          </a:p>
          <a:p>
            <a:r>
              <a:rPr lang="ru-RU" sz="1200" dirty="0">
                <a:solidFill>
                  <a:schemeClr val="bg2">
                    <a:lumMod val="90000"/>
                  </a:schemeClr>
                </a:solidFill>
              </a:rPr>
              <a:t>платформе, после чего тот включается </a:t>
            </a:r>
            <a:r>
              <a:rPr lang="ru-RU" sz="1200" b="1" dirty="0">
                <a:solidFill>
                  <a:schemeClr val="bg2"/>
                </a:solidFill>
              </a:rPr>
              <a:t>в работу по  нейтрализации БВС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907" y="5095072"/>
            <a:ext cx="1538680" cy="15356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113" y="5095072"/>
            <a:ext cx="1538681" cy="15356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357" y="1424720"/>
            <a:ext cx="5821954" cy="449746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263227" y="4508075"/>
            <a:ext cx="1659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Зоны обнаружения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620511" y="4818296"/>
            <a:ext cx="8338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вид сбоку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590784" y="4818073"/>
            <a:ext cx="894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вид сверху</a:t>
            </a: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 flipH="1">
            <a:off x="4832405" y="5712914"/>
            <a:ext cx="120504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H="1">
            <a:off x="4483155" y="5598614"/>
            <a:ext cx="9779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402359" y="5354240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700м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743610" y="5670947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500м</a:t>
            </a:r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>
            <a:off x="8016930" y="5843883"/>
            <a:ext cx="139541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8807587" y="5598319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500м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89522" y="1923391"/>
            <a:ext cx="3470822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75" dirty="0"/>
              <a:t>При помощи программного обеспечения </a:t>
            </a:r>
            <a:r>
              <a:rPr lang="en-US" sz="975" dirty="0"/>
              <a:t>Kaspersky </a:t>
            </a:r>
            <a:r>
              <a:rPr lang="en-US" sz="975" dirty="0" err="1"/>
              <a:t>Antidrone</a:t>
            </a:r>
            <a:endParaRPr lang="en-US" sz="975" dirty="0"/>
          </a:p>
          <a:p>
            <a:r>
              <a:rPr lang="ru-RU" sz="975" dirty="0"/>
              <a:t>способного работать не только с данными полученными </a:t>
            </a:r>
          </a:p>
          <a:p>
            <a:r>
              <a:rPr lang="ru-RU" sz="975" dirty="0"/>
              <a:t>от видеокамер высокого разрешения, но и с различных</a:t>
            </a:r>
          </a:p>
          <a:p>
            <a:r>
              <a:rPr lang="ru-RU" sz="975" dirty="0"/>
              <a:t>моделей лазерных сканеров, можно достоверно</a:t>
            </a:r>
          </a:p>
          <a:p>
            <a:r>
              <a:rPr lang="ru-RU" sz="975" dirty="0"/>
              <a:t>определить, что в зону действия модуля</a:t>
            </a:r>
          </a:p>
          <a:p>
            <a:r>
              <a:rPr lang="ru-RU" sz="975" dirty="0"/>
              <a:t>влетело беспилотное судно и отличить</a:t>
            </a:r>
          </a:p>
          <a:p>
            <a:r>
              <a:rPr lang="ru-RU" sz="975" dirty="0"/>
              <a:t>его от птиц и погодных</a:t>
            </a:r>
          </a:p>
          <a:p>
            <a:r>
              <a:rPr lang="ru-RU" sz="975" dirty="0"/>
              <a:t>явлений</a:t>
            </a:r>
          </a:p>
        </p:txBody>
      </p:sp>
    </p:spTree>
    <p:extLst>
      <p:ext uri="{BB962C8B-B14F-4D97-AF65-F5344CB8AC3E}">
        <p14:creationId xmlns:p14="http://schemas.microsoft.com/office/powerpoint/2010/main" val="344123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953512" y="5998464"/>
            <a:ext cx="6952488" cy="85953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405913" y="69778"/>
            <a:ext cx="7096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spc="244" dirty="0">
                <a:solidFill>
                  <a:schemeClr val="bg1"/>
                </a:solidFill>
              </a:rPr>
              <a:t>СТОИМОСТЬ КОМПЛЕКСА АНТИДРОН ДЛЯ ОБЪЕКТА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618442332"/>
              </p:ext>
            </p:extLst>
          </p:nvPr>
        </p:nvGraphicFramePr>
        <p:xfrm>
          <a:off x="1652160" y="469888"/>
          <a:ext cx="6604000" cy="5386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22" y="6316470"/>
            <a:ext cx="1447107" cy="409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723" y="6192901"/>
            <a:ext cx="1098317" cy="7084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04104" y="6192901"/>
            <a:ext cx="4398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ИТОГО: </a:t>
            </a:r>
            <a:r>
              <a:rPr lang="ru-RU" sz="3600" b="1" dirty="0">
                <a:solidFill>
                  <a:schemeClr val="bg1"/>
                </a:solidFill>
              </a:rPr>
              <a:t>69 141 144 ₽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34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4167</TotalTime>
  <Words>585</Words>
  <Application>Microsoft Office PowerPoint</Application>
  <PresentationFormat>A4 Paper (210x297 mm)</PresentationFormat>
  <Paragraphs>93</Paragraphs>
  <Slides>6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Спиридонов</dc:creator>
  <cp:lastModifiedBy>Jeff Bardin</cp:lastModifiedBy>
  <cp:revision>88</cp:revision>
  <dcterms:created xsi:type="dcterms:W3CDTF">2019-10-28T09:22:36Z</dcterms:created>
  <dcterms:modified xsi:type="dcterms:W3CDTF">2024-05-10T02:49:36Z</dcterms:modified>
</cp:coreProperties>
</file>