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370" r:id="rId3"/>
    <p:sldId id="369" r:id="rId4"/>
    <p:sldId id="257" r:id="rId5"/>
    <p:sldId id="258" r:id="rId6"/>
    <p:sldId id="260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6" r:id="rId22"/>
    <p:sldId id="302" r:id="rId23"/>
    <p:sldId id="275" r:id="rId24"/>
    <p:sldId id="277" r:id="rId25"/>
    <p:sldId id="274" r:id="rId26"/>
    <p:sldId id="278" r:id="rId27"/>
    <p:sldId id="279" r:id="rId28"/>
    <p:sldId id="282" r:id="rId29"/>
    <p:sldId id="280" r:id="rId30"/>
    <p:sldId id="284" r:id="rId31"/>
    <p:sldId id="350" r:id="rId32"/>
    <p:sldId id="351" r:id="rId33"/>
    <p:sldId id="352" r:id="rId34"/>
    <p:sldId id="355" r:id="rId35"/>
    <p:sldId id="353" r:id="rId36"/>
    <p:sldId id="354" r:id="rId37"/>
    <p:sldId id="356" r:id="rId38"/>
    <p:sldId id="357" r:id="rId39"/>
    <p:sldId id="358" r:id="rId40"/>
    <p:sldId id="359" r:id="rId41"/>
    <p:sldId id="360" r:id="rId42"/>
    <p:sldId id="361" r:id="rId43"/>
    <p:sldId id="362" r:id="rId44"/>
    <p:sldId id="363" r:id="rId45"/>
    <p:sldId id="364" r:id="rId46"/>
    <p:sldId id="365" r:id="rId47"/>
    <p:sldId id="366" r:id="rId48"/>
    <p:sldId id="367" r:id="rId49"/>
    <p:sldId id="368" r:id="rId50"/>
    <p:sldId id="349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5" r:id="rId65"/>
    <p:sldId id="346" r:id="rId66"/>
    <p:sldId id="347" r:id="rId67"/>
    <p:sldId id="348" r:id="rId68"/>
    <p:sldId id="331" r:id="rId69"/>
    <p:sldId id="283" r:id="rId70"/>
    <p:sldId id="285" r:id="rId71"/>
    <p:sldId id="286" r:id="rId72"/>
    <p:sldId id="287" r:id="rId73"/>
    <p:sldId id="288" r:id="rId74"/>
    <p:sldId id="289" r:id="rId75"/>
    <p:sldId id="291" r:id="rId76"/>
    <p:sldId id="292" r:id="rId77"/>
    <p:sldId id="293" r:id="rId78"/>
    <p:sldId id="295" r:id="rId79"/>
    <p:sldId id="296" r:id="rId80"/>
    <p:sldId id="297" r:id="rId81"/>
    <p:sldId id="298" r:id="rId82"/>
    <p:sldId id="299" r:id="rId83"/>
    <p:sldId id="300" r:id="rId84"/>
    <p:sldId id="301" r:id="rId85"/>
    <p:sldId id="303" r:id="rId86"/>
    <p:sldId id="304" r:id="rId87"/>
    <p:sldId id="306" r:id="rId88"/>
    <p:sldId id="305" r:id="rId89"/>
    <p:sldId id="308" r:id="rId90"/>
    <p:sldId id="309" r:id="rId91"/>
    <p:sldId id="310" r:id="rId92"/>
    <p:sldId id="311" r:id="rId93"/>
    <p:sldId id="327" r:id="rId94"/>
    <p:sldId id="313" r:id="rId95"/>
    <p:sldId id="314" r:id="rId96"/>
    <p:sldId id="315" r:id="rId97"/>
    <p:sldId id="316" r:id="rId98"/>
    <p:sldId id="317" r:id="rId99"/>
    <p:sldId id="318" r:id="rId100"/>
    <p:sldId id="319" r:id="rId101"/>
    <p:sldId id="320" r:id="rId102"/>
    <p:sldId id="321" r:id="rId103"/>
    <p:sldId id="322" r:id="rId104"/>
    <p:sldId id="323" r:id="rId105"/>
    <p:sldId id="324" r:id="rId106"/>
    <p:sldId id="326" r:id="rId107"/>
    <p:sldId id="325" r:id="rId10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 /><Relationship Id="rId21" Type="http://schemas.openxmlformats.org/officeDocument/2006/relationships/slide" Target="slides/slide20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84" Type="http://schemas.openxmlformats.org/officeDocument/2006/relationships/slide" Target="slides/slide83.xml" /><Relationship Id="rId89" Type="http://schemas.openxmlformats.org/officeDocument/2006/relationships/slide" Target="slides/slide88.xml" /><Relationship Id="rId112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07" Type="http://schemas.openxmlformats.org/officeDocument/2006/relationships/slide" Target="slides/slide106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87" Type="http://schemas.openxmlformats.org/officeDocument/2006/relationships/slide" Target="slides/slide86.xml" /><Relationship Id="rId102" Type="http://schemas.openxmlformats.org/officeDocument/2006/relationships/slide" Target="slides/slide101.xml" /><Relationship Id="rId110" Type="http://schemas.openxmlformats.org/officeDocument/2006/relationships/viewProps" Target="viewProps.xml" /><Relationship Id="rId5" Type="http://schemas.openxmlformats.org/officeDocument/2006/relationships/slide" Target="slides/slide4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90" Type="http://schemas.openxmlformats.org/officeDocument/2006/relationships/slide" Target="slides/slide89.xml" /><Relationship Id="rId95" Type="http://schemas.openxmlformats.org/officeDocument/2006/relationships/slide" Target="slides/slide94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slide" Target="slides/slide76.xml" /><Relationship Id="rId100" Type="http://schemas.openxmlformats.org/officeDocument/2006/relationships/slide" Target="slides/slide99.xml" /><Relationship Id="rId105" Type="http://schemas.openxmlformats.org/officeDocument/2006/relationships/slide" Target="slides/slide104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93" Type="http://schemas.openxmlformats.org/officeDocument/2006/relationships/slide" Target="slides/slide92.xml" /><Relationship Id="rId98" Type="http://schemas.openxmlformats.org/officeDocument/2006/relationships/slide" Target="slides/slide97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103" Type="http://schemas.openxmlformats.org/officeDocument/2006/relationships/slide" Target="slides/slide102.xml" /><Relationship Id="rId108" Type="http://schemas.openxmlformats.org/officeDocument/2006/relationships/slide" Target="slides/slide107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91" Type="http://schemas.openxmlformats.org/officeDocument/2006/relationships/slide" Target="slides/slide90.xml" /><Relationship Id="rId96" Type="http://schemas.openxmlformats.org/officeDocument/2006/relationships/slide" Target="slides/slide95.xml" /><Relationship Id="rId111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6" Type="http://schemas.openxmlformats.org/officeDocument/2006/relationships/slide" Target="slides/slide105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94" Type="http://schemas.openxmlformats.org/officeDocument/2006/relationships/slide" Target="slides/slide93.xml" /><Relationship Id="rId99" Type="http://schemas.openxmlformats.org/officeDocument/2006/relationships/slide" Target="slides/slide98.xml" /><Relationship Id="rId101" Type="http://schemas.openxmlformats.org/officeDocument/2006/relationships/slide" Target="slides/slide10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Relationship Id="rId109" Type="http://schemas.openxmlformats.org/officeDocument/2006/relationships/presProps" Target="presProps.xml" /><Relationship Id="rId34" Type="http://schemas.openxmlformats.org/officeDocument/2006/relationships/slide" Target="slides/slide33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6" Type="http://schemas.openxmlformats.org/officeDocument/2006/relationships/slide" Target="slides/slide75.xml" /><Relationship Id="rId97" Type="http://schemas.openxmlformats.org/officeDocument/2006/relationships/slide" Target="slides/slide96.xml" /><Relationship Id="rId104" Type="http://schemas.openxmlformats.org/officeDocument/2006/relationships/slide" Target="slides/slide103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075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0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15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9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72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7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58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0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2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51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1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4E13CF4-7567-4638-A6D0-35C7B6CF0B0C}" type="datetimeFigureOut">
              <a:rPr lang="en-US" smtClean="0"/>
              <a:t>8/29/2023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4DD2F6C-E967-49E5-B314-B4E1C09EBAD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41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 /><Relationship Id="rId1" Type="http://schemas.openxmlformats.org/officeDocument/2006/relationships/slideLayout" Target="../slideLayouts/slideLayout2.xml" 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 /><Relationship Id="rId1" Type="http://schemas.openxmlformats.org/officeDocument/2006/relationships/slideLayout" Target="../slideLayouts/slideLayout2.xml" 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 /><Relationship Id="rId2" Type="http://schemas.openxmlformats.org/officeDocument/2006/relationships/image" Target="../media/image120.png" /><Relationship Id="rId1" Type="http://schemas.openxmlformats.org/officeDocument/2006/relationships/slideLayout" Target="../slideLayouts/slideLayout2.xml" 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 /><Relationship Id="rId1" Type="http://schemas.openxmlformats.org/officeDocument/2006/relationships/slideLayout" Target="../slideLayouts/slideLayout2.xml" 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 /><Relationship Id="rId2" Type="http://schemas.openxmlformats.org/officeDocument/2006/relationships/image" Target="../media/image123.png" /><Relationship Id="rId1" Type="http://schemas.openxmlformats.org/officeDocument/2006/relationships/slideLayout" Target="../slideLayouts/slideLayout2.xml" 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 /><Relationship Id="rId1" Type="http://schemas.openxmlformats.org/officeDocument/2006/relationships/slideLayout" Target="../slideLayouts/slideLayout2.xml" 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 /><Relationship Id="rId2" Type="http://schemas.openxmlformats.org/officeDocument/2006/relationships/image" Target="../media/image126.png" /><Relationship Id="rId1" Type="http://schemas.openxmlformats.org/officeDocument/2006/relationships/slideLayout" Target="../slideLayouts/slideLayout2.xml" 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 /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 /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 /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5.pn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 /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 /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0.pn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5.png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 /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 /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 /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 /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 /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 /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 /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 /><Relationship Id="rId1" Type="http://schemas.openxmlformats.org/officeDocument/2006/relationships/slideLayout" Target="../slideLayouts/slideLayout2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 /><Relationship Id="rId1" Type="http://schemas.openxmlformats.org/officeDocument/2006/relationships/slideLayout" Target="../slideLayouts/slideLayout2.xml" 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 /><Relationship Id="rId2" Type="http://schemas.openxmlformats.org/officeDocument/2006/relationships/image" Target="../media/image89.png" /><Relationship Id="rId1" Type="http://schemas.openxmlformats.org/officeDocument/2006/relationships/slideLayout" Target="../slideLayouts/slideLayout2.xml" 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 /><Relationship Id="rId1" Type="http://schemas.openxmlformats.org/officeDocument/2006/relationships/slideLayout" Target="../slideLayouts/slideLayout2.xml" 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 /><Relationship Id="rId1" Type="http://schemas.openxmlformats.org/officeDocument/2006/relationships/slideLayout" Target="../slideLayouts/slideLayout2.xml" 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 /><Relationship Id="rId1" Type="http://schemas.openxmlformats.org/officeDocument/2006/relationships/slideLayout" Target="../slideLayouts/slideLayout2.xml" 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 /><Relationship Id="rId2" Type="http://schemas.openxmlformats.org/officeDocument/2006/relationships/image" Target="../media/image94.png" /><Relationship Id="rId1" Type="http://schemas.openxmlformats.org/officeDocument/2006/relationships/slideLayout" Target="../slideLayouts/slideLayout2.xml" 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 /><Relationship Id="rId1" Type="http://schemas.openxmlformats.org/officeDocument/2006/relationships/slideLayout" Target="../slideLayouts/slideLayout2.xml" 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 /><Relationship Id="rId1" Type="http://schemas.openxmlformats.org/officeDocument/2006/relationships/slideLayout" Target="../slideLayouts/slideLayout2.xml" 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 /><Relationship Id="rId1" Type="http://schemas.openxmlformats.org/officeDocument/2006/relationships/slideLayout" Target="../slideLayouts/slideLayout2.xml" 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 /><Relationship Id="rId1" Type="http://schemas.openxmlformats.org/officeDocument/2006/relationships/slideLayout" Target="../slideLayouts/slideLayout2.xml" 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 /><Relationship Id="rId1" Type="http://schemas.openxmlformats.org/officeDocument/2006/relationships/slideLayout" Target="../slideLayouts/slideLayout2.xml" 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 /><Relationship Id="rId1" Type="http://schemas.openxmlformats.org/officeDocument/2006/relationships/slideLayout" Target="../slideLayouts/slideLayout2.xml" 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 /><Relationship Id="rId1" Type="http://schemas.openxmlformats.org/officeDocument/2006/relationships/slideLayout" Target="../slideLayouts/slideLayout2.xml" 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 /><Relationship Id="rId1" Type="http://schemas.openxmlformats.org/officeDocument/2006/relationships/slideLayout" Target="../slideLayouts/slideLayout2.xml" 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 /><Relationship Id="rId1" Type="http://schemas.openxmlformats.org/officeDocument/2006/relationships/slideLayout" Target="../slideLayouts/slideLayout2.xml" 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 /><Relationship Id="rId1" Type="http://schemas.openxmlformats.org/officeDocument/2006/relationships/slideLayout" Target="../slideLayouts/slideLayout2.xml" 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 /><Relationship Id="rId1" Type="http://schemas.openxmlformats.org/officeDocument/2006/relationships/slideLayout" Target="../slideLayouts/slideLayout2.xml" 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 /><Relationship Id="rId1" Type="http://schemas.openxmlformats.org/officeDocument/2006/relationships/slideLayout" Target="../slideLayouts/slideLayout2.xml" 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 /><Relationship Id="rId1" Type="http://schemas.openxmlformats.org/officeDocument/2006/relationships/slideLayout" Target="../slideLayouts/slideLayout2.xml" 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 /><Relationship Id="rId1" Type="http://schemas.openxmlformats.org/officeDocument/2006/relationships/slideLayout" Target="../slideLayouts/slideLayout2.xml" 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 /><Relationship Id="rId2" Type="http://schemas.openxmlformats.org/officeDocument/2006/relationships/image" Target="../media/image111.png" /><Relationship Id="rId1" Type="http://schemas.openxmlformats.org/officeDocument/2006/relationships/slideLayout" Target="../slideLayouts/slideLayout2.xml" 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 /><Relationship Id="rId1" Type="http://schemas.openxmlformats.org/officeDocument/2006/relationships/slideLayout" Target="../slideLayouts/slideLayout2.xml" 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 /><Relationship Id="rId1" Type="http://schemas.openxmlformats.org/officeDocument/2006/relationships/slideLayout" Target="../slideLayouts/slideLayout2.xml" 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 /><Relationship Id="rId1" Type="http://schemas.openxmlformats.org/officeDocument/2006/relationships/slideLayout" Target="../slideLayouts/slideLayout2.xml" 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 /><Relationship Id="rId1" Type="http://schemas.openxmlformats.org/officeDocument/2006/relationships/slideLayout" Target="../slideLayouts/slideLayout2.xml" 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415085" y="3637329"/>
            <a:ext cx="8915399" cy="1254937"/>
          </a:xfrm>
        </p:spPr>
        <p:txBody>
          <a:bodyPr>
            <a:normAutofit/>
          </a:bodyPr>
          <a:lstStyle/>
          <a:p>
            <a:pPr algn="ctr"/>
            <a:r>
              <a:rPr lang="fa-IR" sz="8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وینچستر</a:t>
            </a:r>
            <a:endParaRPr lang="en-US" sz="80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9948402">
            <a:off x="-124140" y="893983"/>
            <a:ext cx="4147597" cy="1138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60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ساچمه زن</a:t>
            </a:r>
            <a:endParaRPr lang="en-US" sz="60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03904473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068" y="3629045"/>
            <a:ext cx="5824025" cy="3200627"/>
          </a:xfr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Low" rtl="1">
              <a:buNone/>
            </a:pPr>
            <a:endParaRPr lang="fa-IR" sz="3600" dirty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  طول سلاح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                    1223 م م با قنداق باز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877636" y="3618131"/>
            <a:ext cx="6314364" cy="3222453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dirty="0">
                <a:cs typeface="2  Lotus" panose="00000400000000000000" pitchFamily="2" charset="-78"/>
              </a:rPr>
              <a:t>   </a:t>
            </a:r>
          </a:p>
          <a:p>
            <a:pPr marL="0" indent="0" algn="justLow" rtl="1">
              <a:buNone/>
            </a:pPr>
            <a:endParaRPr lang="fa-IR" sz="1050" dirty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       طول لوله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                            700  م م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24025" cy="3606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5" y="0"/>
            <a:ext cx="6367975" cy="360626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2685986" y="2634108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fa-IR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</a:br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مختصات سلاح وینچستر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0251" y="69621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50519116"/>
      </p:ext>
    </p:extLst>
  </p:cSld>
  <p:clrMapOvr>
    <a:masterClrMapping/>
  </p:clrMapOvr>
  <p:transition spd="slow">
    <p:randomBar dir="vert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589831" y="0"/>
            <a:ext cx="3228397" cy="8190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نشانه روی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96" y="-1"/>
            <a:ext cx="10130403" cy="6858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12863" y="708238"/>
            <a:ext cx="2074460" cy="614976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این سلاح بر اساس نوع ماموریت و محل بکارگیری از نوع سلاح های دقیق زن محسوب نمیشود و دستگاه نشانه روی آن صرفا از یک مگسک تشکیل شده است .</a:t>
            </a:r>
          </a:p>
        </p:txBody>
      </p:sp>
    </p:spTree>
    <p:extLst>
      <p:ext uri="{BB962C8B-B14F-4D97-AF65-F5344CB8AC3E}">
        <p14:creationId xmlns:p14="http://schemas.microsoft.com/office/powerpoint/2010/main" val="4408232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14944"/>
      </p:ext>
    </p:extLst>
  </p:cSld>
  <p:clrMapOvr>
    <a:masterClrMapping/>
  </p:clrMapOvr>
  <p:transition spd="slow">
    <p:randomBar dir="vert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4408226" y="1779864"/>
            <a:ext cx="1579599" cy="44870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انواع حمل سلاح</a:t>
            </a:r>
          </a:p>
          <a:p>
            <a:pPr algn="ctr"/>
            <a:endParaRPr lang="fa-IR" sz="4000" dirty="0">
              <a:ln>
                <a:solidFill>
                  <a:srgbClr val="FF0000"/>
                </a:solidFill>
              </a:ln>
              <a:solidFill>
                <a:schemeClr val="tx1"/>
              </a:solidFill>
              <a:cs typeface="2  Sina" panose="00000700000000000000" pitchFamily="2" charset="-78"/>
            </a:endParaRPr>
          </a:p>
          <a:p>
            <a:pPr algn="ctr"/>
            <a:r>
              <a:rPr lang="fa-IR" sz="40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cs typeface="2  Sina" panose="00000700000000000000" pitchFamily="2" charset="-78"/>
              </a:rPr>
              <a:t>دست فنگ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825" y="-1"/>
            <a:ext cx="6204175" cy="62669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5" y="-1"/>
            <a:ext cx="4421092" cy="626692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12864" y="6277970"/>
            <a:ext cx="12204863" cy="580029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2700" dirty="0">
                <a:solidFill>
                  <a:schemeClr val="tx1"/>
                </a:solidFill>
                <a:cs typeface="2  Lotus" panose="00000400000000000000" pitchFamily="2" charset="-78"/>
              </a:rPr>
              <a:t>در این حالت سلاح را از سمت قبضه سلاح گرفته ، بطوری که سر سلاح یا به سمت بالا و یا به سمت پایین باشد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926207" y="551491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345959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750" y="0"/>
            <a:ext cx="9805250" cy="5895762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97144" y="1766216"/>
            <a:ext cx="1579599" cy="44870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انواع حمل سلاح</a:t>
            </a:r>
          </a:p>
          <a:p>
            <a:pPr algn="ctr"/>
            <a:endParaRPr lang="fa-IR" sz="2000" dirty="0">
              <a:ln>
                <a:solidFill>
                  <a:srgbClr val="FF0000"/>
                </a:solidFill>
              </a:ln>
              <a:solidFill>
                <a:schemeClr val="tx1"/>
              </a:solidFill>
              <a:cs typeface="2  Sina" panose="00000700000000000000" pitchFamily="2" charset="-78"/>
            </a:endParaRPr>
          </a:p>
          <a:p>
            <a:pPr algn="ctr"/>
            <a:r>
              <a:rPr lang="fa-IR" sz="40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cs typeface="2  Sina" panose="00000700000000000000" pitchFamily="2" charset="-78"/>
              </a:rPr>
              <a:t>دوش فنگ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5125" y="537843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-12864" y="5895762"/>
            <a:ext cx="12204863" cy="962237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2700" dirty="0">
                <a:solidFill>
                  <a:schemeClr val="tx1"/>
                </a:solidFill>
                <a:cs typeface="2  Lotus" panose="00000400000000000000" pitchFamily="2" charset="-78"/>
              </a:rPr>
              <a:t>در این حالت سلاح را از بند به روی دوش سوار کرده بگونه ای که سلاح به بدن چسبیده و لوله سلاح یا به سمت بالا و یا به سمت پایین باشد</a:t>
            </a:r>
          </a:p>
        </p:txBody>
      </p:sp>
    </p:spTree>
    <p:extLst>
      <p:ext uri="{BB962C8B-B14F-4D97-AF65-F5344CB8AC3E}">
        <p14:creationId xmlns:p14="http://schemas.microsoft.com/office/powerpoint/2010/main" val="23674150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97144" y="1766216"/>
            <a:ext cx="1579599" cy="44870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انواع حمل سلاح</a:t>
            </a:r>
          </a:p>
          <a:p>
            <a:pPr algn="ctr"/>
            <a:endParaRPr lang="fa-IR" sz="2000" dirty="0">
              <a:ln>
                <a:solidFill>
                  <a:srgbClr val="FF0000"/>
                </a:solidFill>
              </a:ln>
              <a:solidFill>
                <a:schemeClr val="tx1"/>
              </a:solidFill>
              <a:cs typeface="2  Sina" panose="00000700000000000000" pitchFamily="2" charset="-78"/>
            </a:endParaRPr>
          </a:p>
          <a:p>
            <a:pPr algn="ctr"/>
            <a:r>
              <a:rPr lang="fa-IR" sz="4000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cs typeface="2  Sina" panose="00000700000000000000" pitchFamily="2" charset="-78"/>
              </a:rPr>
              <a:t>دوش فنگ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5125" y="537843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459" y="0"/>
            <a:ext cx="4615760" cy="62532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07" y="-1"/>
            <a:ext cx="5217994" cy="628293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12864" y="6253274"/>
            <a:ext cx="12204863" cy="604725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2700" dirty="0">
                <a:solidFill>
                  <a:schemeClr val="tx1"/>
                </a:solidFill>
                <a:cs typeface="2  Lotus" panose="00000400000000000000" pitchFamily="2" charset="-78"/>
              </a:rPr>
              <a:t>توجه شود موقع بارندگی سر سلاح در حالت بند فنگ حتما باید به سمت پایین باشد</a:t>
            </a:r>
          </a:p>
        </p:txBody>
      </p:sp>
    </p:spTree>
    <p:extLst>
      <p:ext uri="{BB962C8B-B14F-4D97-AF65-F5344CB8AC3E}">
        <p14:creationId xmlns:p14="http://schemas.microsoft.com/office/powerpoint/2010/main" val="274055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766286" y="2027473"/>
            <a:ext cx="1579599" cy="44870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انواع حمل سلاح</a:t>
            </a:r>
          </a:p>
          <a:p>
            <a:pPr algn="ctr"/>
            <a:endParaRPr lang="fa-IR" sz="2000" dirty="0">
              <a:ln>
                <a:solidFill>
                  <a:srgbClr val="FF0000"/>
                </a:solidFill>
              </a:ln>
              <a:solidFill>
                <a:schemeClr val="tx1"/>
              </a:solidFill>
              <a:cs typeface="2  Sina" panose="00000700000000000000" pitchFamily="2" charset="-78"/>
            </a:endParaRPr>
          </a:p>
          <a:p>
            <a:pPr algn="ctr"/>
            <a:r>
              <a:rPr lang="fa-IR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cs typeface="2  Sina" panose="00000700000000000000" pitchFamily="2" charset="-78"/>
              </a:rPr>
              <a:t>حمایل فنگ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84267" y="682984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58" y="-1"/>
            <a:ext cx="6647541" cy="688732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0" y="-1"/>
            <a:ext cx="3567714" cy="6858001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endParaRPr lang="fa-IR" sz="36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36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در این حالت بند را از قسمت میانه آن گرفته و دست راست را و سروگردن را از داخل بند رد مرده و سلاح را بصورت حمایل از پشت بدن آویزان میکنیم</a:t>
            </a:r>
          </a:p>
        </p:txBody>
      </p:sp>
    </p:spTree>
    <p:extLst>
      <p:ext uri="{BB962C8B-B14F-4D97-AF65-F5344CB8AC3E}">
        <p14:creationId xmlns:p14="http://schemas.microsoft.com/office/powerpoint/2010/main" val="9382496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397144" y="1766216"/>
            <a:ext cx="1579599" cy="44870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انواع حمل سلاح</a:t>
            </a:r>
          </a:p>
          <a:p>
            <a:pPr algn="ctr"/>
            <a:endParaRPr lang="fa-IR" sz="2000" dirty="0">
              <a:ln>
                <a:solidFill>
                  <a:srgbClr val="FF0000"/>
                </a:solidFill>
              </a:ln>
              <a:solidFill>
                <a:schemeClr val="tx1"/>
              </a:solidFill>
              <a:cs typeface="2  Sina" panose="00000700000000000000" pitchFamily="2" charset="-78"/>
            </a:endParaRPr>
          </a:p>
          <a:p>
            <a:pPr algn="ctr"/>
            <a:r>
              <a:rPr lang="fa-IR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cs typeface="2  Sina" panose="00000700000000000000" pitchFamily="2" charset="-78"/>
              </a:rPr>
              <a:t>حمایل فنگ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15125" y="537843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44" y="0"/>
            <a:ext cx="4815942" cy="6008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43" y="0"/>
            <a:ext cx="5273355" cy="6008914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-12864" y="6008914"/>
            <a:ext cx="12204863" cy="849085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2700" dirty="0">
                <a:solidFill>
                  <a:schemeClr val="tx1"/>
                </a:solidFill>
                <a:cs typeface="2  Lotus" panose="00000400000000000000" pitchFamily="2" charset="-78"/>
              </a:rPr>
              <a:t>حمایل فنگ رو به پایین - در این صورت سر سلاح رو به پایین - بند از قسمت میانه گرفته شود و دست چپ و سرو گردن را از داخل بند عبور میدهیم و سلاح را از پشت بدن حمایل می کنیم</a:t>
            </a:r>
          </a:p>
        </p:txBody>
      </p:sp>
    </p:spTree>
    <p:extLst>
      <p:ext uri="{BB962C8B-B14F-4D97-AF65-F5344CB8AC3E}">
        <p14:creationId xmlns:p14="http://schemas.microsoft.com/office/powerpoint/2010/main" val="12751404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71775"/>
            <a:ext cx="12192000" cy="6076792"/>
          </a:xfrm>
        </p:spPr>
        <p:txBody>
          <a:bodyPr>
            <a:normAutofit/>
          </a:bodyPr>
          <a:lstStyle/>
          <a:p>
            <a:pPr algn="ctr"/>
            <a:r>
              <a:rPr lang="fa-IR" sz="8600" dirty="0">
                <a:latin typeface="Aldhabi" panose="01000000000000000000" pitchFamily="2" charset="-78"/>
                <a:cs typeface="2  Sepideh" panose="00000400000000000000" pitchFamily="2" charset="-78"/>
              </a:rPr>
              <a:t>تعجل در فرج حضرت حجت ابن الحسن </a:t>
            </a:r>
          </a:p>
          <a:p>
            <a:pPr algn="ctr"/>
            <a:r>
              <a:rPr lang="fa-IR" sz="8600" dirty="0">
                <a:latin typeface="Aldhabi" panose="01000000000000000000" pitchFamily="2" charset="-78"/>
                <a:cs typeface="2  Sepideh" panose="00000400000000000000" pitchFamily="2" charset="-78"/>
              </a:rPr>
              <a:t>عجل الله تعالی فرجه الشریف</a:t>
            </a:r>
          </a:p>
          <a:p>
            <a:pPr algn="ctr"/>
            <a:r>
              <a:rPr lang="fa-IR" sz="5000" dirty="0">
                <a:latin typeface="Aldhabi" panose="01000000000000000000" pitchFamily="2" charset="-78"/>
                <a:cs typeface="2  Sepideh" panose="00000400000000000000" pitchFamily="2" charset="-78"/>
              </a:rPr>
              <a:t>صلوات</a:t>
            </a:r>
          </a:p>
          <a:p>
            <a:pPr algn="ctr"/>
            <a:endParaRPr lang="fa-IR" dirty="0">
              <a:latin typeface="Aldhabi" panose="01000000000000000000" pitchFamily="2" charset="-78"/>
              <a:cs typeface="Aldhabi" panose="01000000000000000000" pitchFamily="2" charset="-78"/>
            </a:endParaRPr>
          </a:p>
          <a:p>
            <a:pPr algn="ctr"/>
            <a:r>
              <a:rPr lang="fa-IR" sz="9600" b="1" dirty="0">
                <a:solidFill>
                  <a:srgbClr val="00B05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اللهم صلی علی محمد و آل محمد و عجل فرجهم</a:t>
            </a:r>
            <a:endParaRPr lang="en-US" sz="9600" b="1" dirty="0">
              <a:solidFill>
                <a:srgbClr val="00B05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4307484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068" y="3642693"/>
            <a:ext cx="5849102" cy="3200627"/>
          </a:xfr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  ظرفیت خشاب (بسته به نوع سلاح)</a:t>
            </a:r>
          </a:p>
          <a:p>
            <a:pPr marL="0" indent="0" algn="justLow" rtl="1">
              <a:buNone/>
            </a:pPr>
            <a:endParaRPr lang="fa-IR" dirty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                       4 الی 9 فشنگ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893504" y="3629045"/>
            <a:ext cx="6298497" cy="321153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dirty="0">
                <a:cs typeface="2  Lotus" panose="00000400000000000000" pitchFamily="2" charset="-78"/>
              </a:rPr>
              <a:t>   </a:t>
            </a:r>
            <a:r>
              <a:rPr lang="fa-IR" sz="3600" dirty="0">
                <a:cs typeface="2  Lotus" panose="00000400000000000000" pitchFamily="2" charset="-78"/>
              </a:rPr>
              <a:t>جنس بدنه : آلومنیوم سری 7000 هزار</a:t>
            </a:r>
          </a:p>
          <a:p>
            <a:pPr marL="0" indent="0" algn="justLow" rtl="1">
              <a:buNone/>
            </a:pPr>
            <a:r>
              <a:rPr lang="fa-IR" sz="2000" dirty="0">
                <a:cs typeface="2  Lotus" panose="00000400000000000000" pitchFamily="2" charset="-78"/>
              </a:rPr>
              <a:t> * به گروهی از آلیاژهای غیر آهنی گفته می شود که قابلیت عملیات حرارتی بالایی دارند .</a:t>
            </a:r>
          </a:p>
          <a:p>
            <a:pPr marL="0" indent="0" algn="justLow" rtl="1">
              <a:buNone/>
            </a:pPr>
            <a:r>
              <a:rPr lang="fa-IR" sz="2000" dirty="0">
                <a:cs typeface="2  Lotus" panose="00000400000000000000" pitchFamily="2" charset="-78"/>
              </a:rPr>
              <a:t>* استحکام بسیار بالا ،زنگ نزدن و وزن سبک از خواص ممتاز این آلیاژ می باشد .</a:t>
            </a:r>
          </a:p>
          <a:p>
            <a:pPr marL="0" indent="0" algn="justLow" rtl="1">
              <a:buNone/>
            </a:pPr>
            <a:r>
              <a:rPr lang="fa-IR" sz="2000" dirty="0">
                <a:cs typeface="2  Lotus" panose="00000400000000000000" pitchFamily="2" charset="-78"/>
              </a:rPr>
              <a:t>* این نوع از آلیاژ به دلیل خواص ویژه در ساخت قطعات هواپیما نیز استفاده می شود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637" y="0"/>
            <a:ext cx="6314364" cy="3618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" y="-1"/>
            <a:ext cx="5849103" cy="3618131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107142" y="-10916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fa-IR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</a:br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مختصات سلاح وینچستر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0251" y="69621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5466510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4068" y="3642693"/>
            <a:ext cx="5849102" cy="3200627"/>
          </a:xfr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Low" rtl="1">
              <a:buNone/>
            </a:pPr>
            <a:r>
              <a:rPr lang="fa-IR" sz="3600" dirty="0">
                <a:cs typeface="2  Titr" panose="00000700000000000000" pitchFamily="2" charset="-78"/>
              </a:rPr>
              <a:t>  </a:t>
            </a:r>
            <a:r>
              <a:rPr lang="fa-IR" sz="3200" dirty="0">
                <a:cs typeface="2  Titr" panose="00000700000000000000" pitchFamily="2" charset="-78"/>
              </a:rPr>
              <a:t>برد مفید :</a:t>
            </a:r>
          </a:p>
          <a:p>
            <a:pPr marL="0" indent="0" algn="justLow" rtl="1">
              <a:buNone/>
            </a:pPr>
            <a:r>
              <a:rPr lang="fa-IR" sz="3000" dirty="0">
                <a:cs typeface="2  Lotus" panose="00000400000000000000" pitchFamily="2" charset="-78"/>
              </a:rPr>
              <a:t>به بردی که مهمات بیشترین و اثرگذارترین تاثر خود را برجا می گذارد را برد مفید گویند .</a:t>
            </a:r>
          </a:p>
          <a:p>
            <a:pPr marL="0" indent="0" rtl="1">
              <a:buNone/>
            </a:pPr>
            <a:r>
              <a:rPr lang="fa-IR" sz="2800" dirty="0">
                <a:cs typeface="2  Lotus" panose="00000400000000000000" pitchFamily="2" charset="-78"/>
              </a:rPr>
              <a:t>برد مفید سلاح وینچستر 30 الی 50 متر می باشد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893504" y="3629045"/>
            <a:ext cx="6298497" cy="321153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dirty="0">
                <a:cs typeface="2  Titr" panose="00000700000000000000" pitchFamily="2" charset="-78"/>
              </a:rPr>
              <a:t>   </a:t>
            </a:r>
            <a:r>
              <a:rPr lang="fa-IR" sz="3200" dirty="0">
                <a:cs typeface="2  Titr" panose="00000700000000000000" pitchFamily="2" charset="-78"/>
              </a:rPr>
              <a:t>برد نهایی :</a:t>
            </a:r>
          </a:p>
          <a:p>
            <a:pPr marL="0" indent="0" algn="justLow" rtl="1">
              <a:buNone/>
            </a:pPr>
            <a:r>
              <a:rPr lang="fa-IR" sz="3000" dirty="0">
                <a:cs typeface="2  Lotus" panose="00000400000000000000" pitchFamily="2" charset="-78"/>
              </a:rPr>
              <a:t>آن نقطه ای که مهمات شلیک شده بعد از طی مسافتی بر زمین می افتد را برد نهایی گویند </a:t>
            </a:r>
            <a:r>
              <a:rPr lang="fa-IR" sz="3200" dirty="0">
                <a:cs typeface="2  Lotus" panose="00000400000000000000" pitchFamily="2" charset="-78"/>
              </a:rPr>
              <a:t>.</a:t>
            </a:r>
          </a:p>
          <a:p>
            <a:pPr marL="0" indent="0" algn="justLow" rtl="1">
              <a:buNone/>
            </a:pPr>
            <a:r>
              <a:rPr lang="fa-IR" sz="2400" dirty="0">
                <a:cs typeface="2  Lotus" panose="00000400000000000000" pitchFamily="2" charset="-78"/>
              </a:rPr>
              <a:t> * برد نهایی در سلاح وینچستر بسته به نوع مهمات دارد ، که در نوع فلزی آن برد تا 150 متر نیز میرسد .</a:t>
            </a:r>
          </a:p>
          <a:p>
            <a:pPr marL="0" indent="0" algn="justLow" rtl="1">
              <a:buNone/>
            </a:pPr>
            <a:r>
              <a:rPr lang="fa-IR" sz="2400" dirty="0">
                <a:cs typeface="2  Lotus" panose="00000400000000000000" pitchFamily="2" charset="-78"/>
              </a:rPr>
              <a:t>این سلاح در فاصله زیر 40 متر اگر به نقاط حساس بدن فرد مهاجم اصابت کند احتمال خطرات جانی وجود خواهد اشت 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8" y="-1"/>
            <a:ext cx="5849102" cy="35985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504" y="-1"/>
            <a:ext cx="6298496" cy="3598599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618330" y="-44096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fa-IR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</a:br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مختصات سلاح وینچستر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59307" y="33288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4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184844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7294" y="3629045"/>
            <a:ext cx="12123764" cy="3211539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dirty="0">
                <a:cs typeface="2  Lotus" panose="00000400000000000000" pitchFamily="2" charset="-78"/>
              </a:rPr>
              <a:t>   </a:t>
            </a:r>
            <a:r>
              <a:rPr lang="fa-IR" sz="3600" dirty="0">
                <a:cs typeface="2  Lotus" panose="00000400000000000000" pitchFamily="2" charset="-78"/>
              </a:rPr>
              <a:t>جنس قنداق :           چوب یا پلاستیک</a:t>
            </a:r>
          </a:p>
          <a:p>
            <a:pPr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cs typeface="2  Lotus" panose="00000400000000000000" pitchFamily="2" charset="-78"/>
              </a:rPr>
              <a:t>جنس قنداق در برخی سلاح ها چوبی و در برخی سلاح ها پلاستیکی می باشد .</a:t>
            </a:r>
          </a:p>
          <a:p>
            <a:pPr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2800" dirty="0">
                <a:cs typeface="2  Lotus" panose="00000400000000000000" pitchFamily="2" charset="-78"/>
              </a:rPr>
              <a:t>همچنین قنداق این نوع سلاح در برخی سلاح ها ثابت و در برخی نیز قابل تنظیم می باشد .</a:t>
            </a:r>
            <a:endParaRPr lang="fa-IR" sz="2000" dirty="0">
              <a:cs typeface="2  Lotus" panose="00000400000000000000" pitchFamily="2" charset="-78"/>
            </a:endParaRPr>
          </a:p>
          <a:p>
            <a:pPr algn="justLow" rtl="1">
              <a:buFont typeface="Arial" panose="020B0604020202020204" pitchFamily="34" charset="0"/>
              <a:buChar char="•"/>
            </a:pPr>
            <a:endParaRPr lang="fa-IR" sz="2000" dirty="0">
              <a:cs typeface="2  Lotus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23177"/>
            <a:ext cx="12161666" cy="360586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85065" y="-55403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fa-IR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</a:br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مختصات سلاح وینچستر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8237" y="107022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5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65744547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075595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5998590" y="3569999"/>
            <a:ext cx="6166115" cy="327892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1600" dirty="0">
                <a:cs typeface="2  Titr" panose="00000700000000000000" pitchFamily="2" charset="-78"/>
              </a:rPr>
              <a:t>   </a:t>
            </a:r>
            <a:r>
              <a:rPr lang="fa-IR" sz="3200" dirty="0">
                <a:cs typeface="2  Titr" panose="00000700000000000000" pitchFamily="2" charset="-78"/>
              </a:rPr>
              <a:t>دهانه لوله :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محل خروجی ساچمه ها می باشد که چوک بر آن نصب می شود .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نمره گیج ( کالیبر ) دهانه لوله 12 می باشد.</a:t>
            </a:r>
          </a:p>
          <a:p>
            <a:pPr marL="0" indent="0" algn="justLow" rtl="1">
              <a:buNone/>
            </a:pPr>
            <a:endParaRPr lang="fa-IR" sz="2800" dirty="0">
              <a:cs typeface="2  Lotus" panose="00000400000000000000" pitchFamily="2" charset="-78"/>
            </a:endParaRPr>
          </a:p>
          <a:p>
            <a:pPr algn="justLow" rtl="1">
              <a:buFont typeface="Arial" panose="020B0604020202020204" pitchFamily="34" charset="0"/>
              <a:buChar char="•"/>
            </a:pPr>
            <a:endParaRPr lang="fa-IR" sz="2000" dirty="0">
              <a:cs typeface="2  Lotus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9950" cy="3575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591" y="-5714"/>
            <a:ext cx="6193410" cy="357571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077095" y="180281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اجزاء اصلی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8237" y="107022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0" y="3575712"/>
            <a:ext cx="5949950" cy="327892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1600" dirty="0">
                <a:cs typeface="2  Titr" panose="00000700000000000000" pitchFamily="2" charset="-78"/>
              </a:rPr>
              <a:t>   </a:t>
            </a:r>
            <a:r>
              <a:rPr lang="fa-IR" sz="3200" dirty="0">
                <a:cs typeface="2  Titr" panose="00000700000000000000" pitchFamily="2" charset="-78"/>
              </a:rPr>
              <a:t>خشاب لوله یا خزانه :</a:t>
            </a:r>
          </a:p>
          <a:p>
            <a:pPr marL="0" indent="0" algn="justLow" rtl="1">
              <a:buNone/>
            </a:pPr>
            <a:r>
              <a:rPr lang="fa-IR" sz="2800" dirty="0">
                <a:cs typeface="2  Lotus" panose="00000400000000000000" pitchFamily="2" charset="-78"/>
              </a:rPr>
              <a:t>به محل قرار گرفتن مهمات داخل سلاح را خشاب یا خزانه گفته می شود ، در خزانه فنری وجود دارد که زمان تغذیه مهمات به جان لوله ، مهمات را حول داده و وارد لوله سلاح و آماده تیر اندازی می کند .</a:t>
            </a:r>
          </a:p>
          <a:p>
            <a:pPr marL="0" indent="0" algn="justLow" rtl="1">
              <a:buNone/>
            </a:pPr>
            <a:r>
              <a:rPr lang="fa-IR" sz="2700" dirty="0">
                <a:cs typeface="2  Lotus" panose="00000400000000000000" pitchFamily="2" charset="-78"/>
              </a:rPr>
              <a:t>برخی از این نوع سلاح ها نیز دارای خشاب کتابی می باشند که درمحل ورودی مهمات به سلاح نصب می شود.</a:t>
            </a:r>
          </a:p>
          <a:p>
            <a:pPr marL="0" indent="0" algn="justLow" rtl="1">
              <a:buNone/>
            </a:pPr>
            <a:r>
              <a:rPr lang="fa-IR" sz="2700" dirty="0">
                <a:cs typeface="2  Lotus" panose="00000400000000000000" pitchFamily="2" charset="-78"/>
              </a:rPr>
              <a:t>ظرفیت خشاب بسته به نوع سلاح از 4 الی 9 تیر می باشد.</a:t>
            </a:r>
          </a:p>
          <a:p>
            <a:pPr algn="justLow" rtl="1">
              <a:buFont typeface="Arial" panose="020B0604020202020204" pitchFamily="34" charset="0"/>
              <a:buChar char="•"/>
            </a:pPr>
            <a:endParaRPr lang="fa-IR" sz="2000" dirty="0">
              <a:cs typeface="2 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5893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108701" y="3368440"/>
            <a:ext cx="6056004" cy="34895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1600" dirty="0">
                <a:cs typeface="2  Titr" panose="00000700000000000000" pitchFamily="2" charset="-78"/>
              </a:rPr>
              <a:t>   </a:t>
            </a:r>
            <a:r>
              <a:rPr lang="fa-IR" sz="3200" dirty="0">
                <a:cs typeface="2  Titr" panose="00000700000000000000" pitchFamily="2" charset="-78"/>
              </a:rPr>
              <a:t>چوک :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قطعه ای است جانبی که برای تنظیم میزان پخش شوندگی ساچمه ها بر سر سلاح وینچستر نصب می شوند .</a:t>
            </a:r>
          </a:p>
          <a:p>
            <a:pPr marL="0" indent="0" algn="justLow" rtl="1">
              <a:buNone/>
            </a:pPr>
            <a:endParaRPr lang="fa-IR" sz="2800" dirty="0">
              <a:cs typeface="2  Lotus" panose="00000400000000000000" pitchFamily="2" charset="-78"/>
            </a:endParaRPr>
          </a:p>
          <a:p>
            <a:pPr algn="justLow" rtl="1">
              <a:buFont typeface="Arial" panose="020B0604020202020204" pitchFamily="34" charset="0"/>
              <a:buChar char="•"/>
            </a:pP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673" y="3368440"/>
            <a:ext cx="6044397" cy="34895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1600" dirty="0">
                <a:cs typeface="2  Titr" panose="00000700000000000000" pitchFamily="2" charset="-78"/>
              </a:rPr>
              <a:t>   </a:t>
            </a:r>
            <a:r>
              <a:rPr lang="fa-IR" sz="3200" dirty="0">
                <a:cs typeface="2  Titr" panose="00000700000000000000" pitchFamily="2" charset="-78"/>
              </a:rPr>
              <a:t>لوله سلاح :</a:t>
            </a:r>
          </a:p>
          <a:p>
            <a:pPr marL="0" indent="0" algn="justLow" rtl="1">
              <a:buNone/>
            </a:pPr>
            <a:r>
              <a:rPr lang="fa-IR" sz="2800" dirty="0">
                <a:cs typeface="2  Lotus" panose="00000400000000000000" pitchFamily="2" charset="-78"/>
              </a:rPr>
              <a:t>با توجه به نوع سلاح اندازه لوله متفاوت خواهد بود .</a:t>
            </a:r>
          </a:p>
          <a:p>
            <a:pPr marL="0" indent="0" algn="justLow" rtl="1">
              <a:buNone/>
            </a:pPr>
            <a:r>
              <a:rPr lang="fa-IR" sz="2800" dirty="0">
                <a:cs typeface="2  Lotus" panose="00000400000000000000" pitchFamily="2" charset="-78"/>
              </a:rPr>
              <a:t>قالبا لوله ها با کرم سخت کاری می شوند .</a:t>
            </a:r>
          </a:p>
          <a:p>
            <a:pPr marL="0" indent="0" algn="justLow" rtl="1">
              <a:buNone/>
            </a:pPr>
            <a:r>
              <a:rPr lang="fa-IR" sz="2800" dirty="0">
                <a:cs typeface="2  Lotus" panose="00000400000000000000" pitchFamily="2" charset="-78"/>
              </a:rPr>
              <a:t>خواص آلیاژ کرم :</a:t>
            </a:r>
          </a:p>
          <a:p>
            <a:pPr marL="0" indent="0" algn="justLow" rtl="1">
              <a:buNone/>
            </a:pPr>
            <a:r>
              <a:rPr lang="fa-IR" sz="2700" dirty="0">
                <a:cs typeface="2  Lotus" panose="00000400000000000000" pitchFamily="2" charset="-78"/>
              </a:rPr>
              <a:t>به واسطه عنصر آلیاژی کرم، استحکام گرمایشی و مقاومت فلز در برابر هیدروژن تحت فشار بهتر می‌شود. ضمن اینکه با افزایش درصد آلیاژ کرم در مقطع فلزی، مقاومت آن در برابر پوسته شدن افزایش پیدا می‌کند .</a:t>
            </a:r>
            <a:endParaRPr lang="fa-IR" sz="2000" dirty="0">
              <a:cs typeface="2  Lotus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1" y="0"/>
            <a:ext cx="6056004" cy="33259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" y="0"/>
            <a:ext cx="6066344" cy="3354441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77095" y="180281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اجزاء اصلی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4437" y="0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79368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108701" y="3368440"/>
            <a:ext cx="6056004" cy="34895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1600" dirty="0">
                <a:cs typeface="2  Titr" panose="00000700000000000000" pitchFamily="2" charset="-78"/>
              </a:rPr>
              <a:t>   </a:t>
            </a:r>
            <a:r>
              <a:rPr lang="fa-IR" sz="3200" dirty="0">
                <a:cs typeface="2  Titr" panose="00000700000000000000" pitchFamily="2" charset="-78"/>
              </a:rPr>
              <a:t>دستگیره آتش یا ریل مسلح کننده :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دستگیره آتش از جنس پلاستیک می باشد که روی دو ریل سوار شده است ، وقتی به سمت عقب می رود پوکه از سلاح خارج می شود و وقتی به سمت جلو می رود مهمات وارد جان لوله و برای شلیک آماده می شود .</a:t>
            </a:r>
          </a:p>
          <a:p>
            <a:pPr marL="0" indent="0" algn="justLow" rtl="1">
              <a:buNone/>
            </a:pPr>
            <a:endParaRPr lang="fa-IR" sz="2800" dirty="0">
              <a:cs typeface="2  Lotus" panose="00000400000000000000" pitchFamily="2" charset="-78"/>
            </a:endParaRPr>
          </a:p>
          <a:p>
            <a:pPr algn="justLow" rtl="1">
              <a:buFont typeface="Arial" panose="020B0604020202020204" pitchFamily="34" charset="0"/>
              <a:buChar char="•"/>
            </a:pP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673" y="3368440"/>
            <a:ext cx="6044397" cy="34895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1600" dirty="0">
                <a:cs typeface="2  Titr" panose="00000700000000000000" pitchFamily="2" charset="-78"/>
              </a:rPr>
              <a:t> </a:t>
            </a:r>
            <a:r>
              <a:rPr lang="fa-IR" sz="3500" dirty="0">
                <a:cs typeface="2  Titr" panose="00000700000000000000" pitchFamily="2" charset="-78"/>
              </a:rPr>
              <a:t>ریل مسلح کننده</a:t>
            </a:r>
            <a:endParaRPr lang="fa-IR" sz="3200" dirty="0">
              <a:cs typeface="2 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1" y="1"/>
            <a:ext cx="6056004" cy="3314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" y="1"/>
            <a:ext cx="6044396" cy="3314699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77095" y="180281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اجزاء اصلی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44437" y="0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01086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108701" y="3368440"/>
            <a:ext cx="6056004" cy="34895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1600" dirty="0">
                <a:cs typeface="2  Titr" panose="00000700000000000000" pitchFamily="2" charset="-78"/>
              </a:rPr>
              <a:t>   </a:t>
            </a:r>
            <a:r>
              <a:rPr lang="fa-IR" sz="3200" dirty="0">
                <a:cs typeface="2  Titr" panose="00000700000000000000" pitchFamily="2" charset="-78"/>
              </a:rPr>
              <a:t>منبع تغذیه :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زیر سلاح محفظه ای وجود دارد که مهمات از آنجا وارد خزانه می شود .</a:t>
            </a:r>
          </a:p>
          <a:p>
            <a:pPr marL="0" indent="0" algn="justLow" rtl="1">
              <a:buNone/>
            </a:pPr>
            <a:endParaRPr lang="fa-IR" sz="2800" dirty="0">
              <a:cs typeface="2  Lotus" panose="00000400000000000000" pitchFamily="2" charset="-78"/>
            </a:endParaRPr>
          </a:p>
          <a:p>
            <a:pPr algn="justLow" rtl="1">
              <a:buFont typeface="Arial" panose="020B0604020202020204" pitchFamily="34" charset="0"/>
              <a:buChar char="•"/>
            </a:pP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673" y="3368440"/>
            <a:ext cx="6044397" cy="34895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3000" dirty="0">
                <a:cs typeface="2  Titr" panose="00000700000000000000" pitchFamily="2" charset="-78"/>
              </a:rPr>
              <a:t> محفظه خروجی گلوله و پوکه :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سمت راست سلاح محفظه ای وجود دارد که هنگام عقب کشیدن دستگیره آتش ، پوکه از آنجا خارج می شود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2070" cy="33862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1" y="0"/>
            <a:ext cx="6083299" cy="336844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77095" y="180281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اجزاء اصلی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4437" y="0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4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5514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108701" y="3368440"/>
            <a:ext cx="6056004" cy="34895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3000" dirty="0">
                <a:cs typeface="2  Titr" panose="00000700000000000000" pitchFamily="2" charset="-78"/>
              </a:rPr>
              <a:t>حافظ ماشه و ماشه :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ماشه این سلاح بخاطر خطراتی که سلاح دارد با حساسیت پایین طراحی شده است و جزء ماشه های سنگین می باشد .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وقتی ماشه چکانده می شود چخماق به عقب سوزن ضربه زده و سوزن ضربه را به چاشنی مهمات وارد می کند و گلوله شلیک می شود .</a:t>
            </a:r>
            <a:endParaRPr lang="fa-IR" sz="2800" dirty="0">
              <a:cs typeface="2  Lotus" panose="00000400000000000000" pitchFamily="2" charset="-78"/>
            </a:endParaRPr>
          </a:p>
          <a:p>
            <a:pPr algn="justLow" rtl="1">
              <a:buFont typeface="Arial" panose="020B0604020202020204" pitchFamily="34" charset="0"/>
              <a:buChar char="•"/>
            </a:pP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673" y="3368440"/>
            <a:ext cx="6044397" cy="34895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3000" dirty="0">
                <a:cs typeface="2  Titr" panose="00000700000000000000" pitchFamily="2" charset="-78"/>
              </a:rPr>
              <a:t> ضامن ماشه :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در قسمت پشت ماشه پینی وجود دارد که روی بدنه سلاح تعبیه شده است که دارای دو وضعیت ضامن و آتش می باشد ، وضعیت آتش سلاح با رنگ قرمز روی پین مشخص شده است که از سمت چپ سلاح نمایان است 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1" y="1"/>
            <a:ext cx="6054271" cy="33210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52070" cy="3321051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3077095" y="180281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اجزاء اصلی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44437" y="0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5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25649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11384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108701" y="3368440"/>
            <a:ext cx="6056004" cy="34895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3000" dirty="0">
                <a:cs typeface="2  Titr" panose="00000700000000000000" pitchFamily="2" charset="-78"/>
              </a:rPr>
              <a:t>قنداق :</a:t>
            </a:r>
          </a:p>
          <a:p>
            <a:pPr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200" dirty="0">
                <a:cs typeface="2  Lotus" panose="00000400000000000000" pitchFamily="2" charset="-78"/>
              </a:rPr>
              <a:t>جنس قنداق در برخی سلاح ها چوبی و در برخی سلاح ها پلاستیکی می باشد .</a:t>
            </a:r>
          </a:p>
          <a:p>
            <a:pPr algn="justLow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a-IR" sz="3200" dirty="0">
                <a:cs typeface="2  Lotus" panose="00000400000000000000" pitchFamily="2" charset="-78"/>
              </a:rPr>
              <a:t>همچنین قنداق این نوع سلاح در برخی سلاح ها ثابت و در برخی نیز قابل تنظیم می باشند .</a:t>
            </a:r>
            <a:endParaRPr lang="fa-IR" sz="2400" dirty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3000" dirty="0">
              <a:cs typeface="2  Titr" panose="00000700000000000000" pitchFamily="2" charset="-78"/>
            </a:endParaRPr>
          </a:p>
          <a:p>
            <a:pPr algn="justLow" rtl="1">
              <a:buFont typeface="Arial" panose="020B0604020202020204" pitchFamily="34" charset="0"/>
              <a:buChar char="•"/>
            </a:pPr>
            <a:endParaRPr lang="fa-IR" sz="2000" dirty="0">
              <a:cs typeface="2  Lotus" panose="00000400000000000000" pitchFamily="2" charset="-78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673" y="3368440"/>
            <a:ext cx="6044397" cy="34895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3000" dirty="0">
                <a:cs typeface="2  Titr" panose="00000700000000000000" pitchFamily="2" charset="-78"/>
              </a:rPr>
              <a:t> لاستیک ته قنداق :</a:t>
            </a: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برای کاهش ضربه ناشی از شلیک بر بدن شلیک کننده لاستیکی ته قنداق تعبیه شده است ، این لاستیک در حالت صحیح تیر اندازی بر روی کتف فرد مسلح قرار می گیرد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701" y="-1"/>
            <a:ext cx="6068705" cy="33385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052071" cy="3338513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77095" y="180281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اجزاء اصلی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44437" y="0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6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33706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582295" y="142181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اجزاء اصلی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01587" y="171450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7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57943573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09650" y="762927"/>
            <a:ext cx="9296400" cy="43234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تعریف اصطلاح</a:t>
            </a:r>
          </a:p>
          <a:p>
            <a:pPr algn="ctr"/>
            <a:endParaRPr lang="fa-IR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  <a:p>
            <a:pPr algn="ctr"/>
            <a:r>
              <a:rPr lang="fa-IR" sz="115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 گیج و چوک</a:t>
            </a:r>
            <a:endParaRPr lang="en-US" sz="413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49501921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0" y="3981450"/>
            <a:ext cx="12164705" cy="287655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3200" dirty="0">
                <a:cs typeface="2  Lotus" panose="00000400000000000000" pitchFamily="2" charset="-78"/>
              </a:rPr>
              <a:t>اگر یک پند سرب را به 12 قسمت مساوی تقسیم کنیم و هر قسمت را به شکل گوی درآوریم قطر هر گوی برابر با سلاح ساچمه زن خواهد بودکه </a:t>
            </a:r>
            <a:r>
              <a:rPr lang="fa-IR" sz="3200" dirty="0">
                <a:solidFill>
                  <a:srgbClr val="FF0000"/>
                </a:solidFill>
                <a:cs typeface="2  Titr" panose="00000700000000000000" pitchFamily="2" charset="-78"/>
              </a:rPr>
              <a:t>گیج</a:t>
            </a:r>
            <a:r>
              <a:rPr lang="fa-IR" sz="3200" dirty="0">
                <a:cs typeface="2  Lotus" panose="00000400000000000000" pitchFamily="2" charset="-78"/>
              </a:rPr>
              <a:t> آن عدد 12 می باشد 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3200" dirty="0">
                <a:solidFill>
                  <a:srgbClr val="FFFF00"/>
                </a:solidFill>
                <a:cs typeface="2  Titr" panose="00000700000000000000" pitchFamily="2" charset="-78"/>
              </a:rPr>
              <a:t>37/8 گرم = 12 / ( 453/6 گرم ) یک پند سرب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800" dirty="0">
                <a:solidFill>
                  <a:srgbClr val="FFFF00"/>
                </a:solidFill>
                <a:cs typeface="2  Titr" panose="00000700000000000000" pitchFamily="2" charset="-78"/>
              </a:rPr>
              <a:t>گوی سربی به وزن 37/8 گرم ، گیج سلاح ساچمه زن می باشد </a:t>
            </a:r>
          </a:p>
          <a:p>
            <a:pPr marL="0" indent="0" algn="ctr" rtl="1">
              <a:buNone/>
            </a:pPr>
            <a:endParaRPr lang="fa-IR" sz="1050" dirty="0">
              <a:solidFill>
                <a:srgbClr val="FF0000"/>
              </a:solidFill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1050" dirty="0">
                <a:cs typeface="2  Lotus" panose="00000400000000000000" pitchFamily="2" charset="-78"/>
              </a:rPr>
              <a:t>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"/>
            <a:ext cx="4170063" cy="3273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487" y="95250"/>
            <a:ext cx="3871848" cy="3273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488" y="95250"/>
            <a:ext cx="3931217" cy="327319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50237" y="3315627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تعریف اصطلاح گیج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3315626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4227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0" y="3981450"/>
            <a:ext cx="12164705" cy="2876550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هر میزان عدد </a:t>
            </a:r>
            <a:r>
              <a:rPr lang="fa-IR" sz="4000" dirty="0">
                <a:solidFill>
                  <a:srgbClr val="FF0000"/>
                </a:solidFill>
                <a:cs typeface="2  Titr" panose="00000700000000000000" pitchFamily="2" charset="-78"/>
              </a:rPr>
              <a:t>گیج</a:t>
            </a: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 افزایش پیدا کند قطر ساچمه کمتر می شود .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ولی در مورد کالبیبر هرچه کالیبر افزایش یابد قطر گلوله نیز افزایش می یابد .</a:t>
            </a:r>
            <a:endParaRPr lang="fa-IR" sz="3600" dirty="0">
              <a:solidFill>
                <a:schemeClr val="tx1"/>
              </a:solidFill>
              <a:cs typeface="2  Titr" panose="000007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endParaRPr lang="fa-IR" sz="12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1200" dirty="0">
                <a:solidFill>
                  <a:schemeClr val="tx1"/>
                </a:solidFill>
                <a:cs typeface="2  Lotus" panose="00000400000000000000" pitchFamily="2" charset="-78"/>
              </a:rPr>
              <a:t>  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50237" y="3315627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تعریف اصطلاح گیج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3315626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657850" cy="3315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71" y="0"/>
            <a:ext cx="6450434" cy="331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127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24188" cy="26901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8" y="0"/>
            <a:ext cx="3812750" cy="2690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38" y="0"/>
            <a:ext cx="3491562" cy="269010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648" y="3507475"/>
            <a:ext cx="12164705" cy="33505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تیرانداز برای میزان </a:t>
            </a:r>
            <a:r>
              <a:rPr lang="fa-IR" sz="4000" dirty="0">
                <a:solidFill>
                  <a:srgbClr val="FF0000"/>
                </a:solidFill>
                <a:cs typeface="2  Titr" panose="00000700000000000000" pitchFamily="2" charset="-78"/>
              </a:rPr>
              <a:t>پراکنش</a:t>
            </a: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 ساچمه ها از وسیله ای لوله ای شکل به نام </a:t>
            </a:r>
            <a:r>
              <a:rPr lang="fa-IR" sz="4000" dirty="0">
                <a:solidFill>
                  <a:srgbClr val="FF0000"/>
                </a:solidFill>
                <a:cs typeface="2  Titr" panose="00000700000000000000" pitchFamily="2" charset="-78"/>
              </a:rPr>
              <a:t>چوک</a:t>
            </a: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 استفاده میکند . چوک بخشی از سر لوله ی تفنگ است که قطر داخلی آن کمتر از قطر داخلی لوله اصلی سلاح می باشد . </a:t>
            </a:r>
            <a:endParaRPr lang="fa-IR" sz="1200" dirty="0">
              <a:solidFill>
                <a:schemeClr val="tx1"/>
              </a:solidFill>
              <a:cs typeface="2  Lotus" panose="00000400000000000000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09816" y="2729125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تعریف اصطلاح چوک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9579" y="2729124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12228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3648" y="3507475"/>
            <a:ext cx="12164705" cy="3350525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نقش </a:t>
            </a:r>
            <a:r>
              <a:rPr lang="fa-IR" sz="3000" dirty="0">
                <a:solidFill>
                  <a:srgbClr val="FF0000"/>
                </a:solidFill>
                <a:cs typeface="2  Titr" panose="00000700000000000000" pitchFamily="2" charset="-78"/>
              </a:rPr>
              <a:t>چوک</a:t>
            </a: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 تعیین میزان </a:t>
            </a:r>
            <a:r>
              <a:rPr lang="fa-IR" sz="3000" dirty="0">
                <a:solidFill>
                  <a:srgbClr val="FF0000"/>
                </a:solidFill>
                <a:cs typeface="2  Titr" panose="00000700000000000000" pitchFamily="2" charset="-78"/>
              </a:rPr>
              <a:t>پراکنش</a:t>
            </a: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 ساچمه ها می باشد ، به هر میزان که چوک یک لوله عریضتر باشد ساچمه ها دارای پراکنش بیشتر و هرمیزان که تنگتر باشد ، پراکنش کمتر خواهد بود .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به همین خاطر برای اهداف نزدیک از چوک عریضتر و برای اهداف دور از چوک تنگتر استفاده می کنند.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چوک برخی تفنگها ثابت بوده و تغییر نمیکند ولی در برخی از تفنگ ها چوک قابل تنظیم است.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309816" y="2729125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تعریف اصطلاح چوک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59579" y="2729124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02300" cy="2741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750" y="0"/>
            <a:ext cx="6445250" cy="274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364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995" y="0"/>
            <a:ext cx="13703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40415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7206018" y="1"/>
            <a:ext cx="4972335" cy="685800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endParaRPr lang="en-US" sz="30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endParaRPr lang="fa-IR" sz="30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endParaRPr lang="fa-IR" sz="30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مهـمـات این سـلاح بسیـار متنـوع است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وبرای اعداف مختلف مهمات متفاوتی طراحی شده است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9579" y="2729124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06018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433848" y="40944"/>
            <a:ext cx="9298675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انـواع مـهـما</a:t>
            </a:r>
            <a:r>
              <a:rPr lang="fa-IR" sz="54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ت ویـنـچـسـتر</a:t>
            </a:r>
            <a:endParaRPr lang="en-US" sz="115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434552" y="1312028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403520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954030" y="3507475"/>
            <a:ext cx="7224323" cy="3350525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نکته مهم مهمات سلاح ساچمه زن این است که به علت اثرات مرگبار برخی مهمات ، بدنه پوکه را شفاف طراحی کرده اند تا فرد مسلح از محتویات داخل فشنگ آگاه شود و با آگاهی کامل اقدام به تیر اندازی نماید 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8"/>
            <a:ext cx="12192000" cy="3037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3507474"/>
            <a:ext cx="4940382" cy="3350525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6309816" y="2729125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انواع مهمات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59579" y="2729124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5744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7071"/>
      </p:ext>
    </p:extLst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955802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" y="994937"/>
            <a:ext cx="12192000" cy="58630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Titr" panose="00000700000000000000" pitchFamily="2" charset="-78"/>
              </a:rPr>
              <a:t>1)</a:t>
            </a: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   گیر در اخراج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Titr" panose="00000700000000000000" pitchFamily="2" charset="-78"/>
              </a:rPr>
              <a:t>2)   </a:t>
            </a: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گیر در رها شدن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Titr" panose="00000700000000000000" pitchFamily="2" charset="-78"/>
              </a:rPr>
              <a:t>3)</a:t>
            </a: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  گیر در ضربت زدن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Titr" panose="00000700000000000000" pitchFamily="2" charset="-78"/>
              </a:rPr>
              <a:t>4)   </a:t>
            </a: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گیر در لگد سلاح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Titr" panose="00000700000000000000" pitchFamily="2" charset="-78"/>
              </a:rPr>
              <a:t>5)   </a:t>
            </a: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گیر در مسلح کردن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Titr" panose="00000700000000000000" pitchFamily="2" charset="-78"/>
              </a:rPr>
              <a:t>6)   </a:t>
            </a: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گیر در مهمات گذاری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61649" y="176994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42014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6005014"/>
            <a:ext cx="12178353" cy="85298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ممکن است زه پوکه خراب باشد در اینصورت باید با سنبه از سر سلاح با آن ضربه زده تا پوکه خارج شود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96"/>
            <a:ext cx="12178353" cy="598571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758888" y="0"/>
            <a:ext cx="9994710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اخراج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  <a:p>
            <a:pPr algn="ctr"/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7339" y="428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4508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353" cy="600501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091820" y="1446663"/>
            <a:ext cx="9994710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634716" y="0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6005014"/>
            <a:ext cx="12178353" cy="85298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ممکن است فشنگ معیوب باشد که در این صورت باید آن را تعویض کرد</a:t>
            </a:r>
          </a:p>
        </p:txBody>
      </p:sp>
    </p:spTree>
    <p:extLst>
      <p:ext uri="{BB962C8B-B14F-4D97-AF65-F5344CB8AC3E}">
        <p14:creationId xmlns:p14="http://schemas.microsoft.com/office/powerpoint/2010/main" val="35310029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0" y="6005014"/>
            <a:ext cx="12178353" cy="85298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1) ممکن است </a:t>
            </a:r>
            <a:r>
              <a:rPr lang="fa-IR" sz="2800" dirty="0">
                <a:solidFill>
                  <a:srgbClr val="FF0000"/>
                </a:solidFill>
                <a:cs typeface="2  Lotus" panose="00000400000000000000" pitchFamily="2" charset="-78"/>
              </a:rPr>
              <a:t>چخماق</a:t>
            </a: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 شکسته باشد - در اینصورت آن را تعویض کنید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353" cy="600501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9653" y="69588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29301" y="177881"/>
            <a:ext cx="10172131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ضربت زدن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  <a:p>
            <a:pPr algn="ctr"/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109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53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34286" y="280010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4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77922" y="1554956"/>
            <a:ext cx="9994710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ضربت زدن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  <a:p>
            <a:pPr algn="ctr"/>
            <a:endParaRPr lang="en-US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6005014"/>
            <a:ext cx="12178353" cy="85298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2) ممکن است </a:t>
            </a:r>
            <a:r>
              <a:rPr lang="fa-IR" sz="2800" dirty="0">
                <a:solidFill>
                  <a:srgbClr val="FF0000"/>
                </a:solidFill>
                <a:cs typeface="2  Lotus" panose="00000400000000000000" pitchFamily="2" charset="-78"/>
              </a:rPr>
              <a:t>سوزن</a:t>
            </a: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 شکسته یا سر آن پخت شده باشد - در اینصورت باید سوزن تعویض شود .</a:t>
            </a:r>
          </a:p>
        </p:txBody>
      </p:sp>
    </p:spTree>
    <p:extLst>
      <p:ext uri="{BB962C8B-B14F-4D97-AF65-F5344CB8AC3E}">
        <p14:creationId xmlns:p14="http://schemas.microsoft.com/office/powerpoint/2010/main" val="3816318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6005014"/>
            <a:ext cx="12178353" cy="85298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3) ممکن است سلاح هنوز در حالت </a:t>
            </a:r>
            <a:r>
              <a:rPr lang="fa-IR" sz="2800" dirty="0">
                <a:solidFill>
                  <a:srgbClr val="FF0000"/>
                </a:solidFill>
                <a:cs typeface="2  Lotus" panose="00000400000000000000" pitchFamily="2" charset="-78"/>
              </a:rPr>
              <a:t>ضامن</a:t>
            </a: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 باشد که باید آن را از ضامن خارج کرد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043451" y="108294"/>
            <a:ext cx="9148549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ضربت زدن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6367" y="108294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5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00595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8353" cy="685799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6005014"/>
            <a:ext cx="12178353" cy="85298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400" dirty="0">
                <a:solidFill>
                  <a:schemeClr val="tx1"/>
                </a:solidFill>
                <a:cs typeface="2  Lotus" panose="00000400000000000000" pitchFamily="2" charset="-78"/>
              </a:rPr>
              <a:t>1) گیر در لگد سلاح - ممکن است شارژ پوکه ها توسط باروت زیاد باشد که در این صورت باید فشنگ تعویض شود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25087" y="108294"/>
            <a:ext cx="9366913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لگد سلاح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6367" y="108294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6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8831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6005014"/>
            <a:ext cx="12178353" cy="85298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2) ممکن است لوله سلاح کثیف باشد که باید آن را تمیز کرد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25087" y="108294"/>
            <a:ext cx="9366913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لگد سلاح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4605" y="40483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7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30625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8353" cy="685799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0" y="6005014"/>
            <a:ext cx="12178353" cy="85298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3) ممکن است ضربه گیر لاستیکی سلاح خراب باشد - باید آن را تعویض کنید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825087" y="108294"/>
            <a:ext cx="9366913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لگد سلاح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44605" y="40483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8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82832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وینچست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049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5349922"/>
            <a:ext cx="12178353" cy="150807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endParaRPr lang="fa-IR" sz="10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1) </a:t>
            </a:r>
            <a:r>
              <a:rPr lang="fa-IR" sz="2400" dirty="0">
                <a:solidFill>
                  <a:schemeClr val="tx1"/>
                </a:solidFill>
                <a:cs typeface="2  Lotus" panose="00000400000000000000" pitchFamily="2" charset="-78"/>
              </a:rPr>
              <a:t>ممکن است دستگیره آتش شکسته و از روی شاستی خود آزاد شده باشد که در این صورت باید آن را تعویض کرد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97541" y="108294"/>
            <a:ext cx="9694460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مسلح کردن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4605" y="40483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9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0896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6124951"/>
            <a:ext cx="12178353" cy="73304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2) ممکن است ریل شاسی ضربه خورده و کج شده باشد .</a:t>
            </a:r>
            <a:endParaRPr lang="fa-IR" sz="2400" dirty="0">
              <a:solidFill>
                <a:schemeClr val="tx1"/>
              </a:solidFill>
              <a:cs typeface="2  Lotus" panose="000004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97541" y="108294"/>
            <a:ext cx="9694460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مسلح کردن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4605" y="40483"/>
            <a:ext cx="76086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10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8584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8353" cy="685799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6124951"/>
            <a:ext cx="12178353" cy="73304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3) ممکن است سلاح پر باشد - در اینصورت ضامن رهاشونده گرفته شود سپس اقدام به مسلح کردن گردد .</a:t>
            </a:r>
            <a:endParaRPr lang="fa-IR" sz="2400" dirty="0">
              <a:solidFill>
                <a:schemeClr val="tx1"/>
              </a:solidFill>
              <a:cs typeface="2  Lotus" panose="00000400000000000000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483892" y="872569"/>
            <a:ext cx="9694460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مسلح کردن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4605" y="40483"/>
            <a:ext cx="76086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885800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6124951"/>
            <a:ext cx="12178353" cy="73304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4) ممکن است آلات متحرکه کثیف باشد که در این صورت باید تمیز شود .</a:t>
            </a:r>
            <a:endParaRPr lang="fa-IR" sz="2400" dirty="0">
              <a:solidFill>
                <a:schemeClr val="tx1"/>
              </a:solidFill>
              <a:cs typeface="2  Lotus" panose="000004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388358" y="257070"/>
            <a:ext cx="9694460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مسلح کردن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6491" y="40483"/>
            <a:ext cx="979227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83897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6124951"/>
            <a:ext cx="12178353" cy="73304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1)</a:t>
            </a:r>
            <a:r>
              <a:rPr lang="fa-IR" sz="2600" dirty="0">
                <a:solidFill>
                  <a:schemeClr val="tx1"/>
                </a:solidFill>
                <a:cs typeface="2  Lotus" panose="00000400000000000000" pitchFamily="2" charset="-78"/>
              </a:rPr>
              <a:t> گیر در مهمات گذاری و پرکردن خشاب لوله ای - ممکن است مهمات معیوب باشد که باید مهمات تعویض شود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15403" y="257070"/>
            <a:ext cx="9967415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مهمات گذاری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6491" y="40483"/>
            <a:ext cx="979227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14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59979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6124951"/>
            <a:ext cx="12178353" cy="73304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2) ممکن است فنر خشاب خراب باشد و به عقب نرود ، در این صورت باید فنر و یا خشاب تعویض شود .</a:t>
            </a:r>
            <a:endParaRPr lang="fa-IR" sz="2600" dirty="0">
              <a:solidFill>
                <a:schemeClr val="tx1"/>
              </a:solidFill>
              <a:cs typeface="2  Lotus" panose="000004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15403" y="257070"/>
            <a:ext cx="9967415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گیر در </a:t>
            </a:r>
            <a:r>
              <a:rPr lang="fa-IR" sz="320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مهمات گذاری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6491" y="40483"/>
            <a:ext cx="979227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15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2154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53786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4649838"/>
            <a:ext cx="12192000" cy="220816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1) در هنگام مسلح کردن ممکن است گلوله به داخل جان لوله نرفته و در داخل محفظه خروج گیر کند که در این صورت باید یا با دست رفع گیر کرد و یا در صورت ممکن نبودن سلاح را از قسمت سر محفظه باز کرد و رفع گیر کرد .</a:t>
            </a:r>
            <a:endParaRPr lang="fa-IR" sz="2600" dirty="0">
              <a:solidFill>
                <a:schemeClr val="tx1"/>
              </a:solidFill>
              <a:cs typeface="2  Lotus" panose="00000400000000000000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14902" y="3573476"/>
            <a:ext cx="9967415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رفع گیر عملیاتی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6491" y="40483"/>
            <a:ext cx="979227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17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9613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0" y="6127845"/>
            <a:ext cx="12192000" cy="73015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50000"/>
              </a:lnSpc>
              <a:buNone/>
            </a:pPr>
            <a:r>
              <a:rPr lang="fa-IR" sz="2300" dirty="0">
                <a:solidFill>
                  <a:schemeClr val="tx1"/>
                </a:solidFill>
                <a:cs typeface="2  Lotus" panose="00000400000000000000" pitchFamily="2" charset="-78"/>
              </a:rPr>
              <a:t>2) ممکن است دستگیره آتش حین مسلح کردن عقب نیاید که در این صورت ضامن رها کننده را نگه داشته و سلاح را مسلح میکنیم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6491" y="40483"/>
            <a:ext cx="979227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18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14902" y="3573476"/>
            <a:ext cx="9967415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رفع گیر عملیاتی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84567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7042246" y="1035421"/>
            <a:ext cx="5149754" cy="582257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endParaRPr lang="fa-IR" sz="28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endParaRPr lang="fa-IR" sz="11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3) ممکن است مهمات کمتر از میزان معمول وارد خشاب شود که در اینصورت یا فنر خشاب خراب است که باید تعویض شود و یا قطعه محدود کننده هنوز از خشاب خارج نشده که از سر خشاب لوله ای خارج شود 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26491" y="40483"/>
            <a:ext cx="979227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19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429302" y="40483"/>
            <a:ext cx="9967415" cy="7783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گیر و رفع گیر سلاح وینچستر – </a:t>
            </a:r>
            <a:r>
              <a:rPr lang="fa-IR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cs typeface="2  Sina" panose="00000700000000000000" pitchFamily="2" charset="-78"/>
              </a:rPr>
              <a:t>رفع گیر عملیاتی</a:t>
            </a:r>
            <a:endParaRPr lang="en-US" sz="44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cs typeface="2  Sina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63945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117" y="95534"/>
            <a:ext cx="9667165" cy="791570"/>
          </a:xfrm>
        </p:spPr>
        <p:txBody>
          <a:bodyPr>
            <a:normAutofit/>
          </a:bodyPr>
          <a:lstStyle/>
          <a:p>
            <a:pPr algn="ctr"/>
            <a:r>
              <a:rPr lang="fa-IR" dirty="0">
                <a:cs typeface="2  Sina" panose="00000700000000000000" pitchFamily="2" charset="-78"/>
              </a:rPr>
              <a:t>مـعـرفــی   و   تـاریـخـچــه</a:t>
            </a:r>
            <a:endParaRPr lang="en-US" dirty="0">
              <a:cs typeface="2  Sina" panose="00000700000000000000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1009935"/>
            <a:ext cx="12191999" cy="2470245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justLow" rtl="1">
              <a:buFont typeface="Wingdings" panose="05000000000000000000" pitchFamily="2" charset="2"/>
              <a:buChar char="v"/>
            </a:pPr>
            <a:r>
              <a:rPr lang="fa-IR" sz="2200" dirty="0">
                <a:cs typeface="2  Lotus" panose="00000400000000000000" pitchFamily="2" charset="-78"/>
              </a:rPr>
              <a:t>سلاح ساچمه زن ( وینچستر یا شات گان ) سلاحی است که امکان شلیک تعداد زیادی از ساچمه ها را در یک زمان واحد                        ( یک شلیک ) را دارد</a:t>
            </a:r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2200" dirty="0">
                <a:cs typeface="2  Lotus" panose="00000400000000000000" pitchFamily="2" charset="-78"/>
              </a:rPr>
              <a:t>این سلاح بر اساس مکانیزم سلاح های ساچمه ای سر پر قدیمی برگرفته شده است</a:t>
            </a:r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2200" dirty="0">
                <a:cs typeface="2  Lotus" panose="00000400000000000000" pitchFamily="2" charset="-78"/>
              </a:rPr>
              <a:t>شات گان در عملیات های ضد شورش تاثر روانی بسزائی بر آشوبگران دارد بطوری که قالبا در اعتراضات مسالمت آمیز بکارگیری نمی شود.</a:t>
            </a:r>
          </a:p>
          <a:p>
            <a:pPr algn="justLow" rtl="1"/>
            <a:endParaRPr lang="en-US" sz="2200" dirty="0">
              <a:cs typeface="2  Lotus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2632"/>
            <a:ext cx="12191999" cy="370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79690"/>
      </p:ext>
    </p:extLst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74765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5318"/>
            <a:ext cx="12192001" cy="688331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404882" y="6180588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87624" y="5307560"/>
            <a:ext cx="697172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67677" y="5104264"/>
            <a:ext cx="7224323" cy="175373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endParaRPr lang="fa-IR" sz="11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در پوش خزانه ( خشاب لوله ای ) را باز می کنیم</a:t>
            </a:r>
          </a:p>
        </p:txBody>
      </p:sp>
    </p:spTree>
    <p:extLst>
      <p:ext uri="{BB962C8B-B14F-4D97-AF65-F5344CB8AC3E}">
        <p14:creationId xmlns:p14="http://schemas.microsoft.com/office/powerpoint/2010/main" val="7134046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404882" y="6180588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87624" y="5307560"/>
            <a:ext cx="697172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967677" y="5104264"/>
            <a:ext cx="7224323" cy="175373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endParaRPr lang="fa-IR" sz="11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خارج کردن قطعه محدودکننده</a:t>
            </a:r>
          </a:p>
        </p:txBody>
      </p:sp>
    </p:spTree>
    <p:extLst>
      <p:ext uri="{BB962C8B-B14F-4D97-AF65-F5344CB8AC3E}">
        <p14:creationId xmlns:p14="http://schemas.microsoft.com/office/powerpoint/2010/main" val="41568098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784"/>
            <a:ext cx="12192001" cy="673021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404882" y="6180588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72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187624" y="5307560"/>
            <a:ext cx="697172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67677" y="5759355"/>
            <a:ext cx="7224323" cy="1098646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endParaRPr lang="fa-IR" sz="3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>
                <a:solidFill>
                  <a:schemeClr val="tx1"/>
                </a:solidFill>
                <a:cs typeface="2  Lotus" panose="00000400000000000000" pitchFamily="2" charset="-78"/>
              </a:rPr>
              <a:t>سلاح را از قسمت دستگیره آتش و لوله گرفته و آنها را بصورت کشویی از بدنه جدا میکنیم</a:t>
            </a:r>
          </a:p>
        </p:txBody>
      </p:sp>
    </p:spTree>
    <p:extLst>
      <p:ext uri="{BB962C8B-B14F-4D97-AF65-F5344CB8AC3E}">
        <p14:creationId xmlns:p14="http://schemas.microsoft.com/office/powerpoint/2010/main" val="2595633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404882" y="6180588"/>
            <a:ext cx="5072308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73265" y="5307560"/>
            <a:ext cx="697172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4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783591" y="5864165"/>
            <a:ext cx="3630413" cy="81389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2400" dirty="0">
                <a:solidFill>
                  <a:schemeClr val="tx1"/>
                </a:solidFill>
                <a:cs typeface="2  Lotus" panose="00000400000000000000" pitchFamily="2" charset="-78"/>
              </a:rPr>
              <a:t>لوله را جدا میکنیم</a:t>
            </a:r>
          </a:p>
        </p:txBody>
      </p:sp>
    </p:spTree>
    <p:extLst>
      <p:ext uri="{BB962C8B-B14F-4D97-AF65-F5344CB8AC3E}">
        <p14:creationId xmlns:p14="http://schemas.microsoft.com/office/powerpoint/2010/main" val="36314837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83"/>
            <a:ext cx="12192000" cy="67202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404882" y="6180588"/>
            <a:ext cx="5072308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73265" y="5307560"/>
            <a:ext cx="697172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5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82588" y="5795926"/>
            <a:ext cx="3630413" cy="81389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2400" dirty="0">
                <a:solidFill>
                  <a:schemeClr val="tx1"/>
                </a:solidFill>
                <a:cs typeface="2  Lotus" panose="00000400000000000000" pitchFamily="2" charset="-78"/>
              </a:rPr>
              <a:t>آلات متحرکه را از ریل جدا میکنیم</a:t>
            </a:r>
          </a:p>
        </p:txBody>
      </p:sp>
    </p:spTree>
    <p:extLst>
      <p:ext uri="{BB962C8B-B14F-4D97-AF65-F5344CB8AC3E}">
        <p14:creationId xmlns:p14="http://schemas.microsoft.com/office/powerpoint/2010/main" val="21205318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9110" y="5637196"/>
            <a:ext cx="2741682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21365" y="4764168"/>
            <a:ext cx="697172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6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868229" y="5312228"/>
            <a:ext cx="3323772" cy="154577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2400" dirty="0">
                <a:solidFill>
                  <a:schemeClr val="tx1"/>
                </a:solidFill>
                <a:cs typeface="2  Lotus" panose="00000400000000000000" pitchFamily="2" charset="-78"/>
              </a:rPr>
              <a:t>با فشار دادن دکمه خار قنداق ،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400" dirty="0">
                <a:solidFill>
                  <a:schemeClr val="tx1"/>
                </a:solidFill>
                <a:cs typeface="2  Lotus" panose="00000400000000000000" pitchFamily="2" charset="-78"/>
              </a:rPr>
              <a:t>قنداق  را از بدنه جدا میکنیم</a:t>
            </a:r>
          </a:p>
        </p:txBody>
      </p:sp>
    </p:spTree>
    <p:extLst>
      <p:ext uri="{BB962C8B-B14F-4D97-AF65-F5344CB8AC3E}">
        <p14:creationId xmlns:p14="http://schemas.microsoft.com/office/powerpoint/2010/main" val="1584758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390459" y="3561653"/>
            <a:ext cx="4992915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419597" y="2473644"/>
            <a:ext cx="934637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7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-2" y="5312228"/>
            <a:ext cx="12192003" cy="154577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endParaRPr lang="fa-IR" sz="5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قبضه تپانچه ای شکل با یک پیچ آلن به بدنه پیچ شده است که آن را با پیچگوشتی باز می کنیم</a:t>
            </a:r>
          </a:p>
        </p:txBody>
      </p:sp>
    </p:spTree>
    <p:extLst>
      <p:ext uri="{BB962C8B-B14F-4D97-AF65-F5344CB8AC3E}">
        <p14:creationId xmlns:p14="http://schemas.microsoft.com/office/powerpoint/2010/main" val="17908853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74"/>
            <a:ext cx="12192000" cy="688567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245600" y="5651710"/>
            <a:ext cx="2803945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385133" y="4691597"/>
            <a:ext cx="524878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8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1951530"/>
      </p:ext>
    </p:extLst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199085" y="6087138"/>
            <a:ext cx="4992915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910395" y="5100729"/>
            <a:ext cx="934637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9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5823363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3043" y="1344305"/>
            <a:ext cx="3779979" cy="79157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2  Sina" panose="00000700000000000000" pitchFamily="2" charset="-78"/>
              </a:rPr>
              <a:t>معرفی و تاریخچه</a:t>
            </a:r>
            <a:endParaRPr lang="en-US" dirty="0">
              <a:cs typeface="2  Sina" panose="00000700000000000000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645" y="4271749"/>
            <a:ext cx="12178355" cy="2640841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justLow" rtl="1">
              <a:buFont typeface="Wingdings" panose="05000000000000000000" pitchFamily="2" charset="2"/>
              <a:buChar char="v"/>
            </a:pPr>
            <a:r>
              <a:rPr lang="fa-IR" sz="2400" dirty="0">
                <a:cs typeface="2  Lotus" panose="00000400000000000000" pitchFamily="2" charset="-78"/>
              </a:rPr>
              <a:t>به علت برد کوتاه این سلاح ( 150 متر ) و ایجاد آسیب جزئی در مسافتهای بالای 70 متر خطر تحمیل تلفات جانی بسیار پایینی نیز دارد .</a:t>
            </a:r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2400" dirty="0">
                <a:cs typeface="2  Lotus" panose="00000400000000000000" pitchFamily="2" charset="-78"/>
              </a:rPr>
              <a:t>گستردگی مهمات این سلاح بقدری است که حتی بعضا قادر است تا حدودی با سلاح های جنگی مقابله کند و همچنین در عملیات های گروگان گیری نیز استفاده می شود .</a:t>
            </a:r>
          </a:p>
          <a:p>
            <a:pPr algn="justLow" rtl="1">
              <a:buFont typeface="Wingdings" panose="05000000000000000000" pitchFamily="2" charset="2"/>
              <a:buChar char="v"/>
            </a:pPr>
            <a:r>
              <a:rPr lang="fa-IR" sz="2400" dirty="0">
                <a:cs typeface="2  Lotus" panose="00000400000000000000" pitchFamily="2" charset="-78"/>
              </a:rPr>
              <a:t>نکته مهم این سلاح این است که سلاح ساچمه زن ( وینچستر ) نه انقدر قوی است که بالای 70 متر خطر جانی داشته باشد و نه آنقدر ضعیف است که قدرت بازدارندگی نداشته باشد .</a:t>
            </a:r>
          </a:p>
          <a:p>
            <a:pPr algn="justLow" rtl="1"/>
            <a:endParaRPr lang="en-US" sz="2200" dirty="0">
              <a:cs typeface="2  Lotus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134065" cy="42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67197"/>
      </p:ext>
    </p:extLst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15"/>
            <a:ext cx="12192002" cy="6832885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25115"/>
            <a:ext cx="7199087" cy="154577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endParaRPr lang="fa-IR" sz="105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باز کردن بدنه سلاح و قطعات دستگاه چکاننده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199085" y="1224852"/>
            <a:ext cx="4992915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228223" y="188470"/>
            <a:ext cx="934637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10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52567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875315" y="6084939"/>
            <a:ext cx="8316686" cy="85473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بازکردن دو پین سلاح با استقاده از یک شیء نک تی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853717" y="2009347"/>
            <a:ext cx="3686629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سلاح 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229712" y="938039"/>
            <a:ext cx="934637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11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7239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40228" y="6003262"/>
            <a:ext cx="10406744" cy="854738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پین جلویی از قسمت راست سلاح و پین عقبی از قسمت چپ سلاح خارج می شود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430261"/>
            <a:ext cx="1785257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</a:t>
            </a:r>
          </a:p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 سلاح</a:t>
            </a:r>
          </a:p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-42009" y="1126724"/>
            <a:ext cx="934637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12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89137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5735606"/>
            <a:ext cx="12192000" cy="1122394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بعد از بازکردن پین ها دستگاه چکاننده را از بدنه جدا میکنیم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173029" y="3170489"/>
            <a:ext cx="2866572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بازو بست  سلاح</a:t>
            </a:r>
          </a:p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138996" y="1837232"/>
            <a:ext cx="934637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13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20016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98"/>
            <a:ext cx="12192000" cy="600934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9657" y="4578375"/>
            <a:ext cx="299297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 و بست  سلاح</a:t>
            </a:r>
          </a:p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9657" y="1866973"/>
            <a:ext cx="934637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14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6037942"/>
            <a:ext cx="12192000" cy="82005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بازکردن خزانه لوله ای</a:t>
            </a:r>
          </a:p>
        </p:txBody>
      </p:sp>
    </p:spTree>
    <p:extLst>
      <p:ext uri="{BB962C8B-B14F-4D97-AF65-F5344CB8AC3E}">
        <p14:creationId xmlns:p14="http://schemas.microsoft.com/office/powerpoint/2010/main" val="963070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482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9657" y="4578375"/>
            <a:ext cx="300662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 و بست  سلاح</a:t>
            </a:r>
          </a:p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9657" y="1866973"/>
            <a:ext cx="934637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15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6037942"/>
            <a:ext cx="12192000" cy="82005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ابتدا واشر انتهای لوله را با پیچاندن از جای خود باز میکنیم</a:t>
            </a:r>
          </a:p>
        </p:txBody>
      </p:sp>
    </p:spTree>
    <p:extLst>
      <p:ext uri="{BB962C8B-B14F-4D97-AF65-F5344CB8AC3E}">
        <p14:creationId xmlns:p14="http://schemas.microsoft.com/office/powerpoint/2010/main" val="41570976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088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9657" y="4578375"/>
            <a:ext cx="300662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 و بست  سلاح</a:t>
            </a:r>
          </a:p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59657" y="1866973"/>
            <a:ext cx="934637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16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6037942"/>
            <a:ext cx="12192000" cy="82005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بعد از باز کردن واشر ، قطعه بست خشاب لوله ای را از جای خود آزاد می کنیم</a:t>
            </a:r>
          </a:p>
        </p:txBody>
      </p:sp>
    </p:spTree>
    <p:extLst>
      <p:ext uri="{BB962C8B-B14F-4D97-AF65-F5344CB8AC3E}">
        <p14:creationId xmlns:p14="http://schemas.microsoft.com/office/powerpoint/2010/main" val="24731625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09" y="0"/>
            <a:ext cx="12209409" cy="685799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17409" y="2521503"/>
            <a:ext cx="1964038" cy="17911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باز و بست  سلاح</a:t>
            </a:r>
          </a:p>
          <a:p>
            <a:pPr algn="ctr"/>
            <a:r>
              <a:rPr lang="fa-IR" sz="32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Sina" panose="00000700000000000000" pitchFamily="2" charset="-78"/>
              </a:rPr>
              <a:t>وینچستر</a:t>
            </a:r>
            <a:endParaRPr lang="en-US" sz="6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Sina" panose="000007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474901"/>
            <a:ext cx="934637" cy="8730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cs typeface="2  Titr" panose="00000700000000000000" pitchFamily="2" charset="-78"/>
              </a:rPr>
              <a:t>17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FF00"/>
              </a:solidFill>
              <a:cs typeface="2  Titr" panose="00000700000000000000" pitchFamily="2" charset="-7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906973" y="6037942"/>
            <a:ext cx="9285026" cy="82005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3000" dirty="0">
                <a:solidFill>
                  <a:schemeClr val="tx1"/>
                </a:solidFill>
                <a:cs typeface="2  Lotus" panose="00000400000000000000" pitchFamily="2" charset="-78"/>
              </a:rPr>
              <a:t>در انتها قطعه خزانه را در جهت عقربه های ساعت می چرخانیم و باز میکنیم</a:t>
            </a:r>
          </a:p>
        </p:txBody>
      </p:sp>
    </p:spTree>
    <p:extLst>
      <p:ext uri="{BB962C8B-B14F-4D97-AF65-F5344CB8AC3E}">
        <p14:creationId xmlns:p14="http://schemas.microsoft.com/office/powerpoint/2010/main" val="7471450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52534"/>
      </p:ext>
    </p:extLst>
  </p:cSld>
  <p:clrMapOvr>
    <a:masterClrMapping/>
  </p:clrMapOvr>
  <p:transition spd="slow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78354" cy="612738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797326" y="1773354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مراحل نظافت</a:t>
            </a:r>
          </a:p>
          <a:p>
            <a:pPr algn="ctr"/>
            <a:r>
              <a:rPr lang="fa-IR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سلا</a:t>
            </a:r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ح ساچمه زن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279" y="47801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0" y="5841242"/>
            <a:ext cx="12178353" cy="1016758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برای نظافت روی سلاح از پارچه نمدار استفاده کرده و تمام بدنه سلاح را با آن تمیز میکنیم .</a:t>
            </a:r>
          </a:p>
        </p:txBody>
      </p:sp>
    </p:spTree>
    <p:extLst>
      <p:ext uri="{BB962C8B-B14F-4D97-AF65-F5344CB8AC3E}">
        <p14:creationId xmlns:p14="http://schemas.microsoft.com/office/powerpoint/2010/main" val="1820905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9225887" y="0"/>
            <a:ext cx="2966113" cy="1678675"/>
          </a:xfrm>
        </p:spPr>
        <p:txBody>
          <a:bodyPr>
            <a:noAutofit/>
          </a:bodyPr>
          <a:lstStyle/>
          <a:p>
            <a:pPr algn="ctr"/>
            <a:br>
              <a:rPr lang="fa-IR" sz="1600" dirty="0">
                <a:cs typeface="2  Sina" panose="00000700000000000000" pitchFamily="2" charset="-78"/>
              </a:rPr>
            </a:br>
            <a:r>
              <a:rPr lang="fa-IR" sz="4000" dirty="0">
                <a:cs typeface="2  Sina" panose="00000700000000000000" pitchFamily="2" charset="-78"/>
              </a:rPr>
              <a:t>معرفی و تاریخچه</a:t>
            </a:r>
            <a:endParaRPr lang="en-US" sz="4000" dirty="0">
              <a:cs typeface="2  Sina" panose="00000700000000000000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5439533"/>
            <a:ext cx="12192000" cy="1418467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justLow" rtl="1">
              <a:buFont typeface="Wingdings" panose="05000000000000000000" pitchFamily="2" charset="2"/>
              <a:buChar char="v"/>
            </a:pPr>
            <a:r>
              <a:rPr lang="fa-IR" sz="3200" dirty="0">
                <a:cs typeface="2  Lotus" panose="00000400000000000000" pitchFamily="2" charset="-78"/>
              </a:rPr>
              <a:t>نکته مهم این سلاح این است که سلاح ساچمه زن ( وینچستر ) نه انقدر قوی است که بالای 70 متر خطر جانی داشته باشد و نه آنقدر ضعیف است که قدرت بازدارندگی نداشته باشد .</a:t>
            </a:r>
          </a:p>
          <a:p>
            <a:pPr algn="justLow" rtl="1"/>
            <a:endParaRPr lang="en-US" sz="3200" dirty="0">
              <a:cs typeface="2  Lotus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14596"/>
      </p:ext>
    </p:extLst>
  </p:cSld>
  <p:clrMapOvr>
    <a:masterClrMapping/>
  </p:clrMapOvr>
  <p:transition spd="slow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53" cy="583439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19348" y="200614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مراحل نظافت</a:t>
            </a:r>
          </a:p>
          <a:p>
            <a:pPr algn="ctr"/>
            <a:r>
              <a:rPr lang="fa-IR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سلا</a:t>
            </a:r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ح ساچمه زن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5422" y="100410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5841242"/>
            <a:ext cx="12178353" cy="1016758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جهت </a:t>
            </a:r>
            <a:r>
              <a:rPr lang="fa-IR" sz="2800">
                <a:solidFill>
                  <a:schemeClr val="tx1"/>
                </a:solidFill>
                <a:cs typeface="2  Lotus" panose="00000400000000000000" pitchFamily="2" charset="-78"/>
              </a:rPr>
              <a:t>خشک کردن سلاح </a:t>
            </a: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آن را در مقابل نور خورشید </a:t>
            </a:r>
            <a:r>
              <a:rPr lang="fa-IR" sz="2800">
                <a:solidFill>
                  <a:schemeClr val="tx1"/>
                </a:solidFill>
                <a:cs typeface="2  Lotus" panose="00000400000000000000" pitchFamily="2" charset="-78"/>
              </a:rPr>
              <a:t>و یا در </a:t>
            </a: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مجاورت بخاری میتوان قرار دارد .</a:t>
            </a:r>
          </a:p>
        </p:txBody>
      </p:sp>
    </p:spTree>
    <p:extLst>
      <p:ext uri="{BB962C8B-B14F-4D97-AF65-F5344CB8AC3E}">
        <p14:creationId xmlns:p14="http://schemas.microsoft.com/office/powerpoint/2010/main" val="212054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78353" cy="5442857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504845" y="1527979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مراحل نظافت</a:t>
            </a:r>
          </a:p>
          <a:p>
            <a:pPr algn="ctr"/>
            <a:r>
              <a:rPr lang="fa-IR" sz="5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سلا</a:t>
            </a:r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ح ساچمه زن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5422" y="150769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5442857"/>
            <a:ext cx="12178353" cy="1415143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برای نظافت اجزای داخلی سلاح ابتدا تمام اجزا را با محلول آب و صابون آغشته می کنیم ، پس از این مرحله یکایک قطعات را در آب شسته و خشک می کنیم .</a:t>
            </a:r>
          </a:p>
        </p:txBody>
      </p:sp>
    </p:spTree>
    <p:extLst>
      <p:ext uri="{BB962C8B-B14F-4D97-AF65-F5344CB8AC3E}">
        <p14:creationId xmlns:p14="http://schemas.microsoft.com/office/powerpoint/2010/main" val="17299594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53" cy="580571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5805714"/>
            <a:ext cx="12178353" cy="1052286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پس از شستن با آب و صابون ، یکایک قطعات را آب کشیده و خشک می کنیم 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74113" y="4879370"/>
            <a:ext cx="9230126" cy="926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مراحل نظافت سلاح ساچمه زن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1193" y="252369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4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8195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0" y="5109029"/>
            <a:ext cx="12178353" cy="174897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قطعاتی همچون لوله – دستگاه چکاننده – خزانه – فنر خزانه و خار سر خزانه را توسط پارچه ، روغن عمل و فرچه پارچه ای سر سنبه ، روغن کاری کنیم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817" y="0"/>
            <a:ext cx="6525536" cy="48679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5450" cy="49784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628304" y="2026028"/>
            <a:ext cx="9230126" cy="926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مراحل نظافت</a:t>
            </a:r>
          </a:p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سلاح ساچمه زن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4834" y="1304655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5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583314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0"/>
            <a:ext cx="8711252" cy="5325218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5325218"/>
            <a:ext cx="12178353" cy="153278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قطعاتی همچون لوله – دستگاه چکاننده – خزانه – فنر خزانه و خار سر خزانه را توسط پارچه ، روغن عمل و فرچه پارچه ای سر سنبه ، روغن کاری کنیم 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100" y="1181100"/>
            <a:ext cx="3467099" cy="81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مراحل نظافت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374" y="0"/>
            <a:ext cx="543636" cy="159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6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 rot="19348244">
            <a:off x="-219440" y="2935130"/>
            <a:ext cx="39821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سلاح ساچمه زن</a:t>
            </a:r>
            <a:endParaRPr lang="en-US" sz="44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8917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01927"/>
      </p:ext>
    </p:extLst>
  </p:cSld>
  <p:clrMapOvr>
    <a:masterClrMapping/>
  </p:clrMapOvr>
  <p:transition spd="slow">
    <p:randomBar dir="vert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0" y="5325218"/>
            <a:ext cx="12178353" cy="153278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تیر اندازی کمتر از فاصله ایمنی به سمت افراد مجاز نمی باشد ( فاصله زیر 50 متر )</a:t>
            </a:r>
          </a:p>
          <a:p>
            <a:pPr marL="0" indent="0" algn="justLow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بسته به نوع مهمات تیر اندازی زیر 50 متر احتمال افزایش خطرات مرگ را در پی خواهد داشت 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8353" cy="530616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265033" y="190500"/>
            <a:ext cx="3467099" cy="81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نکات ایمنی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9374" y="0"/>
            <a:ext cx="543636" cy="159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671633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14" y="-28266"/>
            <a:ext cx="4171986" cy="53817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629651" cy="5325218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5325218"/>
            <a:ext cx="12178353" cy="153278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2800" dirty="0">
                <a:solidFill>
                  <a:schemeClr val="tx1"/>
                </a:solidFill>
                <a:cs typeface="2  Lotus" panose="00000400000000000000" pitchFamily="2" charset="-78"/>
              </a:rPr>
              <a:t>در مهماتی که قابل هدفگیری هستن ، تیراندازی بالاتر از جناق سینه ممنوع می باشد 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37761" y="152400"/>
            <a:ext cx="3467099" cy="81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نکات ایمنی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9374" y="0"/>
            <a:ext cx="543636" cy="159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41069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100" cy="544906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724901" y="2017626"/>
            <a:ext cx="3467099" cy="81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نکات ایمنی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136590" y="306886"/>
            <a:ext cx="543636" cy="159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4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5325218"/>
            <a:ext cx="12178353" cy="1532782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هرگز سلاح درصورت عدم نیاز مسلح نشده و همیشه به ضامن باشد</a:t>
            </a:r>
          </a:p>
          <a:p>
            <a:pPr marL="0" indent="0" algn="ctr" rtl="1">
              <a:buNone/>
            </a:pP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و هنگام مسلح کردن نیز سلاح به سمت منطقه بی خطر نگهداری شود</a:t>
            </a:r>
          </a:p>
        </p:txBody>
      </p:sp>
    </p:spTree>
    <p:extLst>
      <p:ext uri="{BB962C8B-B14F-4D97-AF65-F5344CB8AC3E}">
        <p14:creationId xmlns:p14="http://schemas.microsoft.com/office/powerpoint/2010/main" val="773277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9215690" y="2095500"/>
            <a:ext cx="3467099" cy="81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نکات ایمنی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24942" y="687886"/>
            <a:ext cx="543636" cy="159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5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20126" cy="50101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5010150"/>
            <a:ext cx="12178353" cy="184785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spcBef>
                <a:spcPts val="500"/>
              </a:spcBef>
              <a:buNone/>
            </a:pP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در صورتی که در فاصله نزدیک ناچار به تیراندازی هستید و مهمات بکارگیری شده نیز پایداری پروازی ندارند یعنی بعد از برخورد با هدف به اطراف پرت نمیشوند ( مثل ساچمه های فلزی ) زاویه هدفگیری را به سمت زمین ، نزدیک به هدف قرار دهید تا قدرت ساچمه ها کاهش یابد</a:t>
            </a:r>
          </a:p>
        </p:txBody>
      </p:sp>
    </p:spTree>
    <p:extLst>
      <p:ext uri="{BB962C8B-B14F-4D97-AF65-F5344CB8AC3E}">
        <p14:creationId xmlns:p14="http://schemas.microsoft.com/office/powerpoint/2010/main" val="6952641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61797"/>
      </p:ext>
    </p:extLst>
  </p:cSld>
  <p:clrMapOvr>
    <a:masterClrMapping/>
  </p:clrMapOvr>
  <p:transition spd="slow">
    <p:randomBar dir="vert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9215690" y="2095500"/>
            <a:ext cx="3467099" cy="81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نکات ایمنی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24942" y="687886"/>
            <a:ext cx="543636" cy="159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6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77401" cy="501015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0" y="5010150"/>
            <a:ext cx="12178353" cy="184785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پیش از تیر اندازی فشنگها مناسب با نیاز بکارگیری </a:t>
            </a:r>
            <a:r>
              <a:rPr lang="fa-IR" sz="3200">
                <a:solidFill>
                  <a:schemeClr val="tx1"/>
                </a:solidFill>
                <a:cs typeface="2  Lotus" panose="00000400000000000000" pitchFamily="2" charset="-78"/>
              </a:rPr>
              <a:t>شوند ،شرکتهای سازنده این نوع مهمات به </a:t>
            </a: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علت کشنده </a:t>
            </a:r>
            <a:r>
              <a:rPr lang="fa-IR" sz="3200">
                <a:solidFill>
                  <a:schemeClr val="tx1"/>
                </a:solidFill>
                <a:cs typeface="2  Lotus" panose="00000400000000000000" pitchFamily="2" charset="-78"/>
              </a:rPr>
              <a:t>بودن برخی از مهمات،  بدنه آنها را به </a:t>
            </a: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صورت شفاف </a:t>
            </a:r>
            <a:r>
              <a:rPr lang="fa-IR" sz="3200">
                <a:solidFill>
                  <a:schemeClr val="tx1"/>
                </a:solidFill>
                <a:cs typeface="2  Lotus" panose="00000400000000000000" pitchFamily="2" charset="-78"/>
              </a:rPr>
              <a:t>طراحی کرده اند </a:t>
            </a: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تا فرد استفاده کننده از محتویات آن آگاه شود .</a:t>
            </a:r>
          </a:p>
        </p:txBody>
      </p:sp>
    </p:spTree>
    <p:extLst>
      <p:ext uri="{BB962C8B-B14F-4D97-AF65-F5344CB8AC3E}">
        <p14:creationId xmlns:p14="http://schemas.microsoft.com/office/powerpoint/2010/main" val="2573861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" y="0"/>
            <a:ext cx="12178354" cy="550649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019586" y="1771650"/>
            <a:ext cx="3158767" cy="81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نکات ایمنی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324892" y="173536"/>
            <a:ext cx="543636" cy="9504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7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5010150"/>
            <a:ext cx="12178353" cy="184785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lnSpc>
                <a:spcPct val="150000"/>
              </a:lnSpc>
              <a:buNone/>
            </a:pP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حدالامکان سلاح با کیف مخصوص حمل شود تا ضمن محافظت از سلاح ، سلاح بصورت مخفی حمل شود .</a:t>
            </a:r>
          </a:p>
        </p:txBody>
      </p:sp>
    </p:spTree>
    <p:extLst>
      <p:ext uri="{BB962C8B-B14F-4D97-AF65-F5344CB8AC3E}">
        <p14:creationId xmlns:p14="http://schemas.microsoft.com/office/powerpoint/2010/main" val="25014126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9829800" y="2095500"/>
            <a:ext cx="2348553" cy="81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نکات ایمنی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77421" y="627276"/>
            <a:ext cx="543636" cy="159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8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29800" cy="603885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6038850"/>
            <a:ext cx="12178353" cy="81915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endParaRPr lang="fa-IR" sz="6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بلافاصله بعد از شلیک پوکه ها جمع آوری شوند</a:t>
            </a:r>
          </a:p>
        </p:txBody>
      </p:sp>
    </p:spTree>
    <p:extLst>
      <p:ext uri="{BB962C8B-B14F-4D97-AF65-F5344CB8AC3E}">
        <p14:creationId xmlns:p14="http://schemas.microsoft.com/office/powerpoint/2010/main" val="39912280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3885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04800" y="1812467"/>
            <a:ext cx="2348553" cy="8191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نکات ایمنی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07258" y="217701"/>
            <a:ext cx="543636" cy="159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9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6038850"/>
            <a:ext cx="12178353" cy="81915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50000"/>
              </a:lnSpc>
              <a:buNone/>
            </a:pP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تیر اندازی حتما با دستور فرمانده میدان انجام شود</a:t>
            </a:r>
          </a:p>
        </p:txBody>
      </p:sp>
    </p:spTree>
    <p:extLst>
      <p:ext uri="{BB962C8B-B14F-4D97-AF65-F5344CB8AC3E}">
        <p14:creationId xmlns:p14="http://schemas.microsoft.com/office/powerpoint/2010/main" val="342299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54905"/>
      </p:ext>
    </p:extLst>
  </p:cSld>
  <p:clrMapOvr>
    <a:masterClrMapping/>
  </p:clrMapOvr>
  <p:transition spd="slow">
    <p:randomBar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41816" cy="6840726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372475" y="0"/>
            <a:ext cx="3805878" cy="685800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endParaRPr lang="fa-IR" sz="6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14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14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14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14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14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14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14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مهمات را از مسیر ورودی خزانه (منبع تغذیه) با شست داخل خشاب قرار میدهیم .</a:t>
            </a:r>
          </a:p>
          <a:p>
            <a:pPr marL="0" indent="0" algn="justLow" rtl="1">
              <a:buNone/>
            </a:pPr>
            <a:endParaRPr lang="fa-IR" sz="12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درصورتی که این عمل به درستی اتفاق نیفتد سلاح حین تیراندازی گیر خواهد کرد .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 rot="21058261">
            <a:off x="7673874" y="209428"/>
            <a:ext cx="3830888" cy="2393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مهمات</a:t>
            </a:r>
          </a:p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گذاری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1232869" y="387682"/>
            <a:ext cx="543636" cy="159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7415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816454" y="5154201"/>
            <a:ext cx="4016991" cy="170379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مهمات</a:t>
            </a:r>
          </a:p>
          <a:p>
            <a:pPr algn="ctr"/>
            <a:r>
              <a:rPr lang="fa-IR" sz="4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گذاری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116100" y="251204"/>
            <a:ext cx="543636" cy="15947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0787843"/>
      </p:ext>
    </p:extLst>
  </p:cSld>
  <p:clrMapOvr>
    <a:masterClrMapping/>
  </p:clrMapOvr>
  <p:transition spd="slow">
    <p:randomBar dir="vert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12305"/>
      </p:ext>
    </p:extLst>
  </p:cSld>
  <p:clrMapOvr>
    <a:masterClrMapping/>
  </p:clrMapOvr>
  <p:transition spd="slow">
    <p:randomBar dir="vert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8120418" y="1912857"/>
            <a:ext cx="3725839" cy="748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مهارت بکارگیری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815849" y="1066547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0418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120418" y="2661314"/>
            <a:ext cx="4057935" cy="4196686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endParaRPr lang="fa-IR" sz="14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36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زمان بکارگیری گلوله ساچمه سربی ، مطلقا زیر </a:t>
            </a:r>
            <a:r>
              <a:rPr lang="fa-IR" sz="4000" dirty="0">
                <a:solidFill>
                  <a:srgbClr val="FF0000"/>
                </a:solidFill>
                <a:cs typeface="2  Lotus" panose="00000400000000000000" pitchFamily="2" charset="-78"/>
              </a:rPr>
              <a:t>50 متر </a:t>
            </a: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به سمت افراد تیر اندازی نشود .</a:t>
            </a:r>
          </a:p>
        </p:txBody>
      </p:sp>
    </p:spTree>
    <p:extLst>
      <p:ext uri="{BB962C8B-B14F-4D97-AF65-F5344CB8AC3E}">
        <p14:creationId xmlns:p14="http://schemas.microsoft.com/office/powerpoint/2010/main" val="3324778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5145206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107976" y="1055070"/>
            <a:ext cx="3725839" cy="748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مهارت بکارگیری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699077" y="104380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0" y="5145206"/>
            <a:ext cx="12178353" cy="1712794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درصورت مجبور بودن برای تیر اندازی زیر </a:t>
            </a:r>
            <a:r>
              <a:rPr lang="fa-IR" sz="4000" b="1" dirty="0">
                <a:solidFill>
                  <a:srgbClr val="FF0000"/>
                </a:solidFill>
                <a:cs typeface="2  Lotus" panose="00000400000000000000" pitchFamily="2" charset="-78"/>
              </a:rPr>
              <a:t>50 متر </a:t>
            </a: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برای </a:t>
            </a:r>
            <a:r>
              <a:rPr lang="fa-IR" sz="40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2  Lotus" panose="00000400000000000000" pitchFamily="2" charset="-78"/>
              </a:rPr>
              <a:t>کاهش اثر</a:t>
            </a: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 ساچمه ها زیر پای اهداف تیراندازی شود .</a:t>
            </a:r>
          </a:p>
        </p:txBody>
      </p:sp>
    </p:spTree>
    <p:extLst>
      <p:ext uri="{BB962C8B-B14F-4D97-AF65-F5344CB8AC3E}">
        <p14:creationId xmlns:p14="http://schemas.microsoft.com/office/powerpoint/2010/main" val="11145632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3671249"/>
            <a:ext cx="6073253" cy="3200627"/>
          </a:xfr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justLow" rtl="1">
              <a:buNone/>
            </a:pPr>
            <a:endParaRPr lang="fa-IR" sz="3600" dirty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نمره گیچ ( کالیبر ) 12</a:t>
            </a:r>
          </a:p>
          <a:p>
            <a:pPr marL="0" indent="0" algn="justLow" rtl="1">
              <a:buNone/>
            </a:pPr>
            <a:endParaRPr lang="fa-IR" sz="1600" dirty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             تعداد خان  ،  فاقد خان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7"/>
            <a:ext cx="6073253" cy="3658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3" y="0"/>
            <a:ext cx="6118747" cy="364942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250442" y="-217242"/>
            <a:ext cx="5882184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br>
              <a:rPr lang="fa-IR" sz="14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</a:br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مختصات سلاح وینچستر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73253" y="3649423"/>
            <a:ext cx="6118747" cy="3222453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dirty="0">
                <a:cs typeface="2  Lotus" panose="00000400000000000000" pitchFamily="2" charset="-78"/>
              </a:rPr>
              <a:t>   </a:t>
            </a:r>
            <a:endParaRPr lang="fa-IR" sz="1050" dirty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   وزن سلاح با خشاب خالی</a:t>
            </a:r>
          </a:p>
          <a:p>
            <a:pPr marL="0" indent="0" algn="justLow" rtl="1">
              <a:buNone/>
            </a:pPr>
            <a:endParaRPr lang="fa-IR" sz="3600" dirty="0"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cs typeface="2  Lotus" panose="00000400000000000000" pitchFamily="2" charset="-78"/>
              </a:rPr>
              <a:t>                                 2900   گرم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0251" y="69621"/>
            <a:ext cx="543636" cy="9949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07793970"/>
      </p:ext>
    </p:extLst>
  </p:cSld>
  <p:clrMapOvr>
    <a:masterClrMapping/>
  </p:clrMapOvr>
  <p:transition spd="slow">
    <p:randomBar dir="vert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75"/>
            <a:ext cx="12192000" cy="620670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466161" y="1261781"/>
            <a:ext cx="3725839" cy="748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مهارت بکارگیری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329080" y="415471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3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6223378"/>
            <a:ext cx="12191999" cy="634621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در فاصله بالای 50 متر قسمت کمر نشانه روی شود</a:t>
            </a:r>
          </a:p>
        </p:txBody>
      </p:sp>
    </p:spTree>
    <p:extLst>
      <p:ext uri="{BB962C8B-B14F-4D97-AF65-F5344CB8AC3E}">
        <p14:creationId xmlns:p14="http://schemas.microsoft.com/office/powerpoint/2010/main" val="138546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8607187" y="1794044"/>
            <a:ext cx="3725839" cy="748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مهارت بکارگیری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010632" y="947734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4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775511" y="2542502"/>
            <a:ext cx="3416489" cy="4315498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endParaRPr lang="fa-IR" sz="40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در فاصله بالای 50 متر از شلیک به سمت صورت و نقاط حساس خود داری شود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75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0289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517" y="0"/>
            <a:ext cx="10158484" cy="687705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466161" y="1115461"/>
            <a:ext cx="3725839" cy="748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مهارت بکارگیری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057262" y="269151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5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10524"/>
            <a:ext cx="2033517" cy="6847476"/>
          </a:xfrm>
          <a:prstGeom prst="rect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در زمان بکارگیری گلوله های پلاستیکی سخت ، در فاصله زیر 25 متر ، به سمت صورت شلیک نشود</a:t>
            </a:r>
          </a:p>
        </p:txBody>
      </p:sp>
    </p:spTree>
    <p:extLst>
      <p:ext uri="{BB962C8B-B14F-4D97-AF65-F5344CB8AC3E}">
        <p14:creationId xmlns:p14="http://schemas.microsoft.com/office/powerpoint/2010/main" val="18518201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258"/>
      </p:ext>
    </p:extLst>
  </p:cSld>
  <p:clrMapOvr>
    <a:masterClrMapping/>
  </p:clrMapOvr>
  <p:transition spd="slow">
    <p:randomBar dir="vert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854421" y="1905289"/>
            <a:ext cx="3228397" cy="1709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حالات تیر اندازی</a:t>
            </a:r>
          </a:p>
          <a:p>
            <a:pPr algn="ctr"/>
            <a:endParaRPr lang="fa-IR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  <a:p>
            <a:pPr algn="ctr"/>
            <a:r>
              <a:rPr lang="fa-IR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cs typeface="2  Sina" panose="00000700000000000000" pitchFamily="2" charset="-78"/>
              </a:rPr>
              <a:t>ایستاده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0" y="6114370"/>
            <a:ext cx="12192000" cy="74362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r>
              <a:rPr lang="fa-IR" sz="4000" dirty="0">
                <a:solidFill>
                  <a:schemeClr val="tx1"/>
                </a:solidFill>
                <a:cs typeface="2  Lotus" panose="00000400000000000000" pitchFamily="2" charset="-78"/>
              </a:rPr>
              <a:t>رو به حریف قرار گرفته و قسمتی از زانو پای سمت چپ می شکند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03261" cy="6033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41" y="0"/>
            <a:ext cx="4909762" cy="603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879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949960" y="914200"/>
            <a:ext cx="3228397" cy="1709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حالات تیر اندازی</a:t>
            </a:r>
          </a:p>
          <a:p>
            <a:pPr algn="ctr"/>
            <a:endParaRPr lang="fa-IR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  <a:p>
            <a:pPr algn="ctr"/>
            <a:r>
              <a:rPr lang="fa-IR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cs typeface="2  Sina" panose="00000700000000000000" pitchFamily="2" charset="-78"/>
              </a:rPr>
              <a:t>به زانو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0292340" y="0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48214" cy="6860497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8748214" y="2677720"/>
            <a:ext cx="3443785" cy="417011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endParaRPr lang="fa-IR" sz="32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16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پای قالب از زانو شکسته و روی زمین قرار میگیرد بطوری که حالت 90 درجه را با پای غیر قالب تشکیل دهد </a:t>
            </a:r>
            <a:r>
              <a:rPr lang="fa-IR" sz="3200" dirty="0">
                <a:solidFill>
                  <a:schemeClr val="tx1"/>
                </a:solidFill>
                <a:cs typeface="2  Lotus" panose="00000400000000000000" pitchFamily="2" charset="-78"/>
              </a:rPr>
              <a:t>.</a:t>
            </a:r>
          </a:p>
          <a:p>
            <a:pPr marL="0" indent="0" algn="justLow" rtl="1">
              <a:buNone/>
            </a:pPr>
            <a:endParaRPr lang="fa-IR" sz="3200" dirty="0">
              <a:solidFill>
                <a:schemeClr val="tx1"/>
              </a:solidFill>
              <a:cs typeface="2 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81093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499579" y="914200"/>
            <a:ext cx="3228397" cy="1709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حالات تیر اندازی</a:t>
            </a:r>
          </a:p>
          <a:p>
            <a:pPr algn="ctr"/>
            <a:endParaRPr lang="fa-IR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  <a:p>
            <a:pPr algn="ctr"/>
            <a:r>
              <a:rPr lang="fa-IR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cs typeface="2  Sina" panose="00000700000000000000" pitchFamily="2" charset="-78"/>
              </a:rPr>
              <a:t>به زانو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1959" y="0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11486" cy="68580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311486" y="2664072"/>
            <a:ext cx="3880514" cy="417011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endParaRPr lang="fa-IR" sz="16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16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حالت تیراندازی گرفته ، قنداق سلاح در گودی کتف قرار میگیرد ، هدفگیری و سپس شلیک میکنیم .</a:t>
            </a:r>
            <a:endParaRPr lang="fa-IR" sz="32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endParaRPr lang="fa-IR" sz="3200" dirty="0">
              <a:solidFill>
                <a:schemeClr val="tx1"/>
              </a:solidFill>
              <a:cs typeface="2 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94712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499579" y="914200"/>
            <a:ext cx="3228397" cy="1709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حالات تیر اندازی</a:t>
            </a:r>
          </a:p>
          <a:p>
            <a:pPr algn="ctr"/>
            <a:endParaRPr lang="fa-IR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  <a:p>
            <a:pPr algn="ctr"/>
            <a:r>
              <a:rPr lang="fa-IR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cs typeface="2  Sina" panose="00000700000000000000" pitchFamily="2" charset="-78"/>
              </a:rPr>
              <a:t>نشسته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1959" y="0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1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11486" cy="68580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11486" y="2664072"/>
            <a:ext cx="3880514" cy="417011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endParaRPr lang="fa-IR" sz="16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در این حالت پای قالب زیر باسن جمع میشود ، پای دیگر از کف پا روی زمین قرار گرفته و تکیه گاهی برای دست جهت تیر اندازی می شود .</a:t>
            </a:r>
            <a:endParaRPr lang="fa-IR" sz="3200" dirty="0">
              <a:solidFill>
                <a:schemeClr val="tx1"/>
              </a:solidFill>
              <a:cs typeface="2 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172181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499579" y="914200"/>
            <a:ext cx="3228397" cy="17096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Sina" panose="00000700000000000000" pitchFamily="2" charset="-78"/>
              </a:rPr>
              <a:t>حالات تیر اندازی</a:t>
            </a:r>
          </a:p>
          <a:p>
            <a:pPr algn="ctr"/>
            <a:endParaRPr lang="fa-IR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Sina" panose="00000700000000000000" pitchFamily="2" charset="-78"/>
            </a:endParaRPr>
          </a:p>
          <a:p>
            <a:pPr algn="ctr"/>
            <a:r>
              <a:rPr lang="fa-IR" dirty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cs typeface="2  Sina" panose="00000700000000000000" pitchFamily="2" charset="-78"/>
              </a:rPr>
              <a:t>نشسته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41959" y="0"/>
            <a:ext cx="543636" cy="8463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a-IR" sz="4800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cs typeface="2  Titr" panose="00000700000000000000" pitchFamily="2" charset="-78"/>
              </a:rPr>
              <a:t>2</a:t>
            </a:r>
            <a:endParaRPr lang="en-US" sz="9600" dirty="0">
              <a:ln>
                <a:solidFill>
                  <a:schemeClr val="tx1"/>
                </a:solidFill>
              </a:ln>
              <a:solidFill>
                <a:srgbClr val="FF0000"/>
              </a:solidFill>
              <a:cs typeface="2  Titr" panose="000007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11486" cy="68580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311486" y="2664072"/>
            <a:ext cx="3880514" cy="417011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Low" rtl="1">
              <a:buNone/>
            </a:pPr>
            <a:endParaRPr lang="fa-IR" sz="1600" dirty="0">
              <a:solidFill>
                <a:schemeClr val="tx1"/>
              </a:solidFill>
              <a:cs typeface="2  Lotus" panose="00000400000000000000" pitchFamily="2" charset="-78"/>
            </a:endParaRPr>
          </a:p>
          <a:p>
            <a:pPr marL="0" indent="0" algn="justLow" rtl="1">
              <a:buNone/>
            </a:pPr>
            <a:r>
              <a:rPr lang="fa-IR" sz="3600" dirty="0">
                <a:solidFill>
                  <a:schemeClr val="tx1"/>
                </a:solidFill>
                <a:cs typeface="2  Lotus" panose="00000400000000000000" pitchFamily="2" charset="-78"/>
              </a:rPr>
              <a:t>حالت تیراندازی گرفته ، قنداق سلاح در گودی کتف قرار میگیرد ، هدفگیری و سپس شلیک میکنیم .</a:t>
            </a:r>
            <a:endParaRPr lang="fa-IR" sz="3200" dirty="0">
              <a:solidFill>
                <a:schemeClr val="tx1"/>
              </a:solidFill>
              <a:cs typeface="2  Lotus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08641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82974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1118</TotalTime>
  <Words>3131</Words>
  <Application>Microsoft Office PowerPoint</Application>
  <PresentationFormat>صفحه گسترده</PresentationFormat>
  <Paragraphs>415</Paragraphs>
  <Slides>107</Slides>
  <Notes>0</Notes>
  <HiddenSlides>0</HiddenSlides>
  <MMClips>1</MMClip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107</vt:i4>
      </vt:variant>
    </vt:vector>
  </HeadingPairs>
  <TitlesOfParts>
    <vt:vector size="108" baseType="lpstr">
      <vt:lpstr>Retrospect</vt:lpstr>
      <vt:lpstr>وینچستر</vt:lpstr>
      <vt:lpstr>ارائه PowerPoint</vt:lpstr>
      <vt:lpstr>ارائه PowerPoint</vt:lpstr>
      <vt:lpstr>ارائه PowerPoint</vt:lpstr>
      <vt:lpstr>مـعـرفــی   و   تـاریـخـچــه</vt:lpstr>
      <vt:lpstr>معرفی و تاریخچه</vt:lpstr>
      <vt:lpstr> معرفی و تاریخچه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  <vt:lpstr>ارائه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وینچستر</dc:title>
  <dc:creator>Lenovo</dc:creator>
  <cp:lastModifiedBy>989918219913</cp:lastModifiedBy>
  <cp:revision>164</cp:revision>
  <dcterms:created xsi:type="dcterms:W3CDTF">2023-07-28T21:24:03Z</dcterms:created>
  <dcterms:modified xsi:type="dcterms:W3CDTF">2023-08-29T02:57:54Z</dcterms:modified>
</cp:coreProperties>
</file>