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24"/>
  </p:notesMasterIdLst>
  <p:sldIdLst>
    <p:sldId id="256" r:id="rId2"/>
    <p:sldId id="336" r:id="rId3"/>
    <p:sldId id="340" r:id="rId4"/>
    <p:sldId id="335" r:id="rId5"/>
    <p:sldId id="329" r:id="rId6"/>
    <p:sldId id="328" r:id="rId7"/>
    <p:sldId id="323" r:id="rId8"/>
    <p:sldId id="326" r:id="rId9"/>
    <p:sldId id="320" r:id="rId10"/>
    <p:sldId id="325" r:id="rId11"/>
    <p:sldId id="321" r:id="rId12"/>
    <p:sldId id="324" r:id="rId13"/>
    <p:sldId id="309" r:id="rId14"/>
    <p:sldId id="311" r:id="rId15"/>
    <p:sldId id="312" r:id="rId16"/>
    <p:sldId id="314" r:id="rId17"/>
    <p:sldId id="315" r:id="rId18"/>
    <p:sldId id="334" r:id="rId19"/>
    <p:sldId id="330" r:id="rId20"/>
    <p:sldId id="327" r:id="rId21"/>
    <p:sldId id="338" r:id="rId22"/>
    <p:sldId id="341" r:id="rId23"/>
  </p:sldIdLst>
  <p:sldSz cx="20104100" cy="1130935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089" userDrawn="1">
          <p15:clr>
            <a:srgbClr val="A4A3A4"/>
          </p15:clr>
        </p15:guide>
        <p15:guide id="3" orient="horz" pos="10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578"/>
    <a:srgbClr val="E55A5A"/>
    <a:srgbClr val="4843D8"/>
    <a:srgbClr val="D00E0E"/>
    <a:srgbClr val="F12F2F"/>
    <a:srgbClr val="AF0C0C"/>
    <a:srgbClr val="B7C0CD"/>
    <a:srgbClr val="ADB8C7"/>
    <a:srgbClr val="8B9AAF"/>
    <a:srgbClr val="DAD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 snapToGrid="0">
      <p:cViewPr>
        <p:scale>
          <a:sx n="69" d="100"/>
          <a:sy n="69" d="100"/>
        </p:scale>
        <p:origin x="420" y="36"/>
      </p:cViewPr>
      <p:guideLst>
        <p:guide pos="3089"/>
        <p:guide orient="horz" pos="10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0" cy="495029"/>
          </a:xfrm>
          <a:prstGeom prst="rect">
            <a:avLst/>
          </a:prstGeom>
        </p:spPr>
        <p:txBody>
          <a:bodyPr vert="horz" lIns="91349" tIns="45674" rIns="91349" bIns="4567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1"/>
            <a:ext cx="2918830" cy="495029"/>
          </a:xfrm>
          <a:prstGeom prst="rect">
            <a:avLst/>
          </a:prstGeom>
        </p:spPr>
        <p:txBody>
          <a:bodyPr vert="horz" lIns="91349" tIns="45674" rIns="91349" bIns="45674" rtlCol="0"/>
          <a:lstStyle>
            <a:lvl1pPr algn="r">
              <a:defRPr sz="1200"/>
            </a:lvl1pPr>
          </a:lstStyle>
          <a:p>
            <a:fld id="{58F9DA7A-B2AE-4BC3-A3F3-AE9C33ADAD68}" type="datetimeFigureOut">
              <a:rPr lang="ru-RU" smtClean="0"/>
              <a:t>13.08.2023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49" tIns="45674" rIns="91349" bIns="4567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349" tIns="45674" rIns="91349" bIns="4567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0" cy="495028"/>
          </a:xfrm>
          <a:prstGeom prst="rect">
            <a:avLst/>
          </a:prstGeom>
        </p:spPr>
        <p:txBody>
          <a:bodyPr vert="horz" lIns="91349" tIns="45674" rIns="91349" bIns="4567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0" cy="495028"/>
          </a:xfrm>
          <a:prstGeom prst="rect">
            <a:avLst/>
          </a:prstGeom>
        </p:spPr>
        <p:txBody>
          <a:bodyPr vert="horz" lIns="91349" tIns="45674" rIns="91349" bIns="45674" rtlCol="0" anchor="b"/>
          <a:lstStyle>
            <a:lvl1pPr algn="r">
              <a:defRPr sz="1200"/>
            </a:lvl1pPr>
          </a:lstStyle>
          <a:p>
            <a:fld id="{BACE0AA7-6F68-4FA9-A92B-719A540E2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490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68842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1pPr>
    <a:lvl2pPr marL="534421" algn="l" defTabSz="1068842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2pPr>
    <a:lvl3pPr marL="1068842" algn="l" defTabSz="1068842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3pPr>
    <a:lvl4pPr marL="1603263" algn="l" defTabSz="1068842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4pPr>
    <a:lvl5pPr marL="2137684" algn="l" defTabSz="1068842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5pPr>
    <a:lvl6pPr marL="2672105" algn="l" defTabSz="1068842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6pPr>
    <a:lvl7pPr marL="3206526" algn="l" defTabSz="1068842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7pPr>
    <a:lvl8pPr marL="3740948" algn="l" defTabSz="1068842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8pPr>
    <a:lvl9pPr marL="4275369" algn="l" defTabSz="1068842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E0AA7-6F68-4FA9-A92B-719A540E275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716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21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D817-5B26-4432-A123-B43AB70D04A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598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400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377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233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587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887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766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586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905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468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244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081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97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654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83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65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546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005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713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7D817-5B26-4432-A123-B43AB70D04A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941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6942-8199-4BFF-8CA2-1334E442DBFC}" type="datetime1">
              <a:rPr lang="ru-RU" smtClean="0"/>
              <a:t>13.08.2023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0FDA-9830-46F2-A4CA-248589260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220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3C99-134E-4C39-86BA-21896A13300B}" type="datetime1">
              <a:rPr lang="ru-RU" smtClean="0"/>
              <a:t>13.08.2023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0FDA-9830-46F2-A4CA-248589260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231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2A66-BA36-407C-882A-33F6ED2A7CDA}" type="datetime1">
              <a:rPr lang="ru-RU" smtClean="0"/>
              <a:t>13.08.2023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0FDA-9830-46F2-A4CA-248589260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351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548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3"/>
          <p:cNvSpPr>
            <a:spLocks noGrp="1"/>
          </p:cNvSpPr>
          <p:nvPr>
            <p:ph sz="half" idx="2"/>
          </p:nvPr>
        </p:nvSpPr>
        <p:spPr bwMode="auto">
          <a:xfrm>
            <a:off x="1005206" y="2601150"/>
            <a:ext cx="8745283" cy="4936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4"/>
          <p:cNvSpPr>
            <a:spLocks noGrp="1"/>
          </p:cNvSpPr>
          <p:nvPr>
            <p:ph sz="half" idx="3"/>
          </p:nvPr>
        </p:nvSpPr>
        <p:spPr bwMode="auto">
          <a:xfrm>
            <a:off x="10353612" y="2601150"/>
            <a:ext cx="8745283" cy="4936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A859123-19DF-4861-B26A-E464B1448BD6}" type="datetime1">
              <a:rPr lang="ru-RU" smtClean="0"/>
              <a:t>13.08.2023</a:t>
            </a:fld>
            <a:endParaRPr lang="en-US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 bwMode="auto">
          <a:xfrm>
            <a:off x="14776450" y="9998076"/>
            <a:ext cx="4623943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B6F15528-21DE-4FAA-801E-634DDDAF4B2B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25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2349-B0E1-4F1F-95F4-B78FF5AEC707}" type="datetime1">
              <a:rPr lang="ru-RU" smtClean="0"/>
              <a:t>13.08.2023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0FDA-9830-46F2-A4CA-248589260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075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CB1A-82E4-4876-A71C-9B670042CB67}" type="datetime1">
              <a:rPr lang="ru-RU" smtClean="0"/>
              <a:t>13.08.2023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0FDA-9830-46F2-A4CA-248589260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612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9F27-A3A6-4F7D-B6B8-5328D554CFD6}" type="datetime1">
              <a:rPr lang="ru-RU" smtClean="0"/>
              <a:t>13.08.2023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0FDA-9830-46F2-A4CA-248589260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643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C0FF-65F2-4E80-AB1A-7B65315C9D5A}" type="datetime1">
              <a:rPr lang="ru-RU" smtClean="0"/>
              <a:t>13.08.2023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0FDA-9830-46F2-A4CA-248589260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57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427C-2CC1-4720-998F-25563BBC2F74}" type="datetime1">
              <a:rPr lang="ru-RU" smtClean="0"/>
              <a:t>13.08.2023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0FDA-9830-46F2-A4CA-248589260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499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7A6E-CD46-4902-B13A-EED5066F22D2}" type="datetime1">
              <a:rPr lang="ru-RU" smtClean="0"/>
              <a:t>13.08.2023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0FDA-9830-46F2-A4CA-248589260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72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4328F-BBB3-4706-9EB3-585D61E46E34}" type="datetime1">
              <a:rPr lang="ru-RU" smtClean="0"/>
              <a:t>13.08.2023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0FDA-9830-46F2-A4CA-248589260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898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 anchor="t"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18F4-6741-4568-B185-FC1853B23DB6}" type="datetime1">
              <a:rPr lang="ru-RU" smtClean="0"/>
              <a:t>13.08.2023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60FDA-9830-46F2-A4CA-248589260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9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7ADF9-7B37-4745-91B8-24831BED2152}" type="datetime1">
              <a:rPr lang="ru-RU" smtClean="0"/>
              <a:t>13.08.2023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60FDA-9830-46F2-A4CA-248589260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22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image" Target="../media/image50.emf"/><Relationship Id="rId3" Type="http://schemas.openxmlformats.org/officeDocument/2006/relationships/image" Target="../media/image45.emf"/><Relationship Id="rId7" Type="http://schemas.openxmlformats.org/officeDocument/2006/relationships/image" Target="../media/image6.png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48.emf"/><Relationship Id="rId5" Type="http://schemas.openxmlformats.org/officeDocument/2006/relationships/image" Target="../media/image4.emf"/><Relationship Id="rId15" Type="http://schemas.openxmlformats.org/officeDocument/2006/relationships/image" Target="../media/image52.emf"/><Relationship Id="rId10" Type="http://schemas.openxmlformats.org/officeDocument/2006/relationships/image" Target="../media/image18.emf"/><Relationship Id="rId4" Type="http://schemas.openxmlformats.org/officeDocument/2006/relationships/image" Target="../media/image46.emf"/><Relationship Id="rId9" Type="http://schemas.openxmlformats.org/officeDocument/2006/relationships/image" Target="../media/image20.emf"/><Relationship Id="rId14" Type="http://schemas.openxmlformats.org/officeDocument/2006/relationships/image" Target="../media/image5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6.emf"/><Relationship Id="rId3" Type="http://schemas.openxmlformats.org/officeDocument/2006/relationships/image" Target="../media/image41.emf"/><Relationship Id="rId7" Type="http://schemas.openxmlformats.org/officeDocument/2006/relationships/image" Target="../media/image5.png"/><Relationship Id="rId12" Type="http://schemas.openxmlformats.org/officeDocument/2006/relationships/image" Target="../media/image5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11" Type="http://schemas.openxmlformats.org/officeDocument/2006/relationships/image" Target="../media/image54.emf"/><Relationship Id="rId5" Type="http://schemas.openxmlformats.org/officeDocument/2006/relationships/image" Target="../media/image20.emf"/><Relationship Id="rId10" Type="http://schemas.openxmlformats.org/officeDocument/2006/relationships/image" Target="../media/image53.emf"/><Relationship Id="rId4" Type="http://schemas.openxmlformats.org/officeDocument/2006/relationships/image" Target="../media/image18.emf"/><Relationship Id="rId9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7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emf"/><Relationship Id="rId11" Type="http://schemas.openxmlformats.org/officeDocument/2006/relationships/image" Target="../media/image6.png"/><Relationship Id="rId5" Type="http://schemas.openxmlformats.org/officeDocument/2006/relationships/image" Target="../media/image59.png"/><Relationship Id="rId10" Type="http://schemas.openxmlformats.org/officeDocument/2006/relationships/image" Target="../media/image5.png"/><Relationship Id="rId4" Type="http://schemas.openxmlformats.org/officeDocument/2006/relationships/image" Target="../media/image58.emf"/><Relationship Id="rId9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emf"/><Relationship Id="rId3" Type="http://schemas.openxmlformats.org/officeDocument/2006/relationships/image" Target="../media/image4.emf"/><Relationship Id="rId7" Type="http://schemas.openxmlformats.org/officeDocument/2006/relationships/image" Target="../media/image72.png"/><Relationship Id="rId12" Type="http://schemas.openxmlformats.org/officeDocument/2006/relationships/image" Target="../media/image7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g"/><Relationship Id="rId11" Type="http://schemas.openxmlformats.org/officeDocument/2006/relationships/image" Target="../media/image76.png"/><Relationship Id="rId5" Type="http://schemas.openxmlformats.org/officeDocument/2006/relationships/image" Target="../media/image6.png"/><Relationship Id="rId10" Type="http://schemas.openxmlformats.org/officeDocument/2006/relationships/image" Target="../media/image75.png"/><Relationship Id="rId4" Type="http://schemas.openxmlformats.org/officeDocument/2006/relationships/image" Target="../media/image5.png"/><Relationship Id="rId9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12" Type="http://schemas.openxmlformats.org/officeDocument/2006/relationships/image" Target="../media/image12.emf"/><Relationship Id="rId1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0.jp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4.emf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emf"/><Relationship Id="rId11" Type="http://schemas.openxmlformats.org/officeDocument/2006/relationships/image" Target="../media/image84.png"/><Relationship Id="rId5" Type="http://schemas.openxmlformats.org/officeDocument/2006/relationships/image" Target="../media/image6.png"/><Relationship Id="rId10" Type="http://schemas.openxmlformats.org/officeDocument/2006/relationships/image" Target="../media/image83.png"/><Relationship Id="rId4" Type="http://schemas.openxmlformats.org/officeDocument/2006/relationships/image" Target="../media/image5.png"/><Relationship Id="rId9" Type="http://schemas.openxmlformats.org/officeDocument/2006/relationships/image" Target="../media/image8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.emf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microsoft.com/office/2007/relationships/hdphoto" Target="../media/hdphoto4.wdp"/><Relationship Id="rId3" Type="http://schemas.openxmlformats.org/officeDocument/2006/relationships/image" Target="../media/image4.emf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emf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emf"/><Relationship Id="rId1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28.emf"/><Relationship Id="rId7" Type="http://schemas.openxmlformats.org/officeDocument/2006/relationships/image" Target="../media/image29.emf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32.jp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emf"/><Relationship Id="rId9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39.emf"/><Relationship Id="rId3" Type="http://schemas.openxmlformats.org/officeDocument/2006/relationships/image" Target="../media/image12.emf"/><Relationship Id="rId7" Type="http://schemas.openxmlformats.org/officeDocument/2006/relationships/image" Target="../media/image6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37.emf"/><Relationship Id="rId5" Type="http://schemas.openxmlformats.org/officeDocument/2006/relationships/image" Target="../media/image4.emf"/><Relationship Id="rId10" Type="http://schemas.openxmlformats.org/officeDocument/2006/relationships/image" Target="../media/image7.emf"/><Relationship Id="rId4" Type="http://schemas.openxmlformats.org/officeDocument/2006/relationships/image" Target="../media/image34.emf"/><Relationship Id="rId9" Type="http://schemas.openxmlformats.org/officeDocument/2006/relationships/image" Target="../media/image36.emf"/><Relationship Id="rId14" Type="http://schemas.openxmlformats.org/officeDocument/2006/relationships/image" Target="../media/image4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1.emf"/><Relationship Id="rId7" Type="http://schemas.openxmlformats.org/officeDocument/2006/relationships/image" Target="../media/image5.png"/><Relationship Id="rId12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11" Type="http://schemas.openxmlformats.org/officeDocument/2006/relationships/image" Target="../media/image44.emf"/><Relationship Id="rId5" Type="http://schemas.openxmlformats.org/officeDocument/2006/relationships/image" Target="../media/image42.emf"/><Relationship Id="rId10" Type="http://schemas.openxmlformats.org/officeDocument/2006/relationships/image" Target="../media/image7.emf"/><Relationship Id="rId4" Type="http://schemas.openxmlformats.org/officeDocument/2006/relationships/image" Target="../media/image30.emf"/><Relationship Id="rId9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44438D3-B0B2-BBEC-7C7E-7EBBBF56CA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8" t="539" r="14667" b="-943"/>
          <a:stretch/>
        </p:blipFill>
        <p:spPr>
          <a:xfrm flipH="1">
            <a:off x="10052050" y="-41564"/>
            <a:ext cx="10052050" cy="1142976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901AC625-788E-4CF3-B39D-E869662D2753}"/>
              </a:ext>
            </a:extLst>
          </p:cNvPr>
          <p:cNvGrpSpPr/>
          <p:nvPr/>
        </p:nvGrpSpPr>
        <p:grpSpPr>
          <a:xfrm>
            <a:off x="0" y="-42204"/>
            <a:ext cx="18139016" cy="11322443"/>
            <a:chOff x="967583" y="1277145"/>
            <a:chExt cx="16301953" cy="8765198"/>
          </a:xfrm>
        </p:grpSpPr>
        <p:sp>
          <p:nvSpPr>
            <p:cNvPr id="14" name="Номер слайда 1">
              <a:extLst>
                <a:ext uri="{FF2B5EF4-FFF2-40B4-BE49-F238E27FC236}">
                  <a16:creationId xmlns:a16="http://schemas.microsoft.com/office/drawing/2014/main" xmlns="" id="{CC4D9F7F-FA84-4F82-B87D-B9FA6DD46527}"/>
                </a:ext>
              </a:extLst>
            </p:cNvPr>
            <p:cNvSpPr txBox="1">
              <a:spLocks/>
            </p:cNvSpPr>
            <p:nvPr/>
          </p:nvSpPr>
          <p:spPr>
            <a:xfrm>
              <a:off x="13704290" y="9195559"/>
              <a:ext cx="3565246" cy="213213"/>
            </a:xfrm>
            <a:prstGeom prst="rect">
              <a:avLst/>
            </a:prstGeom>
          </p:spPr>
          <p:txBody>
            <a:bodyPr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B6F15528-21DE-4FAA-801E-634DDDAF4B2B}" type="slidenum">
                <a:rPr lang="ru-RU" sz="2291" smtClean="0"/>
                <a:pPr/>
                <a:t>1</a:t>
              </a:fld>
              <a:endParaRPr lang="ru-RU" sz="2291" dirty="0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4821753D-B588-466C-AB5C-5C397D22CF7F}"/>
                </a:ext>
              </a:extLst>
            </p:cNvPr>
            <p:cNvSpPr/>
            <p:nvPr/>
          </p:nvSpPr>
          <p:spPr>
            <a:xfrm>
              <a:off x="2292351" y="9965238"/>
              <a:ext cx="6502067" cy="54269"/>
            </a:xfrm>
            <a:custGeom>
              <a:avLst/>
              <a:gdLst>
                <a:gd name="connsiteX0" fmla="*/ 0 w 8432852"/>
                <a:gd name="connsiteY0" fmla="*/ 0 h 175127"/>
                <a:gd name="connsiteX1" fmla="*/ 8432852 w 8432852"/>
                <a:gd name="connsiteY1" fmla="*/ 0 h 175127"/>
                <a:gd name="connsiteX2" fmla="*/ 8390131 w 8432852"/>
                <a:gd name="connsiteY2" fmla="*/ 153204 h 175127"/>
                <a:gd name="connsiteX3" fmla="*/ 0 w 8432852"/>
                <a:gd name="connsiteY3" fmla="*/ 175127 h 175127"/>
                <a:gd name="connsiteX4" fmla="*/ 0 w 8432852"/>
                <a:gd name="connsiteY4" fmla="*/ 0 h 17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32852" h="175127">
                  <a:moveTo>
                    <a:pt x="0" y="0"/>
                  </a:moveTo>
                  <a:lnTo>
                    <a:pt x="8432852" y="0"/>
                  </a:lnTo>
                  <a:lnTo>
                    <a:pt x="8390131" y="153204"/>
                  </a:lnTo>
                  <a:lnTo>
                    <a:pt x="0" y="1751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35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32" dirty="0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xmlns="" id="{CFE89A75-B0D1-4FE5-BA1D-CDE10DAE954B}"/>
                </a:ext>
              </a:extLst>
            </p:cNvPr>
            <p:cNvSpPr/>
            <p:nvPr/>
          </p:nvSpPr>
          <p:spPr>
            <a:xfrm>
              <a:off x="967583" y="1277145"/>
              <a:ext cx="15925341" cy="8765198"/>
            </a:xfrm>
            <a:custGeom>
              <a:avLst/>
              <a:gdLst>
                <a:gd name="connsiteX0" fmla="*/ 0 w 11575692"/>
                <a:gd name="connsiteY0" fmla="*/ 0 h 11270747"/>
                <a:gd name="connsiteX1" fmla="*/ 11575692 w 11575692"/>
                <a:gd name="connsiteY1" fmla="*/ 0 h 11270747"/>
                <a:gd name="connsiteX2" fmla="*/ 8432852 w 11575692"/>
                <a:gd name="connsiteY2" fmla="*/ 11270747 h 11270747"/>
                <a:gd name="connsiteX3" fmla="*/ 0 w 11575692"/>
                <a:gd name="connsiteY3" fmla="*/ 11270747 h 11270747"/>
                <a:gd name="connsiteX4" fmla="*/ 0 w 11575692"/>
                <a:gd name="connsiteY4" fmla="*/ 0 h 1127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5692" h="11270747">
                  <a:moveTo>
                    <a:pt x="0" y="0"/>
                  </a:moveTo>
                  <a:lnTo>
                    <a:pt x="11575692" y="0"/>
                  </a:lnTo>
                  <a:lnTo>
                    <a:pt x="8432852" y="11270747"/>
                  </a:lnTo>
                  <a:lnTo>
                    <a:pt x="0" y="112707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35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32" dirty="0"/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xmlns="" id="{99E8723A-30EC-4F4E-B01A-3BCDD0315B7A}"/>
                </a:ext>
              </a:extLst>
            </p:cNvPr>
            <p:cNvSpPr txBox="1"/>
            <p:nvPr/>
          </p:nvSpPr>
          <p:spPr>
            <a:xfrm>
              <a:off x="2664922" y="2837254"/>
              <a:ext cx="10781654" cy="2323756"/>
            </a:xfrm>
            <a:prstGeom prst="rect">
              <a:avLst/>
            </a:prstGeom>
            <a:solidFill>
              <a:srgbClr val="1A3578"/>
            </a:solidFill>
          </p:spPr>
          <p:txBody>
            <a:bodyPr vert="horz" wrap="square" lIns="0" tIns="179443" rIns="0" bIns="0" rtlCol="0">
              <a:spAutoFit/>
            </a:bodyPr>
            <a:lstStyle/>
            <a:p>
              <a:pPr marR="6466" algn="ctr"/>
              <a:r>
                <a:rPr lang="ru-RU" sz="4582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ОРГАНИЗАЦИЯ </a:t>
              </a:r>
              <a:endParaRPr lang="en-US" sz="4582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R="6466" algn="ctr"/>
              <a:r>
                <a:rPr lang="ru-RU" sz="4582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РАЗВЕДЫВАТЕЛЬНО-ОГНЕВЫХ </a:t>
              </a:r>
              <a:r>
                <a:rPr lang="ru-RU" sz="4582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КОНТУРОВ С ИСПОЛЬЗОВАНИЕМ МОБИЛЬНОГО ПРИЛОЖЕНИЯ «РЕПЕЙ»</a:t>
              </a:r>
              <a:endPara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75A76F9-B458-4DFC-885F-C009AB0FD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938" y="338784"/>
            <a:ext cx="4832207" cy="14564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784C1C8-3792-4356-B87D-5BADC8ADE7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39766" r="19319" b="31693"/>
          <a:stretch/>
        </p:blipFill>
        <p:spPr bwMode="auto">
          <a:xfrm>
            <a:off x="5392363" y="5413630"/>
            <a:ext cx="5396120" cy="5369732"/>
          </a:xfrm>
          <a:prstGeom prst="flowChartConnector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3377042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C350F143-D1E8-4F4B-AEA1-B91B30F454EF}"/>
              </a:ext>
            </a:extLst>
          </p:cNvPr>
          <p:cNvSpPr/>
          <p:nvPr/>
        </p:nvSpPr>
        <p:spPr bwMode="auto">
          <a:xfrm>
            <a:off x="329886" y="1326858"/>
            <a:ext cx="19460482" cy="9566721"/>
          </a:xfrm>
          <a:prstGeom prst="rect">
            <a:avLst/>
          </a:prstGeom>
          <a:solidFill>
            <a:srgbClr val="DAD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FEA2A49-8171-41DA-85E7-C175DA18E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10" y="2586394"/>
            <a:ext cx="4054872" cy="801775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3297389-B56F-46FA-B24A-81D9DEF8F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57636" y="2648143"/>
            <a:ext cx="3924956" cy="7894256"/>
          </a:xfrm>
          <a:prstGeom prst="roundRect">
            <a:avLst>
              <a:gd name="adj" fmla="val 17623"/>
            </a:avLst>
          </a:prstGeom>
          <a:ln>
            <a:noFill/>
          </a:ln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5BBE441-365E-47D6-8DC6-52691ACD51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F0C4553D-A2E8-4C3E-BA69-57F6B08117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2" y="112052"/>
            <a:ext cx="835071" cy="756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2CB65E5-5601-4944-A4D0-C83790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127288" y="214641"/>
            <a:ext cx="704768" cy="638803"/>
          </a:xfrm>
          <a:prstGeom prst="rect">
            <a:avLst/>
          </a:prstGeom>
        </p:spPr>
      </p:pic>
      <p:sp>
        <p:nvSpPr>
          <p:cNvPr id="30" name="AutoShape 2" descr="Концерн «Созвездие» и «Роснефть» провели успешные испытания цифровых  DMR-радиостанций на Комсомольском НПЗ"/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9" name="TextBox 8"/>
          <p:cNvSpPr txBox="1"/>
          <p:nvPr/>
        </p:nvSpPr>
        <p:spPr>
          <a:xfrm>
            <a:off x="230777" y="219499"/>
            <a:ext cx="13715339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ТОПООСНОВОЙ 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8DCE904C-719F-49CB-892F-5E57D462D896}"/>
              </a:ext>
            </a:extLst>
          </p:cNvPr>
          <p:cNvCxnSpPr>
            <a:cxnSpLocks/>
          </p:cNvCxnSpPr>
          <p:nvPr/>
        </p:nvCxnSpPr>
        <p:spPr>
          <a:xfrm>
            <a:off x="-6350" y="102552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78359D1-FCEA-42F3-8EA5-28D47CFC03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3584" y="2979509"/>
            <a:ext cx="1539009" cy="1593467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xmlns="" id="{4BC7DD63-7482-42B6-8357-39D9ED011F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05819" y="1326858"/>
            <a:ext cx="11637652" cy="996914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600AF844-4AED-4F93-BF05-F3EB22472D78}"/>
              </a:ext>
            </a:extLst>
          </p:cNvPr>
          <p:cNvSpPr txBox="1"/>
          <p:nvPr/>
        </p:nvSpPr>
        <p:spPr>
          <a:xfrm>
            <a:off x="311555" y="1538943"/>
            <a:ext cx="11000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</a:rPr>
              <a:t>ПОДДЕРЖКА ВСЕХ ФОРМАТОВ КАРТ</a:t>
            </a:r>
          </a:p>
        </p:txBody>
      </p: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xmlns="" id="{CDAF5E6F-D753-4B37-B681-F5A935AFC3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588699" y="9430423"/>
            <a:ext cx="15080419" cy="1016615"/>
          </a:xfrm>
          <a:prstGeom prst="rect">
            <a:avLst/>
          </a:prstGeom>
        </p:spPr>
      </p:pic>
      <p:sp>
        <p:nvSpPr>
          <p:cNvPr id="136" name="Равнобедренный треугольник 135">
            <a:extLst>
              <a:ext uri="{FF2B5EF4-FFF2-40B4-BE49-F238E27FC236}">
                <a16:creationId xmlns:a16="http://schemas.microsoft.com/office/drawing/2014/main" xmlns="" id="{62D4AE32-DF94-4749-8307-AACD7002BFBB}"/>
              </a:ext>
            </a:extLst>
          </p:cNvPr>
          <p:cNvSpPr/>
          <p:nvPr/>
        </p:nvSpPr>
        <p:spPr bwMode="auto">
          <a:xfrm>
            <a:off x="9434875" y="8918199"/>
            <a:ext cx="741406" cy="520312"/>
          </a:xfrm>
          <a:prstGeom prst="triangle">
            <a:avLst/>
          </a:prstGeom>
          <a:solidFill>
            <a:srgbClr val="24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866729F2-6EE3-4D56-A555-C17D196443CD}"/>
              </a:ext>
            </a:extLst>
          </p:cNvPr>
          <p:cNvSpPr txBox="1"/>
          <p:nvPr/>
        </p:nvSpPr>
        <p:spPr>
          <a:xfrm>
            <a:off x="5492081" y="9392683"/>
            <a:ext cx="113661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</a:rPr>
              <a:t>Векторные и растровые карты, матрицы высот ВТУ и гражданских систем 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-52"/>
              </a:rPr>
              <a:t>GOOGLE, OpenStreetMap, </a:t>
            </a:r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</a:rPr>
              <a:t>Яндекс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A9B0A3F1-0DE2-404A-92B9-704EECC2F753}"/>
              </a:ext>
            </a:extLst>
          </p:cNvPr>
          <p:cNvGrpSpPr/>
          <p:nvPr/>
        </p:nvGrpSpPr>
        <p:grpSpPr>
          <a:xfrm>
            <a:off x="13309408" y="2433711"/>
            <a:ext cx="6359716" cy="6332629"/>
            <a:chOff x="14377180" y="3133594"/>
            <a:chExt cx="4881492" cy="5765244"/>
          </a:xfrm>
          <a:solidFill>
            <a:srgbClr val="DADFEA"/>
          </a:solidFill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328AAF8C-60CB-4A85-A103-68553AA96E13}"/>
                </a:ext>
              </a:extLst>
            </p:cNvPr>
            <p:cNvSpPr/>
            <p:nvPr/>
          </p:nvSpPr>
          <p:spPr>
            <a:xfrm>
              <a:off x="14377182" y="3133594"/>
              <a:ext cx="4881489" cy="120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ВЕКТОРНЫЕ КАРТЫ</a:t>
              </a:r>
              <a:r>
                <a:rPr lang="en-US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 </a:t>
              </a:r>
              <a:endParaRPr lang="ru-RU" sz="2000" dirty="0">
                <a:solidFill>
                  <a:schemeClr val="tx1"/>
                </a:solidFill>
                <a:latin typeface="Montserrat" panose="00000500000000000000" pitchFamily="2" charset="-52"/>
              </a:endParaRPr>
            </a:p>
            <a:p>
              <a:pPr algn="ctr"/>
              <a:r>
                <a:rPr lang="ru-RU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(</a:t>
              </a:r>
              <a:r>
                <a:rPr lang="en-US" sz="2000" dirty="0" err="1">
                  <a:solidFill>
                    <a:schemeClr val="tx1"/>
                  </a:solidFill>
                  <a:latin typeface="Montserrat" panose="00000500000000000000" pitchFamily="2" charset="-52"/>
                </a:rPr>
                <a:t>OpenScienceMap</a:t>
              </a:r>
              <a:r>
                <a:rPr lang="en-US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Montserrat" panose="00000500000000000000" pitchFamily="2" charset="-52"/>
                </a:rPr>
                <a:t>MapsForge</a:t>
              </a:r>
              <a:r>
                <a:rPr lang="en-US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Montserrat" panose="00000500000000000000" pitchFamily="2" charset="-52"/>
                </a:rPr>
                <a:t>MbTiles</a:t>
              </a:r>
              <a:r>
                <a:rPr lang="en-US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Montserrat" panose="00000500000000000000" pitchFamily="2" charset="-52"/>
                </a:rPr>
                <a:t>Mapbox</a:t>
              </a:r>
              <a:r>
                <a:rPr lang="en-US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Montserrat" panose="00000500000000000000" pitchFamily="2" charset="-52"/>
                </a:rPr>
                <a:t>GeoJson</a:t>
              </a:r>
              <a:r>
                <a:rPr lang="en-US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Montserrat" panose="00000500000000000000" pitchFamily="2" charset="-52"/>
                </a:rPr>
                <a:t>OpenSreetMap</a:t>
              </a:r>
              <a:r>
                <a:rPr lang="en-US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 (*.</a:t>
              </a:r>
              <a:r>
                <a:rPr lang="en-US" sz="2000" dirty="0" err="1">
                  <a:solidFill>
                    <a:schemeClr val="tx1"/>
                  </a:solidFill>
                  <a:latin typeface="Montserrat" panose="00000500000000000000" pitchFamily="2" charset="-52"/>
                </a:rPr>
                <a:t>osm</a:t>
              </a:r>
              <a:r>
                <a:rPr lang="en-US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, *.</a:t>
              </a:r>
              <a:r>
                <a:rPr lang="en-US" sz="2000" dirty="0" err="1">
                  <a:solidFill>
                    <a:schemeClr val="tx1"/>
                  </a:solidFill>
                  <a:latin typeface="Montserrat" panose="00000500000000000000" pitchFamily="2" charset="-52"/>
                </a:rPr>
                <a:t>pbf</a:t>
              </a:r>
              <a:r>
                <a:rPr lang="en-US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) </a:t>
              </a:r>
              <a:r>
                <a:rPr lang="ru-RU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)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EBF80985-5732-4DD5-9EF4-0A75ACE6CBC2}"/>
                </a:ext>
              </a:extLst>
            </p:cNvPr>
            <p:cNvSpPr/>
            <p:nvPr/>
          </p:nvSpPr>
          <p:spPr>
            <a:xfrm>
              <a:off x="14377183" y="4652070"/>
              <a:ext cx="4881489" cy="120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МАТРИЦЫ ВЫСОТ </a:t>
              </a:r>
            </a:p>
            <a:p>
              <a:pPr algn="ctr"/>
              <a:r>
                <a:rPr lang="ru-RU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(</a:t>
              </a:r>
              <a:r>
                <a:rPr lang="en-US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*.</a:t>
              </a:r>
              <a:r>
                <a:rPr lang="en-US" sz="2000" dirty="0" err="1">
                  <a:solidFill>
                    <a:schemeClr val="tx1"/>
                  </a:solidFill>
                  <a:latin typeface="Montserrat" panose="00000500000000000000" pitchFamily="2" charset="-52"/>
                </a:rPr>
                <a:t>hgt</a:t>
              </a:r>
              <a:r>
                <a:rPr lang="ru-RU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)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3E1F6158-F888-43A8-A2B0-AE0AE1409F89}"/>
                </a:ext>
              </a:extLst>
            </p:cNvPr>
            <p:cNvSpPr/>
            <p:nvPr/>
          </p:nvSpPr>
          <p:spPr>
            <a:xfrm>
              <a:off x="14377181" y="6170545"/>
              <a:ext cx="4881489" cy="120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СПУТНИКОВЫЕ СНИМКИ</a:t>
              </a:r>
              <a:r>
                <a:rPr lang="en-US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 </a:t>
              </a:r>
              <a:endParaRPr lang="ru-RU" sz="2000" dirty="0">
                <a:solidFill>
                  <a:schemeClr val="tx1"/>
                </a:solidFill>
                <a:latin typeface="Montserrat" panose="00000500000000000000" pitchFamily="2" charset="-52"/>
              </a:endParaRPr>
            </a:p>
            <a:p>
              <a:pPr algn="ctr"/>
              <a:r>
                <a:rPr lang="en-US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(</a:t>
              </a:r>
              <a:r>
                <a:rPr lang="en-US" sz="2000" dirty="0" err="1">
                  <a:solidFill>
                    <a:schemeClr val="tx1"/>
                  </a:solidFill>
                  <a:latin typeface="Montserrat" panose="00000500000000000000" pitchFamily="2" charset="-52"/>
                </a:rPr>
                <a:t>GeoTIFF</a:t>
              </a:r>
              <a:r>
                <a:rPr lang="ru-RU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 и любые другие</a:t>
              </a:r>
              <a:r>
                <a:rPr lang="en-US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)</a:t>
              </a:r>
              <a:r>
                <a:rPr lang="ru-RU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 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xmlns="" id="{BE5B74D9-B384-4250-99A8-606E64BEA56A}"/>
                </a:ext>
              </a:extLst>
            </p:cNvPr>
            <p:cNvSpPr/>
            <p:nvPr/>
          </p:nvSpPr>
          <p:spPr>
            <a:xfrm>
              <a:off x="14377180" y="7689020"/>
              <a:ext cx="4881489" cy="120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РАСТРОВЫЕ КАРТЫ </a:t>
              </a:r>
            </a:p>
            <a:p>
              <a:pPr algn="ctr"/>
              <a:r>
                <a:rPr lang="ru-RU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(</a:t>
              </a:r>
              <a:r>
                <a:rPr lang="en-US" sz="2000" i="0" dirty="0">
                  <a:solidFill>
                    <a:srgbClr val="333333"/>
                  </a:solidFill>
                  <a:effectLst/>
                  <a:latin typeface="Montserrat" panose="00000500000000000000" pitchFamily="2" charset="-52"/>
                </a:rPr>
                <a:t>RSW </a:t>
              </a:r>
              <a:r>
                <a:rPr lang="ru-RU" sz="2000" i="0" dirty="0">
                  <a:solidFill>
                    <a:srgbClr val="333333"/>
                  </a:solidFill>
                  <a:effectLst/>
                  <a:latin typeface="Montserrat" panose="00000500000000000000" pitchFamily="2" charset="-52"/>
                </a:rPr>
                <a:t>получаемые от МО</a:t>
              </a:r>
              <a:r>
                <a:rPr lang="ru-RU" sz="2000" dirty="0">
                  <a:solidFill>
                    <a:srgbClr val="333333"/>
                  </a:solidFill>
                  <a:latin typeface="Montserrat" panose="00000500000000000000" pitchFamily="2" charset="-52"/>
                </a:rPr>
                <a:t>,</a:t>
              </a:r>
            </a:p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Montserrat" panose="00000500000000000000" pitchFamily="2" charset="-52"/>
                </a:rPr>
                <a:t>OpenSreetMap</a:t>
              </a:r>
              <a:r>
                <a:rPr lang="ru-RU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,</a:t>
              </a:r>
              <a:r>
                <a:rPr lang="en-US" sz="2000" b="1" i="0" dirty="0">
                  <a:solidFill>
                    <a:srgbClr val="333333"/>
                  </a:solidFill>
                  <a:effectLst/>
                  <a:latin typeface="Menlo"/>
                </a:rPr>
                <a:t> </a:t>
              </a:r>
              <a:r>
                <a:rPr lang="en-US" sz="2000" i="0" dirty="0" err="1">
                  <a:solidFill>
                    <a:srgbClr val="333333"/>
                  </a:solidFill>
                  <a:effectLst/>
                  <a:latin typeface="Montserrat" panose="00000500000000000000" pitchFamily="2" charset="-52"/>
                </a:rPr>
                <a:t>MBTiles</a:t>
              </a:r>
              <a:r>
                <a:rPr lang="ru-RU" sz="2000" i="0" dirty="0">
                  <a:solidFill>
                    <a:srgbClr val="333333"/>
                  </a:solidFill>
                  <a:effectLst/>
                  <a:latin typeface="Montserrat" panose="00000500000000000000" pitchFamily="2" charset="-52"/>
                </a:rPr>
                <a:t>, </a:t>
              </a:r>
              <a:r>
                <a:rPr lang="en-US" sz="2000" i="0" dirty="0">
                  <a:solidFill>
                    <a:srgbClr val="333333"/>
                  </a:solidFill>
                  <a:effectLst/>
                  <a:latin typeface="Montserrat" panose="00000500000000000000" pitchFamily="2" charset="-52"/>
                </a:rPr>
                <a:t> </a:t>
              </a:r>
              <a:r>
                <a:rPr lang="ru-RU" sz="2000" i="0" dirty="0">
                  <a:solidFill>
                    <a:srgbClr val="333333"/>
                  </a:solidFill>
                  <a:effectLst/>
                  <a:latin typeface="Montserrat" panose="00000500000000000000" pitchFamily="2" charset="-52"/>
                </a:rPr>
                <a:t>снимки с БЛА</a:t>
              </a:r>
              <a:r>
                <a:rPr lang="ru-RU" sz="2000" dirty="0">
                  <a:solidFill>
                    <a:schemeClr val="tx1"/>
                  </a:solidFill>
                  <a:latin typeface="Montserrat" panose="00000500000000000000" pitchFamily="2" charset="-52"/>
                </a:rPr>
                <a:t>)</a:t>
              </a:r>
            </a:p>
          </p:txBody>
        </p:sp>
      </p:grp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675C4D71-B87F-463C-8319-8FF0FB6265F7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8F28E53-FB73-446D-AFE7-79AB4483EB9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016959" y="10792234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10</a:t>
            </a:fld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45D93D42-60FB-4E6D-BECD-1CDCE2B04889}"/>
              </a:ext>
            </a:extLst>
          </p:cNvPr>
          <p:cNvGrpSpPr/>
          <p:nvPr/>
        </p:nvGrpSpPr>
        <p:grpSpPr>
          <a:xfrm>
            <a:off x="5392029" y="3573648"/>
            <a:ext cx="1447722" cy="4352078"/>
            <a:chOff x="5750731" y="3601784"/>
            <a:chExt cx="1089019" cy="3137836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xmlns="" id="{81FF0683-713E-4EC2-AD12-94DFBAC8A4A8}"/>
                </a:ext>
              </a:extLst>
            </p:cNvPr>
            <p:cNvSpPr/>
            <p:nvPr/>
          </p:nvSpPr>
          <p:spPr bwMode="auto">
            <a:xfrm>
              <a:off x="6721947" y="3601784"/>
              <a:ext cx="117803" cy="122018"/>
            </a:xfrm>
            <a:prstGeom prst="ellipse">
              <a:avLst/>
            </a:prstGeom>
            <a:solidFill>
              <a:srgbClr val="E55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xmlns="" id="{BCCEA81F-CC10-4DDD-B816-92371A9A1A2B}"/>
                </a:ext>
              </a:extLst>
            </p:cNvPr>
            <p:cNvSpPr/>
            <p:nvPr/>
          </p:nvSpPr>
          <p:spPr bwMode="auto">
            <a:xfrm>
              <a:off x="6719702" y="4545815"/>
              <a:ext cx="117803" cy="122018"/>
            </a:xfrm>
            <a:prstGeom prst="ellipse">
              <a:avLst/>
            </a:prstGeom>
            <a:solidFill>
              <a:srgbClr val="E55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xmlns="" id="{76BF8249-F630-4B2C-B7AB-51AF2117EDA7}"/>
                </a:ext>
              </a:extLst>
            </p:cNvPr>
            <p:cNvSpPr/>
            <p:nvPr/>
          </p:nvSpPr>
          <p:spPr bwMode="auto">
            <a:xfrm>
              <a:off x="6719702" y="5604354"/>
              <a:ext cx="117803" cy="122018"/>
            </a:xfrm>
            <a:prstGeom prst="ellipse">
              <a:avLst/>
            </a:prstGeom>
            <a:solidFill>
              <a:srgbClr val="E55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8810413C-9C42-471B-9FCE-C6732767D247}"/>
                </a:ext>
              </a:extLst>
            </p:cNvPr>
            <p:cNvSpPr/>
            <p:nvPr/>
          </p:nvSpPr>
          <p:spPr bwMode="auto">
            <a:xfrm>
              <a:off x="6721946" y="6617602"/>
              <a:ext cx="117803" cy="122018"/>
            </a:xfrm>
            <a:prstGeom prst="ellipse">
              <a:avLst/>
            </a:prstGeom>
            <a:solidFill>
              <a:srgbClr val="E55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xmlns="" id="{731BD7E2-A3DD-43E6-B11B-3E05101C0F99}"/>
                </a:ext>
              </a:extLst>
            </p:cNvPr>
            <p:cNvCxnSpPr>
              <a:cxnSpLocks/>
              <a:stCxn id="31" idx="2"/>
            </p:cNvCxnSpPr>
            <p:nvPr/>
          </p:nvCxnSpPr>
          <p:spPr bwMode="auto">
            <a:xfrm flipH="1" flipV="1">
              <a:off x="5750731" y="3662792"/>
              <a:ext cx="971216" cy="1"/>
            </a:xfrm>
            <a:prstGeom prst="line">
              <a:avLst/>
            </a:prstGeom>
            <a:ln w="38100">
              <a:solidFill>
                <a:srgbClr val="E55A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xmlns="" id="{64F95DE6-BFE7-4E82-8F5A-9E7EFE7E7B9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750731" y="4611875"/>
              <a:ext cx="971216" cy="1"/>
            </a:xfrm>
            <a:prstGeom prst="line">
              <a:avLst/>
            </a:prstGeom>
            <a:ln w="38100">
              <a:solidFill>
                <a:srgbClr val="E55A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xmlns="" id="{AEC8376F-B17C-44E8-BFC1-220E88652F9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750731" y="5657040"/>
              <a:ext cx="971216" cy="1"/>
            </a:xfrm>
            <a:prstGeom prst="line">
              <a:avLst/>
            </a:prstGeom>
            <a:ln w="38100">
              <a:solidFill>
                <a:srgbClr val="E55A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xmlns="" id="{B57E71ED-002D-46C4-96C6-5D2A192222B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750731" y="6678611"/>
              <a:ext cx="971216" cy="1"/>
            </a:xfrm>
            <a:prstGeom prst="line">
              <a:avLst/>
            </a:prstGeom>
            <a:ln w="38100">
              <a:solidFill>
                <a:srgbClr val="E55A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xmlns="" id="{78E2863F-B53D-4E5E-B10C-27D54C5C3B6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750731" y="3668032"/>
              <a:ext cx="0" cy="3030841"/>
            </a:xfrm>
            <a:prstGeom prst="line">
              <a:avLst/>
            </a:prstGeom>
            <a:ln w="38100">
              <a:solidFill>
                <a:srgbClr val="E55A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7C1C9976-FDFB-44C6-BF3F-A4F10D5E525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20000"/>
          </a:blip>
          <a:stretch>
            <a:fillRect/>
          </a:stretch>
        </p:blipFill>
        <p:spPr bwMode="auto">
          <a:xfrm>
            <a:off x="7098438" y="3038568"/>
            <a:ext cx="5364221" cy="554176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D707BA08-4E19-4F0D-8198-6CE302D630F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lum contrast="20000"/>
          </a:blip>
          <a:srcRect l="5805" t="18872" r="27954" b="56799"/>
          <a:stretch/>
        </p:blipFill>
        <p:spPr bwMode="auto">
          <a:xfrm>
            <a:off x="7081206" y="7293092"/>
            <a:ext cx="5342046" cy="123661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ECD65FD1-EF2F-46B3-B615-4DBBD194C07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4523" t="30588" r="37003" b="49131"/>
          <a:stretch/>
        </p:blipFill>
        <p:spPr bwMode="auto">
          <a:xfrm>
            <a:off x="7112094" y="2941834"/>
            <a:ext cx="5161653" cy="1343452"/>
          </a:xfrm>
          <a:prstGeom prst="rect">
            <a:avLst/>
          </a:prstGeom>
          <a:effectLst>
            <a:outerShdw blurRad="50800" dir="5400000" sx="90000" sy="90000" algn="ctr" rotWithShape="0">
              <a:srgbClr val="000000"/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D374D08A-4B41-4003-8B00-F2F445B19F0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2671" t="66641" r="28164" b="24781"/>
          <a:stretch/>
        </p:blipFill>
        <p:spPr bwMode="auto">
          <a:xfrm>
            <a:off x="6611903" y="4431052"/>
            <a:ext cx="6162034" cy="1418375"/>
          </a:xfrm>
          <a:prstGeom prst="diamond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E9AFC69-DE45-4940-B31F-65046D93EF9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6508" t="27083" r="26164" b="61670"/>
          <a:stretch/>
        </p:blipFill>
        <p:spPr bwMode="auto">
          <a:xfrm>
            <a:off x="6863660" y="5739277"/>
            <a:ext cx="5690749" cy="1472986"/>
          </a:xfrm>
          <a:prstGeom prst="diamond">
            <a:avLst/>
          </a:prstGeom>
          <a:effectLst>
            <a:outerShdw blurRad="50800" dir="5400000" sx="90000" sy="90000" algn="ctr" rotWithShape="0">
              <a:srgbClr val="000000"/>
            </a:outerShdw>
          </a:effectLst>
        </p:spPr>
      </p:pic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xmlns="" id="{14E01F06-FDD9-4FFB-B3E4-B716A007CC73}"/>
              </a:ext>
            </a:extLst>
          </p:cNvPr>
          <p:cNvCxnSpPr>
            <a:cxnSpLocks/>
          </p:cNvCxnSpPr>
          <p:nvPr/>
        </p:nvCxnSpPr>
        <p:spPr bwMode="auto">
          <a:xfrm flipH="1">
            <a:off x="4404285" y="3653964"/>
            <a:ext cx="1541541" cy="0"/>
          </a:xfrm>
          <a:prstGeom prst="line">
            <a:avLst/>
          </a:prstGeom>
          <a:ln w="38100">
            <a:solidFill>
              <a:srgbClr val="E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922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AutoShape 3">
            <a:extLst>
              <a:ext uri="{FF2B5EF4-FFF2-40B4-BE49-F238E27FC236}">
                <a16:creationId xmlns:a16="http://schemas.microsoft.com/office/drawing/2014/main" xmlns="" id="{AA91D956-FDD0-4576-B480-4869A68B9E6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50838" y="1367295"/>
            <a:ext cx="19523075" cy="963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3993CFAF-A639-4920-B0C5-AB025211D5A8}"/>
              </a:ext>
            </a:extLst>
          </p:cNvPr>
          <p:cNvSpPr>
            <a:spLocks/>
          </p:cNvSpPr>
          <p:nvPr/>
        </p:nvSpPr>
        <p:spPr bwMode="auto">
          <a:xfrm>
            <a:off x="350838" y="1345070"/>
            <a:ext cx="5872163" cy="9007475"/>
          </a:xfrm>
          <a:custGeom>
            <a:avLst/>
            <a:gdLst>
              <a:gd name="T0" fmla="*/ 3699 w 3699"/>
              <a:gd name="T1" fmla="*/ 0 h 6070"/>
              <a:gd name="T2" fmla="*/ 0 w 3699"/>
              <a:gd name="T3" fmla="*/ 0 h 6070"/>
              <a:gd name="T4" fmla="*/ 0 w 3699"/>
              <a:gd name="T5" fmla="*/ 6070 h 6070"/>
              <a:gd name="T6" fmla="*/ 1088 w 3699"/>
              <a:gd name="T7" fmla="*/ 6070 h 6070"/>
              <a:gd name="T8" fmla="*/ 3699 w 3699"/>
              <a:gd name="T9" fmla="*/ 0 h 6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99" h="6070">
                <a:moveTo>
                  <a:pt x="3699" y="0"/>
                </a:moveTo>
                <a:lnTo>
                  <a:pt x="0" y="0"/>
                </a:lnTo>
                <a:lnTo>
                  <a:pt x="0" y="6070"/>
                </a:lnTo>
                <a:lnTo>
                  <a:pt x="1088" y="6070"/>
                </a:lnTo>
                <a:lnTo>
                  <a:pt x="3699" y="0"/>
                </a:lnTo>
                <a:close/>
              </a:path>
            </a:pathLst>
          </a:custGeom>
          <a:solidFill>
            <a:srgbClr val="E55A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ABB18B39-60BA-4260-A07C-0EE10578A545}"/>
              </a:ext>
            </a:extLst>
          </p:cNvPr>
          <p:cNvSpPr>
            <a:spLocks/>
          </p:cNvSpPr>
          <p:nvPr/>
        </p:nvSpPr>
        <p:spPr bwMode="auto">
          <a:xfrm>
            <a:off x="862013" y="2218195"/>
            <a:ext cx="5976938" cy="7804150"/>
          </a:xfrm>
          <a:custGeom>
            <a:avLst/>
            <a:gdLst>
              <a:gd name="T0" fmla="*/ 565 w 1845"/>
              <a:gd name="T1" fmla="*/ 2116 h 2410"/>
              <a:gd name="T2" fmla="*/ 911 w 1845"/>
              <a:gd name="T3" fmla="*/ 2405 h 2410"/>
              <a:gd name="T4" fmla="*/ 934 w 1845"/>
              <a:gd name="T5" fmla="*/ 2405 h 2410"/>
              <a:gd name="T6" fmla="*/ 1225 w 1845"/>
              <a:gd name="T7" fmla="*/ 2162 h 2410"/>
              <a:gd name="T8" fmla="*/ 1648 w 1845"/>
              <a:gd name="T9" fmla="*/ 1625 h 2410"/>
              <a:gd name="T10" fmla="*/ 1845 w 1845"/>
              <a:gd name="T11" fmla="*/ 820 h 2410"/>
              <a:gd name="T12" fmla="*/ 1845 w 1845"/>
              <a:gd name="T13" fmla="*/ 233 h 2410"/>
              <a:gd name="T14" fmla="*/ 1845 w 1845"/>
              <a:gd name="T15" fmla="*/ 228 h 2410"/>
              <a:gd name="T16" fmla="*/ 1836 w 1845"/>
              <a:gd name="T17" fmla="*/ 223 h 2410"/>
              <a:gd name="T18" fmla="*/ 934 w 1845"/>
              <a:gd name="T19" fmla="*/ 0 h 2410"/>
              <a:gd name="T20" fmla="*/ 911 w 1845"/>
              <a:gd name="T21" fmla="*/ 0 h 2410"/>
              <a:gd name="T22" fmla="*/ 844 w 1845"/>
              <a:gd name="T23" fmla="*/ 15 h 2410"/>
              <a:gd name="T24" fmla="*/ 103 w 1845"/>
              <a:gd name="T25" fmla="*/ 198 h 2410"/>
              <a:gd name="T26" fmla="*/ 0 w 1845"/>
              <a:gd name="T27" fmla="*/ 228 h 2410"/>
              <a:gd name="T28" fmla="*/ 0 w 1845"/>
              <a:gd name="T29" fmla="*/ 238 h 2410"/>
              <a:gd name="T30" fmla="*/ 0 w 1845"/>
              <a:gd name="T31" fmla="*/ 785 h 2410"/>
              <a:gd name="T32" fmla="*/ 49 w 1845"/>
              <a:gd name="T33" fmla="*/ 1220 h 2410"/>
              <a:gd name="T34" fmla="*/ 565 w 1845"/>
              <a:gd name="T35" fmla="*/ 2116 h 2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45" h="2410">
                <a:moveTo>
                  <a:pt x="565" y="2116"/>
                </a:moveTo>
                <a:cubicBezTo>
                  <a:pt x="682" y="2218"/>
                  <a:pt x="799" y="2309"/>
                  <a:pt x="911" y="2405"/>
                </a:cubicBezTo>
                <a:cubicBezTo>
                  <a:pt x="920" y="2410"/>
                  <a:pt x="925" y="2410"/>
                  <a:pt x="934" y="2405"/>
                </a:cubicBezTo>
                <a:cubicBezTo>
                  <a:pt x="1028" y="2324"/>
                  <a:pt x="1127" y="2243"/>
                  <a:pt x="1225" y="2162"/>
                </a:cubicBezTo>
                <a:cubicBezTo>
                  <a:pt x="1401" y="2020"/>
                  <a:pt x="1540" y="1843"/>
                  <a:pt x="1648" y="1625"/>
                </a:cubicBezTo>
                <a:cubicBezTo>
                  <a:pt x="1773" y="1377"/>
                  <a:pt x="1841" y="1109"/>
                  <a:pt x="1845" y="820"/>
                </a:cubicBezTo>
                <a:cubicBezTo>
                  <a:pt x="1845" y="623"/>
                  <a:pt x="1845" y="430"/>
                  <a:pt x="1845" y="233"/>
                </a:cubicBezTo>
                <a:cubicBezTo>
                  <a:pt x="1845" y="233"/>
                  <a:pt x="1845" y="233"/>
                  <a:pt x="1845" y="228"/>
                </a:cubicBezTo>
                <a:cubicBezTo>
                  <a:pt x="1841" y="228"/>
                  <a:pt x="1841" y="223"/>
                  <a:pt x="1836" y="223"/>
                </a:cubicBezTo>
                <a:cubicBezTo>
                  <a:pt x="1535" y="152"/>
                  <a:pt x="1234" y="76"/>
                  <a:pt x="934" y="0"/>
                </a:cubicBezTo>
                <a:cubicBezTo>
                  <a:pt x="925" y="0"/>
                  <a:pt x="920" y="0"/>
                  <a:pt x="911" y="0"/>
                </a:cubicBezTo>
                <a:cubicBezTo>
                  <a:pt x="893" y="5"/>
                  <a:pt x="871" y="10"/>
                  <a:pt x="844" y="15"/>
                </a:cubicBezTo>
                <a:cubicBezTo>
                  <a:pt x="601" y="76"/>
                  <a:pt x="350" y="137"/>
                  <a:pt x="103" y="198"/>
                </a:cubicBezTo>
                <a:cubicBezTo>
                  <a:pt x="67" y="208"/>
                  <a:pt x="36" y="218"/>
                  <a:pt x="0" y="228"/>
                </a:cubicBezTo>
                <a:cubicBezTo>
                  <a:pt x="0" y="233"/>
                  <a:pt x="0" y="233"/>
                  <a:pt x="0" y="238"/>
                </a:cubicBezTo>
                <a:cubicBezTo>
                  <a:pt x="0" y="420"/>
                  <a:pt x="0" y="603"/>
                  <a:pt x="0" y="785"/>
                </a:cubicBezTo>
                <a:cubicBezTo>
                  <a:pt x="0" y="932"/>
                  <a:pt x="13" y="1078"/>
                  <a:pt x="49" y="1220"/>
                </a:cubicBezTo>
                <a:cubicBezTo>
                  <a:pt x="134" y="1580"/>
                  <a:pt x="305" y="1883"/>
                  <a:pt x="565" y="2116"/>
                </a:cubicBezTo>
                <a:close/>
              </a:path>
            </a:pathLst>
          </a:custGeom>
          <a:solidFill>
            <a:srgbClr val="243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8CE773A6-2EEB-4556-83BD-F7BCA2BF0C3C}"/>
              </a:ext>
            </a:extLst>
          </p:cNvPr>
          <p:cNvSpPr>
            <a:spLocks noEditPoints="1"/>
          </p:cNvSpPr>
          <p:nvPr/>
        </p:nvSpPr>
        <p:spPr bwMode="auto">
          <a:xfrm>
            <a:off x="2032001" y="3283408"/>
            <a:ext cx="3638550" cy="4424363"/>
          </a:xfrm>
          <a:custGeom>
            <a:avLst/>
            <a:gdLst>
              <a:gd name="T0" fmla="*/ 170 w 1123"/>
              <a:gd name="T1" fmla="*/ 578 h 1366"/>
              <a:gd name="T2" fmla="*/ 170 w 1123"/>
              <a:gd name="T3" fmla="*/ 561 h 1366"/>
              <a:gd name="T4" fmla="*/ 170 w 1123"/>
              <a:gd name="T5" fmla="*/ 374 h 1366"/>
              <a:gd name="T6" fmla="*/ 530 w 1123"/>
              <a:gd name="T7" fmla="*/ 18 h 1366"/>
              <a:gd name="T8" fmla="*/ 947 w 1123"/>
              <a:gd name="T9" fmla="*/ 328 h 1366"/>
              <a:gd name="T10" fmla="*/ 953 w 1123"/>
              <a:gd name="T11" fmla="*/ 391 h 1366"/>
              <a:gd name="T12" fmla="*/ 953 w 1123"/>
              <a:gd name="T13" fmla="*/ 561 h 1366"/>
              <a:gd name="T14" fmla="*/ 953 w 1123"/>
              <a:gd name="T15" fmla="*/ 578 h 1366"/>
              <a:gd name="T16" fmla="*/ 1044 w 1123"/>
              <a:gd name="T17" fmla="*/ 578 h 1366"/>
              <a:gd name="T18" fmla="*/ 1123 w 1123"/>
              <a:gd name="T19" fmla="*/ 652 h 1366"/>
              <a:gd name="T20" fmla="*/ 1123 w 1123"/>
              <a:gd name="T21" fmla="*/ 1292 h 1366"/>
              <a:gd name="T22" fmla="*/ 1038 w 1123"/>
              <a:gd name="T23" fmla="*/ 1366 h 1366"/>
              <a:gd name="T24" fmla="*/ 79 w 1123"/>
              <a:gd name="T25" fmla="*/ 1366 h 1366"/>
              <a:gd name="T26" fmla="*/ 0 w 1123"/>
              <a:gd name="T27" fmla="*/ 1292 h 1366"/>
              <a:gd name="T28" fmla="*/ 0 w 1123"/>
              <a:gd name="T29" fmla="*/ 652 h 1366"/>
              <a:gd name="T30" fmla="*/ 79 w 1123"/>
              <a:gd name="T31" fmla="*/ 578 h 1366"/>
              <a:gd name="T32" fmla="*/ 170 w 1123"/>
              <a:gd name="T33" fmla="*/ 578 h 1366"/>
              <a:gd name="T34" fmla="*/ 364 w 1123"/>
              <a:gd name="T35" fmla="*/ 578 h 1366"/>
              <a:gd name="T36" fmla="*/ 759 w 1123"/>
              <a:gd name="T37" fmla="*/ 578 h 1366"/>
              <a:gd name="T38" fmla="*/ 759 w 1123"/>
              <a:gd name="T39" fmla="*/ 566 h 1366"/>
              <a:gd name="T40" fmla="*/ 759 w 1123"/>
              <a:gd name="T41" fmla="*/ 385 h 1366"/>
              <a:gd name="T42" fmla="*/ 753 w 1123"/>
              <a:gd name="T43" fmla="*/ 351 h 1366"/>
              <a:gd name="T44" fmla="*/ 540 w 1123"/>
              <a:gd name="T45" fmla="*/ 202 h 1366"/>
              <a:gd name="T46" fmla="*/ 364 w 1123"/>
              <a:gd name="T47" fmla="*/ 385 h 1366"/>
              <a:gd name="T48" fmla="*/ 364 w 1123"/>
              <a:gd name="T49" fmla="*/ 561 h 1366"/>
              <a:gd name="T50" fmla="*/ 364 w 1123"/>
              <a:gd name="T51" fmla="*/ 578 h 1366"/>
              <a:gd name="T52" fmla="*/ 558 w 1123"/>
              <a:gd name="T53" fmla="*/ 1177 h 1366"/>
              <a:gd name="T54" fmla="*/ 613 w 1123"/>
              <a:gd name="T55" fmla="*/ 1177 h 1366"/>
              <a:gd name="T56" fmla="*/ 643 w 1123"/>
              <a:gd name="T57" fmla="*/ 1132 h 1366"/>
              <a:gd name="T58" fmla="*/ 619 w 1123"/>
              <a:gd name="T59" fmla="*/ 995 h 1366"/>
              <a:gd name="T60" fmla="*/ 625 w 1123"/>
              <a:gd name="T61" fmla="*/ 978 h 1366"/>
              <a:gd name="T62" fmla="*/ 674 w 1123"/>
              <a:gd name="T63" fmla="*/ 864 h 1366"/>
              <a:gd name="T64" fmla="*/ 564 w 1123"/>
              <a:gd name="T65" fmla="*/ 772 h 1366"/>
              <a:gd name="T66" fmla="*/ 449 w 1123"/>
              <a:gd name="T67" fmla="*/ 852 h 1366"/>
              <a:gd name="T68" fmla="*/ 504 w 1123"/>
              <a:gd name="T69" fmla="*/ 978 h 1366"/>
              <a:gd name="T70" fmla="*/ 510 w 1123"/>
              <a:gd name="T71" fmla="*/ 995 h 1366"/>
              <a:gd name="T72" fmla="*/ 479 w 1123"/>
              <a:gd name="T73" fmla="*/ 1132 h 1366"/>
              <a:gd name="T74" fmla="*/ 516 w 1123"/>
              <a:gd name="T75" fmla="*/ 1177 h 1366"/>
              <a:gd name="T76" fmla="*/ 558 w 1123"/>
              <a:gd name="T77" fmla="*/ 1177 h 1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23" h="1366">
                <a:moveTo>
                  <a:pt x="170" y="578"/>
                </a:moveTo>
                <a:cubicBezTo>
                  <a:pt x="170" y="572"/>
                  <a:pt x="170" y="561"/>
                  <a:pt x="170" y="561"/>
                </a:cubicBezTo>
                <a:cubicBezTo>
                  <a:pt x="170" y="498"/>
                  <a:pt x="170" y="431"/>
                  <a:pt x="170" y="374"/>
                </a:cubicBezTo>
                <a:cubicBezTo>
                  <a:pt x="176" y="191"/>
                  <a:pt x="335" y="35"/>
                  <a:pt x="530" y="18"/>
                </a:cubicBezTo>
                <a:cubicBezTo>
                  <a:pt x="736" y="0"/>
                  <a:pt x="917" y="134"/>
                  <a:pt x="947" y="328"/>
                </a:cubicBezTo>
                <a:cubicBezTo>
                  <a:pt x="953" y="351"/>
                  <a:pt x="953" y="374"/>
                  <a:pt x="953" y="391"/>
                </a:cubicBezTo>
                <a:cubicBezTo>
                  <a:pt x="953" y="448"/>
                  <a:pt x="953" y="509"/>
                  <a:pt x="953" y="561"/>
                </a:cubicBezTo>
                <a:cubicBezTo>
                  <a:pt x="953" y="566"/>
                  <a:pt x="953" y="572"/>
                  <a:pt x="953" y="578"/>
                </a:cubicBezTo>
                <a:cubicBezTo>
                  <a:pt x="983" y="578"/>
                  <a:pt x="1014" y="578"/>
                  <a:pt x="1044" y="578"/>
                </a:cubicBezTo>
                <a:cubicBezTo>
                  <a:pt x="1093" y="578"/>
                  <a:pt x="1123" y="606"/>
                  <a:pt x="1123" y="652"/>
                </a:cubicBezTo>
                <a:cubicBezTo>
                  <a:pt x="1123" y="852"/>
                  <a:pt x="1123" y="1092"/>
                  <a:pt x="1123" y="1292"/>
                </a:cubicBezTo>
                <a:cubicBezTo>
                  <a:pt x="1123" y="1343"/>
                  <a:pt x="1099" y="1366"/>
                  <a:pt x="1038" y="1366"/>
                </a:cubicBezTo>
                <a:cubicBezTo>
                  <a:pt x="722" y="1366"/>
                  <a:pt x="400" y="1366"/>
                  <a:pt x="79" y="1366"/>
                </a:cubicBezTo>
                <a:cubicBezTo>
                  <a:pt x="30" y="1366"/>
                  <a:pt x="0" y="1338"/>
                  <a:pt x="0" y="1292"/>
                </a:cubicBezTo>
                <a:cubicBezTo>
                  <a:pt x="0" y="1092"/>
                  <a:pt x="0" y="852"/>
                  <a:pt x="0" y="652"/>
                </a:cubicBezTo>
                <a:cubicBezTo>
                  <a:pt x="0" y="606"/>
                  <a:pt x="30" y="578"/>
                  <a:pt x="79" y="578"/>
                </a:cubicBezTo>
                <a:cubicBezTo>
                  <a:pt x="109" y="578"/>
                  <a:pt x="139" y="578"/>
                  <a:pt x="170" y="578"/>
                </a:cubicBezTo>
                <a:close/>
                <a:moveTo>
                  <a:pt x="364" y="578"/>
                </a:moveTo>
                <a:cubicBezTo>
                  <a:pt x="498" y="578"/>
                  <a:pt x="625" y="578"/>
                  <a:pt x="759" y="578"/>
                </a:cubicBezTo>
                <a:cubicBezTo>
                  <a:pt x="759" y="572"/>
                  <a:pt x="759" y="572"/>
                  <a:pt x="759" y="566"/>
                </a:cubicBezTo>
                <a:cubicBezTo>
                  <a:pt x="759" y="509"/>
                  <a:pt x="759" y="442"/>
                  <a:pt x="759" y="385"/>
                </a:cubicBezTo>
                <a:cubicBezTo>
                  <a:pt x="759" y="374"/>
                  <a:pt x="759" y="362"/>
                  <a:pt x="753" y="351"/>
                </a:cubicBezTo>
                <a:cubicBezTo>
                  <a:pt x="734" y="254"/>
                  <a:pt x="637" y="191"/>
                  <a:pt x="540" y="202"/>
                </a:cubicBezTo>
                <a:cubicBezTo>
                  <a:pt x="443" y="214"/>
                  <a:pt x="364" y="294"/>
                  <a:pt x="364" y="385"/>
                </a:cubicBezTo>
                <a:cubicBezTo>
                  <a:pt x="364" y="442"/>
                  <a:pt x="364" y="503"/>
                  <a:pt x="364" y="561"/>
                </a:cubicBezTo>
                <a:cubicBezTo>
                  <a:pt x="364" y="561"/>
                  <a:pt x="364" y="572"/>
                  <a:pt x="364" y="578"/>
                </a:cubicBezTo>
                <a:close/>
                <a:moveTo>
                  <a:pt x="558" y="1177"/>
                </a:moveTo>
                <a:cubicBezTo>
                  <a:pt x="577" y="1177"/>
                  <a:pt x="595" y="1177"/>
                  <a:pt x="613" y="1177"/>
                </a:cubicBezTo>
                <a:cubicBezTo>
                  <a:pt x="637" y="1177"/>
                  <a:pt x="649" y="1160"/>
                  <a:pt x="643" y="1132"/>
                </a:cubicBezTo>
                <a:cubicBezTo>
                  <a:pt x="637" y="1097"/>
                  <a:pt x="625" y="1029"/>
                  <a:pt x="619" y="995"/>
                </a:cubicBezTo>
                <a:cubicBezTo>
                  <a:pt x="613" y="984"/>
                  <a:pt x="613" y="984"/>
                  <a:pt x="625" y="978"/>
                </a:cubicBezTo>
                <a:cubicBezTo>
                  <a:pt x="668" y="949"/>
                  <a:pt x="686" y="904"/>
                  <a:pt x="674" y="864"/>
                </a:cubicBezTo>
                <a:cubicBezTo>
                  <a:pt x="662" y="812"/>
                  <a:pt x="619" y="778"/>
                  <a:pt x="564" y="772"/>
                </a:cubicBezTo>
                <a:cubicBezTo>
                  <a:pt x="516" y="772"/>
                  <a:pt x="461" y="806"/>
                  <a:pt x="449" y="852"/>
                </a:cubicBezTo>
                <a:cubicBezTo>
                  <a:pt x="437" y="898"/>
                  <a:pt x="455" y="955"/>
                  <a:pt x="504" y="978"/>
                </a:cubicBezTo>
                <a:cubicBezTo>
                  <a:pt x="510" y="984"/>
                  <a:pt x="510" y="984"/>
                  <a:pt x="510" y="995"/>
                </a:cubicBezTo>
                <a:cubicBezTo>
                  <a:pt x="498" y="1029"/>
                  <a:pt x="485" y="1097"/>
                  <a:pt x="479" y="1132"/>
                </a:cubicBezTo>
                <a:cubicBezTo>
                  <a:pt x="467" y="1155"/>
                  <a:pt x="485" y="1177"/>
                  <a:pt x="516" y="1177"/>
                </a:cubicBezTo>
                <a:cubicBezTo>
                  <a:pt x="528" y="1177"/>
                  <a:pt x="546" y="1177"/>
                  <a:pt x="558" y="11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xmlns="" id="{7A89F5E4-4406-414E-9922-F0EDC5A69C4F}"/>
              </a:ext>
            </a:extLst>
          </p:cNvPr>
          <p:cNvSpPr>
            <a:spLocks/>
          </p:cNvSpPr>
          <p:nvPr/>
        </p:nvSpPr>
        <p:spPr bwMode="auto">
          <a:xfrm>
            <a:off x="8802688" y="2037220"/>
            <a:ext cx="11071225" cy="2305050"/>
          </a:xfrm>
          <a:custGeom>
            <a:avLst/>
            <a:gdLst>
              <a:gd name="T0" fmla="*/ 0 w 6974"/>
              <a:gd name="T1" fmla="*/ 0 h 1452"/>
              <a:gd name="T2" fmla="*/ 42 w 6974"/>
              <a:gd name="T3" fmla="*/ 1452 h 1452"/>
              <a:gd name="T4" fmla="*/ 6335 w 6974"/>
              <a:gd name="T5" fmla="*/ 1452 h 1452"/>
              <a:gd name="T6" fmla="*/ 6974 w 6974"/>
              <a:gd name="T7" fmla="*/ 0 h 1452"/>
              <a:gd name="T8" fmla="*/ 0 w 6974"/>
              <a:gd name="T9" fmla="*/ 0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74" h="1452">
                <a:moveTo>
                  <a:pt x="0" y="0"/>
                </a:moveTo>
                <a:lnTo>
                  <a:pt x="42" y="1452"/>
                </a:lnTo>
                <a:lnTo>
                  <a:pt x="6335" y="1452"/>
                </a:lnTo>
                <a:lnTo>
                  <a:pt x="6974" y="0"/>
                </a:lnTo>
                <a:lnTo>
                  <a:pt x="0" y="0"/>
                </a:lnTo>
                <a:close/>
              </a:path>
            </a:pathLst>
          </a:cu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BAC7C328-4573-4293-849C-5CD6E05CB030}"/>
              </a:ext>
            </a:extLst>
          </p:cNvPr>
          <p:cNvSpPr>
            <a:spLocks/>
          </p:cNvSpPr>
          <p:nvPr/>
        </p:nvSpPr>
        <p:spPr bwMode="auto">
          <a:xfrm>
            <a:off x="8326438" y="5042358"/>
            <a:ext cx="10394950" cy="2305050"/>
          </a:xfrm>
          <a:custGeom>
            <a:avLst/>
            <a:gdLst>
              <a:gd name="T0" fmla="*/ 0 w 6548"/>
              <a:gd name="T1" fmla="*/ 1452 h 1452"/>
              <a:gd name="T2" fmla="*/ 5907 w 6548"/>
              <a:gd name="T3" fmla="*/ 1452 h 1452"/>
              <a:gd name="T4" fmla="*/ 6548 w 6548"/>
              <a:gd name="T5" fmla="*/ 0 h 1452"/>
              <a:gd name="T6" fmla="*/ 226 w 6548"/>
              <a:gd name="T7" fmla="*/ 0 h 1452"/>
              <a:gd name="T8" fmla="*/ 0 w 6548"/>
              <a:gd name="T9" fmla="*/ 1452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48" h="1452">
                <a:moveTo>
                  <a:pt x="0" y="1452"/>
                </a:moveTo>
                <a:lnTo>
                  <a:pt x="5907" y="1452"/>
                </a:lnTo>
                <a:lnTo>
                  <a:pt x="6548" y="0"/>
                </a:lnTo>
                <a:lnTo>
                  <a:pt x="226" y="0"/>
                </a:lnTo>
                <a:lnTo>
                  <a:pt x="0" y="1452"/>
                </a:lnTo>
                <a:close/>
              </a:path>
            </a:pathLst>
          </a:cu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xmlns="" id="{219C6067-38DC-4593-881E-4691C07E8112}"/>
              </a:ext>
            </a:extLst>
          </p:cNvPr>
          <p:cNvSpPr>
            <a:spLocks/>
          </p:cNvSpPr>
          <p:nvPr/>
        </p:nvSpPr>
        <p:spPr bwMode="auto">
          <a:xfrm>
            <a:off x="7445376" y="8047495"/>
            <a:ext cx="10002838" cy="2305050"/>
          </a:xfrm>
          <a:custGeom>
            <a:avLst/>
            <a:gdLst>
              <a:gd name="T0" fmla="*/ 0 w 6301"/>
              <a:gd name="T1" fmla="*/ 1452 h 1452"/>
              <a:gd name="T2" fmla="*/ 5660 w 6301"/>
              <a:gd name="T3" fmla="*/ 1452 h 1452"/>
              <a:gd name="T4" fmla="*/ 6301 w 6301"/>
              <a:gd name="T5" fmla="*/ 0 h 1452"/>
              <a:gd name="T6" fmla="*/ 332 w 6301"/>
              <a:gd name="T7" fmla="*/ 0 h 1452"/>
              <a:gd name="T8" fmla="*/ 0 w 6301"/>
              <a:gd name="T9" fmla="*/ 1452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01" h="1452">
                <a:moveTo>
                  <a:pt x="0" y="1452"/>
                </a:moveTo>
                <a:lnTo>
                  <a:pt x="5660" y="1452"/>
                </a:lnTo>
                <a:lnTo>
                  <a:pt x="6301" y="0"/>
                </a:lnTo>
                <a:lnTo>
                  <a:pt x="332" y="0"/>
                </a:lnTo>
                <a:lnTo>
                  <a:pt x="0" y="1452"/>
                </a:lnTo>
                <a:close/>
              </a:path>
            </a:pathLst>
          </a:cu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xmlns="" id="{2FF10A74-DA4D-416C-8917-529D634FC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1" y="1810208"/>
            <a:ext cx="2590800" cy="2590800"/>
          </a:xfrm>
          <a:prstGeom prst="ellipse">
            <a:avLst/>
          </a:prstGeom>
          <a:solidFill>
            <a:srgbClr val="243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xmlns="" id="{D4C2A782-32F4-4202-A553-ADA80814B440}"/>
              </a:ext>
            </a:extLst>
          </p:cNvPr>
          <p:cNvSpPr>
            <a:spLocks noEditPoints="1"/>
          </p:cNvSpPr>
          <p:nvPr/>
        </p:nvSpPr>
        <p:spPr bwMode="auto">
          <a:xfrm>
            <a:off x="8455026" y="2637295"/>
            <a:ext cx="1531938" cy="941388"/>
          </a:xfrm>
          <a:custGeom>
            <a:avLst/>
            <a:gdLst>
              <a:gd name="T0" fmla="*/ 464 w 473"/>
              <a:gd name="T1" fmla="*/ 28 h 291"/>
              <a:gd name="T2" fmla="*/ 472 w 473"/>
              <a:gd name="T3" fmla="*/ 27 h 291"/>
              <a:gd name="T4" fmla="*/ 473 w 473"/>
              <a:gd name="T5" fmla="*/ 34 h 291"/>
              <a:gd name="T6" fmla="*/ 473 w 473"/>
              <a:gd name="T7" fmla="*/ 267 h 291"/>
              <a:gd name="T8" fmla="*/ 464 w 473"/>
              <a:gd name="T9" fmla="*/ 283 h 291"/>
              <a:gd name="T10" fmla="*/ 448 w 473"/>
              <a:gd name="T11" fmla="*/ 291 h 291"/>
              <a:gd name="T12" fmla="*/ 237 w 473"/>
              <a:gd name="T13" fmla="*/ 291 h 291"/>
              <a:gd name="T14" fmla="*/ 27 w 473"/>
              <a:gd name="T15" fmla="*/ 291 h 291"/>
              <a:gd name="T16" fmla="*/ 9 w 473"/>
              <a:gd name="T17" fmla="*/ 283 h 291"/>
              <a:gd name="T18" fmla="*/ 0 w 473"/>
              <a:gd name="T19" fmla="*/ 267 h 291"/>
              <a:gd name="T20" fmla="*/ 0 w 473"/>
              <a:gd name="T21" fmla="*/ 34 h 291"/>
              <a:gd name="T22" fmla="*/ 10 w 473"/>
              <a:gd name="T23" fmla="*/ 28 h 291"/>
              <a:gd name="T24" fmla="*/ 38 w 473"/>
              <a:gd name="T25" fmla="*/ 47 h 291"/>
              <a:gd name="T26" fmla="*/ 100 w 473"/>
              <a:gd name="T27" fmla="*/ 88 h 291"/>
              <a:gd name="T28" fmla="*/ 160 w 473"/>
              <a:gd name="T29" fmla="*/ 128 h 291"/>
              <a:gd name="T30" fmla="*/ 66 w 473"/>
              <a:gd name="T31" fmla="*/ 234 h 291"/>
              <a:gd name="T32" fmla="*/ 64 w 473"/>
              <a:gd name="T33" fmla="*/ 240 h 291"/>
              <a:gd name="T34" fmla="*/ 68 w 473"/>
              <a:gd name="T35" fmla="*/ 240 h 291"/>
              <a:gd name="T36" fmla="*/ 71 w 473"/>
              <a:gd name="T37" fmla="*/ 238 h 291"/>
              <a:gd name="T38" fmla="*/ 183 w 473"/>
              <a:gd name="T39" fmla="*/ 144 h 291"/>
              <a:gd name="T40" fmla="*/ 213 w 473"/>
              <a:gd name="T41" fmla="*/ 163 h 291"/>
              <a:gd name="T42" fmla="*/ 237 w 473"/>
              <a:gd name="T43" fmla="*/ 168 h 291"/>
              <a:gd name="T44" fmla="*/ 261 w 473"/>
              <a:gd name="T45" fmla="*/ 163 h 291"/>
              <a:gd name="T46" fmla="*/ 292 w 473"/>
              <a:gd name="T47" fmla="*/ 144 h 291"/>
              <a:gd name="T48" fmla="*/ 403 w 473"/>
              <a:gd name="T49" fmla="*/ 238 h 291"/>
              <a:gd name="T50" fmla="*/ 407 w 473"/>
              <a:gd name="T51" fmla="*/ 240 h 291"/>
              <a:gd name="T52" fmla="*/ 410 w 473"/>
              <a:gd name="T53" fmla="*/ 240 h 291"/>
              <a:gd name="T54" fmla="*/ 408 w 473"/>
              <a:gd name="T55" fmla="*/ 234 h 291"/>
              <a:gd name="T56" fmla="*/ 315 w 473"/>
              <a:gd name="T57" fmla="*/ 128 h 291"/>
              <a:gd name="T58" fmla="*/ 374 w 473"/>
              <a:gd name="T59" fmla="*/ 88 h 291"/>
              <a:gd name="T60" fmla="*/ 435 w 473"/>
              <a:gd name="T61" fmla="*/ 47 h 291"/>
              <a:gd name="T62" fmla="*/ 464 w 473"/>
              <a:gd name="T63" fmla="*/ 28 h 291"/>
              <a:gd name="T64" fmla="*/ 21 w 473"/>
              <a:gd name="T65" fmla="*/ 23 h 291"/>
              <a:gd name="T66" fmla="*/ 6 w 473"/>
              <a:gd name="T67" fmla="*/ 11 h 291"/>
              <a:gd name="T68" fmla="*/ 7 w 473"/>
              <a:gd name="T69" fmla="*/ 2 h 291"/>
              <a:gd name="T70" fmla="*/ 20 w 473"/>
              <a:gd name="T71" fmla="*/ 0 h 291"/>
              <a:gd name="T72" fmla="*/ 237 w 473"/>
              <a:gd name="T73" fmla="*/ 0 h 291"/>
              <a:gd name="T74" fmla="*/ 455 w 473"/>
              <a:gd name="T75" fmla="*/ 0 h 291"/>
              <a:gd name="T76" fmla="*/ 468 w 473"/>
              <a:gd name="T77" fmla="*/ 2 h 291"/>
              <a:gd name="T78" fmla="*/ 468 w 473"/>
              <a:gd name="T79" fmla="*/ 11 h 291"/>
              <a:gd name="T80" fmla="*/ 454 w 473"/>
              <a:gd name="T81" fmla="*/ 23 h 291"/>
              <a:gd name="T82" fmla="*/ 261 w 473"/>
              <a:gd name="T83" fmla="*/ 128 h 291"/>
              <a:gd name="T84" fmla="*/ 237 w 473"/>
              <a:gd name="T85" fmla="*/ 133 h 291"/>
              <a:gd name="T86" fmla="*/ 213 w 473"/>
              <a:gd name="T87" fmla="*/ 128 h 291"/>
              <a:gd name="T88" fmla="*/ 21 w 473"/>
              <a:gd name="T89" fmla="*/ 23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73" h="291">
                <a:moveTo>
                  <a:pt x="464" y="28"/>
                </a:moveTo>
                <a:cubicBezTo>
                  <a:pt x="469" y="27"/>
                  <a:pt x="472" y="27"/>
                  <a:pt x="472" y="27"/>
                </a:cubicBezTo>
                <a:cubicBezTo>
                  <a:pt x="473" y="28"/>
                  <a:pt x="473" y="30"/>
                  <a:pt x="473" y="34"/>
                </a:cubicBezTo>
                <a:cubicBezTo>
                  <a:pt x="473" y="267"/>
                  <a:pt x="473" y="267"/>
                  <a:pt x="473" y="267"/>
                </a:cubicBezTo>
                <a:cubicBezTo>
                  <a:pt x="473" y="272"/>
                  <a:pt x="470" y="278"/>
                  <a:pt x="464" y="283"/>
                </a:cubicBezTo>
                <a:cubicBezTo>
                  <a:pt x="459" y="288"/>
                  <a:pt x="453" y="291"/>
                  <a:pt x="448" y="291"/>
                </a:cubicBezTo>
                <a:cubicBezTo>
                  <a:pt x="237" y="291"/>
                  <a:pt x="237" y="291"/>
                  <a:pt x="237" y="291"/>
                </a:cubicBezTo>
                <a:cubicBezTo>
                  <a:pt x="27" y="291"/>
                  <a:pt x="27" y="291"/>
                  <a:pt x="27" y="291"/>
                </a:cubicBezTo>
                <a:cubicBezTo>
                  <a:pt x="21" y="291"/>
                  <a:pt x="15" y="288"/>
                  <a:pt x="9" y="283"/>
                </a:cubicBezTo>
                <a:cubicBezTo>
                  <a:pt x="3" y="278"/>
                  <a:pt x="0" y="272"/>
                  <a:pt x="0" y="267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27"/>
                  <a:pt x="3" y="25"/>
                  <a:pt x="10" y="28"/>
                </a:cubicBezTo>
                <a:cubicBezTo>
                  <a:pt x="12" y="30"/>
                  <a:pt x="22" y="36"/>
                  <a:pt x="38" y="47"/>
                </a:cubicBezTo>
                <a:cubicBezTo>
                  <a:pt x="55" y="58"/>
                  <a:pt x="76" y="72"/>
                  <a:pt x="100" y="88"/>
                </a:cubicBezTo>
                <a:cubicBezTo>
                  <a:pt x="125" y="105"/>
                  <a:pt x="145" y="118"/>
                  <a:pt x="160" y="128"/>
                </a:cubicBezTo>
                <a:cubicBezTo>
                  <a:pt x="66" y="234"/>
                  <a:pt x="66" y="234"/>
                  <a:pt x="66" y="234"/>
                </a:cubicBezTo>
                <a:cubicBezTo>
                  <a:pt x="63" y="236"/>
                  <a:pt x="63" y="238"/>
                  <a:pt x="64" y="240"/>
                </a:cubicBezTo>
                <a:cubicBezTo>
                  <a:pt x="65" y="240"/>
                  <a:pt x="66" y="241"/>
                  <a:pt x="68" y="240"/>
                </a:cubicBezTo>
                <a:cubicBezTo>
                  <a:pt x="69" y="240"/>
                  <a:pt x="70" y="239"/>
                  <a:pt x="71" y="238"/>
                </a:cubicBezTo>
                <a:cubicBezTo>
                  <a:pt x="183" y="144"/>
                  <a:pt x="183" y="144"/>
                  <a:pt x="183" y="144"/>
                </a:cubicBezTo>
                <a:cubicBezTo>
                  <a:pt x="199" y="155"/>
                  <a:pt x="209" y="161"/>
                  <a:pt x="213" y="163"/>
                </a:cubicBezTo>
                <a:cubicBezTo>
                  <a:pt x="220" y="166"/>
                  <a:pt x="227" y="168"/>
                  <a:pt x="237" y="168"/>
                </a:cubicBezTo>
                <a:cubicBezTo>
                  <a:pt x="247" y="168"/>
                  <a:pt x="255" y="166"/>
                  <a:pt x="261" y="163"/>
                </a:cubicBezTo>
                <a:cubicBezTo>
                  <a:pt x="266" y="161"/>
                  <a:pt x="276" y="155"/>
                  <a:pt x="292" y="144"/>
                </a:cubicBezTo>
                <a:cubicBezTo>
                  <a:pt x="403" y="238"/>
                  <a:pt x="403" y="238"/>
                  <a:pt x="403" y="238"/>
                </a:cubicBezTo>
                <a:cubicBezTo>
                  <a:pt x="404" y="239"/>
                  <a:pt x="405" y="240"/>
                  <a:pt x="407" y="240"/>
                </a:cubicBezTo>
                <a:cubicBezTo>
                  <a:pt x="408" y="241"/>
                  <a:pt x="410" y="240"/>
                  <a:pt x="410" y="240"/>
                </a:cubicBezTo>
                <a:cubicBezTo>
                  <a:pt x="411" y="239"/>
                  <a:pt x="410" y="237"/>
                  <a:pt x="408" y="234"/>
                </a:cubicBezTo>
                <a:cubicBezTo>
                  <a:pt x="315" y="128"/>
                  <a:pt x="315" y="128"/>
                  <a:pt x="315" y="128"/>
                </a:cubicBezTo>
                <a:cubicBezTo>
                  <a:pt x="330" y="118"/>
                  <a:pt x="350" y="105"/>
                  <a:pt x="374" y="88"/>
                </a:cubicBezTo>
                <a:cubicBezTo>
                  <a:pt x="398" y="72"/>
                  <a:pt x="419" y="58"/>
                  <a:pt x="435" y="47"/>
                </a:cubicBezTo>
                <a:cubicBezTo>
                  <a:pt x="452" y="36"/>
                  <a:pt x="461" y="30"/>
                  <a:pt x="464" y="28"/>
                </a:cubicBezTo>
                <a:close/>
                <a:moveTo>
                  <a:pt x="21" y="23"/>
                </a:moveTo>
                <a:cubicBezTo>
                  <a:pt x="14" y="20"/>
                  <a:pt x="9" y="15"/>
                  <a:pt x="6" y="11"/>
                </a:cubicBezTo>
                <a:cubicBezTo>
                  <a:pt x="5" y="6"/>
                  <a:pt x="5" y="3"/>
                  <a:pt x="7" y="2"/>
                </a:cubicBezTo>
                <a:cubicBezTo>
                  <a:pt x="9" y="0"/>
                  <a:pt x="13" y="0"/>
                  <a:pt x="20" y="0"/>
                </a:cubicBezTo>
                <a:cubicBezTo>
                  <a:pt x="237" y="0"/>
                  <a:pt x="237" y="0"/>
                  <a:pt x="237" y="0"/>
                </a:cubicBezTo>
                <a:cubicBezTo>
                  <a:pt x="455" y="0"/>
                  <a:pt x="455" y="0"/>
                  <a:pt x="455" y="0"/>
                </a:cubicBezTo>
                <a:cubicBezTo>
                  <a:pt x="461" y="0"/>
                  <a:pt x="466" y="0"/>
                  <a:pt x="468" y="2"/>
                </a:cubicBezTo>
                <a:cubicBezTo>
                  <a:pt x="470" y="3"/>
                  <a:pt x="470" y="6"/>
                  <a:pt x="468" y="11"/>
                </a:cubicBezTo>
                <a:cubicBezTo>
                  <a:pt x="466" y="15"/>
                  <a:pt x="461" y="20"/>
                  <a:pt x="454" y="23"/>
                </a:cubicBezTo>
                <a:cubicBezTo>
                  <a:pt x="328" y="92"/>
                  <a:pt x="264" y="127"/>
                  <a:pt x="261" y="128"/>
                </a:cubicBezTo>
                <a:cubicBezTo>
                  <a:pt x="255" y="131"/>
                  <a:pt x="247" y="133"/>
                  <a:pt x="237" y="133"/>
                </a:cubicBezTo>
                <a:cubicBezTo>
                  <a:pt x="227" y="133"/>
                  <a:pt x="220" y="131"/>
                  <a:pt x="213" y="128"/>
                </a:cubicBezTo>
                <a:cubicBezTo>
                  <a:pt x="210" y="127"/>
                  <a:pt x="146" y="92"/>
                  <a:pt x="21" y="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xmlns="" id="{A4C3C95D-9F15-41FB-B10B-A7D601AB3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7238" y="4821695"/>
            <a:ext cx="2592388" cy="2590800"/>
          </a:xfrm>
          <a:prstGeom prst="ellipse">
            <a:avLst/>
          </a:prstGeom>
          <a:solidFill>
            <a:srgbClr val="243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xmlns="" id="{F3E0212A-3240-4DCD-9201-45A2906CB559}"/>
              </a:ext>
            </a:extLst>
          </p:cNvPr>
          <p:cNvSpPr>
            <a:spLocks noEditPoints="1"/>
          </p:cNvSpPr>
          <p:nvPr/>
        </p:nvSpPr>
        <p:spPr bwMode="auto">
          <a:xfrm>
            <a:off x="7716838" y="5394783"/>
            <a:ext cx="1363663" cy="1438275"/>
          </a:xfrm>
          <a:custGeom>
            <a:avLst/>
            <a:gdLst>
              <a:gd name="T0" fmla="*/ 420 w 421"/>
              <a:gd name="T1" fmla="*/ 412 h 444"/>
              <a:gd name="T2" fmla="*/ 393 w 421"/>
              <a:gd name="T3" fmla="*/ 442 h 444"/>
              <a:gd name="T4" fmla="*/ 34 w 421"/>
              <a:gd name="T5" fmla="*/ 443 h 444"/>
              <a:gd name="T6" fmla="*/ 4 w 421"/>
              <a:gd name="T7" fmla="*/ 423 h 444"/>
              <a:gd name="T8" fmla="*/ 0 w 421"/>
              <a:gd name="T9" fmla="*/ 392 h 444"/>
              <a:gd name="T10" fmla="*/ 8 w 421"/>
              <a:gd name="T11" fmla="*/ 341 h 444"/>
              <a:gd name="T12" fmla="*/ 0 w 421"/>
              <a:gd name="T13" fmla="*/ 310 h 444"/>
              <a:gd name="T14" fmla="*/ 0 w 421"/>
              <a:gd name="T15" fmla="*/ 268 h 444"/>
              <a:gd name="T16" fmla="*/ 1 w 421"/>
              <a:gd name="T17" fmla="*/ 224 h 444"/>
              <a:gd name="T18" fmla="*/ 0 w 421"/>
              <a:gd name="T19" fmla="*/ 181 h 444"/>
              <a:gd name="T20" fmla="*/ 8 w 421"/>
              <a:gd name="T21" fmla="*/ 152 h 444"/>
              <a:gd name="T22" fmla="*/ 0 w 421"/>
              <a:gd name="T23" fmla="*/ 115 h 444"/>
              <a:gd name="T24" fmla="*/ 10 w 421"/>
              <a:gd name="T25" fmla="*/ 62 h 444"/>
              <a:gd name="T26" fmla="*/ 81 w 421"/>
              <a:gd name="T27" fmla="*/ 1 h 444"/>
              <a:gd name="T28" fmla="*/ 339 w 421"/>
              <a:gd name="T29" fmla="*/ 0 h 444"/>
              <a:gd name="T30" fmla="*/ 387 w 421"/>
              <a:gd name="T31" fmla="*/ 38 h 444"/>
              <a:gd name="T32" fmla="*/ 421 w 421"/>
              <a:gd name="T33" fmla="*/ 91 h 444"/>
              <a:gd name="T34" fmla="*/ 413 w 421"/>
              <a:gd name="T35" fmla="*/ 152 h 444"/>
              <a:gd name="T36" fmla="*/ 421 w 421"/>
              <a:gd name="T37" fmla="*/ 187 h 444"/>
              <a:gd name="T38" fmla="*/ 420 w 421"/>
              <a:gd name="T39" fmla="*/ 222 h 444"/>
              <a:gd name="T40" fmla="*/ 420 w 421"/>
              <a:gd name="T41" fmla="*/ 266 h 444"/>
              <a:gd name="T42" fmla="*/ 421 w 421"/>
              <a:gd name="T43" fmla="*/ 309 h 444"/>
              <a:gd name="T44" fmla="*/ 413 w 421"/>
              <a:gd name="T45" fmla="*/ 341 h 444"/>
              <a:gd name="T46" fmla="*/ 421 w 421"/>
              <a:gd name="T47" fmla="*/ 382 h 444"/>
              <a:gd name="T48" fmla="*/ 394 w 421"/>
              <a:gd name="T49" fmla="*/ 414 h 444"/>
              <a:gd name="T50" fmla="*/ 391 w 421"/>
              <a:gd name="T51" fmla="*/ 354 h 444"/>
              <a:gd name="T52" fmla="*/ 375 w 421"/>
              <a:gd name="T53" fmla="*/ 351 h 444"/>
              <a:gd name="T54" fmla="*/ 34 w 421"/>
              <a:gd name="T55" fmla="*/ 352 h 444"/>
              <a:gd name="T56" fmla="*/ 25 w 421"/>
              <a:gd name="T57" fmla="*/ 405 h 444"/>
              <a:gd name="T58" fmla="*/ 210 w 421"/>
              <a:gd name="T59" fmla="*/ 419 h 444"/>
              <a:gd name="T60" fmla="*/ 381 w 421"/>
              <a:gd name="T61" fmla="*/ 142 h 444"/>
              <a:gd name="T62" fmla="*/ 396 w 421"/>
              <a:gd name="T63" fmla="*/ 90 h 444"/>
              <a:gd name="T64" fmla="*/ 386 w 421"/>
              <a:gd name="T65" fmla="*/ 74 h 444"/>
              <a:gd name="T66" fmla="*/ 36 w 421"/>
              <a:gd name="T67" fmla="*/ 75 h 444"/>
              <a:gd name="T68" fmla="*/ 25 w 421"/>
              <a:gd name="T69" fmla="*/ 127 h 444"/>
              <a:gd name="T70" fmla="*/ 210 w 421"/>
              <a:gd name="T71" fmla="*/ 142 h 444"/>
              <a:gd name="T72" fmla="*/ 40 w 421"/>
              <a:gd name="T73" fmla="*/ 258 h 444"/>
              <a:gd name="T74" fmla="*/ 25 w 421"/>
              <a:gd name="T75" fmla="*/ 314 h 444"/>
              <a:gd name="T76" fmla="*/ 35 w 421"/>
              <a:gd name="T77" fmla="*/ 326 h 444"/>
              <a:gd name="T78" fmla="*/ 386 w 421"/>
              <a:gd name="T79" fmla="*/ 326 h 444"/>
              <a:gd name="T80" fmla="*/ 396 w 421"/>
              <a:gd name="T81" fmla="*/ 315 h 444"/>
              <a:gd name="T82" fmla="*/ 386 w 421"/>
              <a:gd name="T83" fmla="*/ 258 h 444"/>
              <a:gd name="T84" fmla="*/ 381 w 421"/>
              <a:gd name="T85" fmla="*/ 232 h 444"/>
              <a:gd name="T86" fmla="*/ 395 w 421"/>
              <a:gd name="T87" fmla="*/ 192 h 444"/>
              <a:gd name="T88" fmla="*/ 370 w 421"/>
              <a:gd name="T89" fmla="*/ 167 h 444"/>
              <a:gd name="T90" fmla="*/ 51 w 421"/>
              <a:gd name="T91" fmla="*/ 168 h 444"/>
              <a:gd name="T92" fmla="*/ 25 w 421"/>
              <a:gd name="T93" fmla="*/ 181 h 444"/>
              <a:gd name="T94" fmla="*/ 34 w 421"/>
              <a:gd name="T95" fmla="*/ 231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21" h="444">
                <a:moveTo>
                  <a:pt x="421" y="382"/>
                </a:moveTo>
                <a:cubicBezTo>
                  <a:pt x="421" y="383"/>
                  <a:pt x="421" y="384"/>
                  <a:pt x="420" y="385"/>
                </a:cubicBezTo>
                <a:cubicBezTo>
                  <a:pt x="420" y="394"/>
                  <a:pt x="420" y="403"/>
                  <a:pt x="420" y="412"/>
                </a:cubicBezTo>
                <a:cubicBezTo>
                  <a:pt x="420" y="418"/>
                  <a:pt x="418" y="423"/>
                  <a:pt x="414" y="427"/>
                </a:cubicBezTo>
                <a:cubicBezTo>
                  <a:pt x="411" y="431"/>
                  <a:pt x="407" y="435"/>
                  <a:pt x="404" y="438"/>
                </a:cubicBezTo>
                <a:cubicBezTo>
                  <a:pt x="401" y="441"/>
                  <a:pt x="397" y="442"/>
                  <a:pt x="393" y="442"/>
                </a:cubicBezTo>
                <a:cubicBezTo>
                  <a:pt x="380" y="443"/>
                  <a:pt x="368" y="444"/>
                  <a:pt x="355" y="444"/>
                </a:cubicBezTo>
                <a:cubicBezTo>
                  <a:pt x="264" y="444"/>
                  <a:pt x="173" y="444"/>
                  <a:pt x="82" y="444"/>
                </a:cubicBezTo>
                <a:cubicBezTo>
                  <a:pt x="66" y="444"/>
                  <a:pt x="50" y="443"/>
                  <a:pt x="34" y="443"/>
                </a:cubicBezTo>
                <a:cubicBezTo>
                  <a:pt x="30" y="443"/>
                  <a:pt x="26" y="442"/>
                  <a:pt x="21" y="441"/>
                </a:cubicBezTo>
                <a:cubicBezTo>
                  <a:pt x="20" y="441"/>
                  <a:pt x="19" y="440"/>
                  <a:pt x="18" y="439"/>
                </a:cubicBezTo>
                <a:cubicBezTo>
                  <a:pt x="12" y="434"/>
                  <a:pt x="7" y="429"/>
                  <a:pt x="4" y="423"/>
                </a:cubicBezTo>
                <a:cubicBezTo>
                  <a:pt x="1" y="419"/>
                  <a:pt x="1" y="414"/>
                  <a:pt x="0" y="409"/>
                </a:cubicBezTo>
                <a:cubicBezTo>
                  <a:pt x="0" y="404"/>
                  <a:pt x="0" y="400"/>
                  <a:pt x="0" y="395"/>
                </a:cubicBezTo>
                <a:cubicBezTo>
                  <a:pt x="0" y="394"/>
                  <a:pt x="0" y="393"/>
                  <a:pt x="0" y="392"/>
                </a:cubicBezTo>
                <a:cubicBezTo>
                  <a:pt x="0" y="383"/>
                  <a:pt x="0" y="375"/>
                  <a:pt x="0" y="367"/>
                </a:cubicBezTo>
                <a:cubicBezTo>
                  <a:pt x="0" y="366"/>
                  <a:pt x="0" y="365"/>
                  <a:pt x="0" y="364"/>
                </a:cubicBezTo>
                <a:cubicBezTo>
                  <a:pt x="0" y="355"/>
                  <a:pt x="2" y="347"/>
                  <a:pt x="8" y="341"/>
                </a:cubicBezTo>
                <a:cubicBezTo>
                  <a:pt x="9" y="339"/>
                  <a:pt x="9" y="338"/>
                  <a:pt x="8" y="337"/>
                </a:cubicBezTo>
                <a:cubicBezTo>
                  <a:pt x="4" y="332"/>
                  <a:pt x="2" y="327"/>
                  <a:pt x="1" y="320"/>
                </a:cubicBezTo>
                <a:cubicBezTo>
                  <a:pt x="1" y="317"/>
                  <a:pt x="0" y="314"/>
                  <a:pt x="0" y="310"/>
                </a:cubicBezTo>
                <a:cubicBezTo>
                  <a:pt x="0" y="302"/>
                  <a:pt x="0" y="293"/>
                  <a:pt x="0" y="285"/>
                </a:cubicBezTo>
                <a:cubicBezTo>
                  <a:pt x="0" y="284"/>
                  <a:pt x="0" y="283"/>
                  <a:pt x="0" y="282"/>
                </a:cubicBezTo>
                <a:cubicBezTo>
                  <a:pt x="0" y="277"/>
                  <a:pt x="0" y="273"/>
                  <a:pt x="0" y="268"/>
                </a:cubicBezTo>
                <a:cubicBezTo>
                  <a:pt x="0" y="260"/>
                  <a:pt x="3" y="253"/>
                  <a:pt x="8" y="247"/>
                </a:cubicBezTo>
                <a:cubicBezTo>
                  <a:pt x="10" y="244"/>
                  <a:pt x="10" y="245"/>
                  <a:pt x="8" y="242"/>
                </a:cubicBezTo>
                <a:cubicBezTo>
                  <a:pt x="4" y="237"/>
                  <a:pt x="1" y="231"/>
                  <a:pt x="1" y="224"/>
                </a:cubicBezTo>
                <a:cubicBezTo>
                  <a:pt x="1" y="219"/>
                  <a:pt x="0" y="213"/>
                  <a:pt x="0" y="208"/>
                </a:cubicBezTo>
                <a:cubicBezTo>
                  <a:pt x="0" y="207"/>
                  <a:pt x="0" y="206"/>
                  <a:pt x="0" y="205"/>
                </a:cubicBezTo>
                <a:cubicBezTo>
                  <a:pt x="0" y="197"/>
                  <a:pt x="0" y="189"/>
                  <a:pt x="0" y="181"/>
                </a:cubicBezTo>
                <a:cubicBezTo>
                  <a:pt x="0" y="180"/>
                  <a:pt x="0" y="180"/>
                  <a:pt x="0" y="179"/>
                </a:cubicBezTo>
                <a:cubicBezTo>
                  <a:pt x="0" y="171"/>
                  <a:pt x="2" y="163"/>
                  <a:pt x="8" y="157"/>
                </a:cubicBezTo>
                <a:cubicBezTo>
                  <a:pt x="9" y="155"/>
                  <a:pt x="9" y="154"/>
                  <a:pt x="8" y="152"/>
                </a:cubicBezTo>
                <a:cubicBezTo>
                  <a:pt x="5" y="148"/>
                  <a:pt x="2" y="144"/>
                  <a:pt x="1" y="139"/>
                </a:cubicBezTo>
                <a:cubicBezTo>
                  <a:pt x="1" y="133"/>
                  <a:pt x="1" y="128"/>
                  <a:pt x="0" y="122"/>
                </a:cubicBezTo>
                <a:cubicBezTo>
                  <a:pt x="0" y="120"/>
                  <a:pt x="0" y="117"/>
                  <a:pt x="0" y="115"/>
                </a:cubicBezTo>
                <a:cubicBezTo>
                  <a:pt x="0" y="106"/>
                  <a:pt x="0" y="98"/>
                  <a:pt x="0" y="89"/>
                </a:cubicBezTo>
                <a:cubicBezTo>
                  <a:pt x="0" y="88"/>
                  <a:pt x="0" y="86"/>
                  <a:pt x="0" y="85"/>
                </a:cubicBezTo>
                <a:cubicBezTo>
                  <a:pt x="1" y="76"/>
                  <a:pt x="4" y="68"/>
                  <a:pt x="10" y="62"/>
                </a:cubicBezTo>
                <a:cubicBezTo>
                  <a:pt x="22" y="50"/>
                  <a:pt x="34" y="39"/>
                  <a:pt x="45" y="27"/>
                </a:cubicBezTo>
                <a:cubicBezTo>
                  <a:pt x="52" y="21"/>
                  <a:pt x="59" y="14"/>
                  <a:pt x="66" y="8"/>
                </a:cubicBezTo>
                <a:cubicBezTo>
                  <a:pt x="70" y="4"/>
                  <a:pt x="75" y="1"/>
                  <a:pt x="81" y="1"/>
                </a:cubicBezTo>
                <a:cubicBezTo>
                  <a:pt x="84" y="1"/>
                  <a:pt x="88" y="0"/>
                  <a:pt x="91" y="0"/>
                </a:cubicBezTo>
                <a:cubicBezTo>
                  <a:pt x="121" y="0"/>
                  <a:pt x="152" y="0"/>
                  <a:pt x="182" y="0"/>
                </a:cubicBezTo>
                <a:cubicBezTo>
                  <a:pt x="234" y="0"/>
                  <a:pt x="287" y="0"/>
                  <a:pt x="339" y="0"/>
                </a:cubicBezTo>
                <a:cubicBezTo>
                  <a:pt x="340" y="0"/>
                  <a:pt x="341" y="0"/>
                  <a:pt x="342" y="1"/>
                </a:cubicBezTo>
                <a:cubicBezTo>
                  <a:pt x="346" y="3"/>
                  <a:pt x="351" y="5"/>
                  <a:pt x="354" y="8"/>
                </a:cubicBezTo>
                <a:cubicBezTo>
                  <a:pt x="365" y="18"/>
                  <a:pt x="376" y="28"/>
                  <a:pt x="387" y="38"/>
                </a:cubicBezTo>
                <a:cubicBezTo>
                  <a:pt x="396" y="46"/>
                  <a:pt x="404" y="55"/>
                  <a:pt x="412" y="63"/>
                </a:cubicBezTo>
                <a:cubicBezTo>
                  <a:pt x="417" y="68"/>
                  <a:pt x="419" y="75"/>
                  <a:pt x="420" y="82"/>
                </a:cubicBezTo>
                <a:cubicBezTo>
                  <a:pt x="420" y="85"/>
                  <a:pt x="420" y="88"/>
                  <a:pt x="421" y="91"/>
                </a:cubicBezTo>
                <a:cubicBezTo>
                  <a:pt x="421" y="102"/>
                  <a:pt x="421" y="113"/>
                  <a:pt x="421" y="124"/>
                </a:cubicBezTo>
                <a:cubicBezTo>
                  <a:pt x="421" y="126"/>
                  <a:pt x="420" y="128"/>
                  <a:pt x="420" y="131"/>
                </a:cubicBezTo>
                <a:cubicBezTo>
                  <a:pt x="420" y="139"/>
                  <a:pt x="419" y="146"/>
                  <a:pt x="413" y="152"/>
                </a:cubicBezTo>
                <a:cubicBezTo>
                  <a:pt x="411" y="154"/>
                  <a:pt x="411" y="155"/>
                  <a:pt x="413" y="157"/>
                </a:cubicBezTo>
                <a:cubicBezTo>
                  <a:pt x="418" y="164"/>
                  <a:pt x="420" y="172"/>
                  <a:pt x="420" y="180"/>
                </a:cubicBezTo>
                <a:cubicBezTo>
                  <a:pt x="420" y="182"/>
                  <a:pt x="421" y="184"/>
                  <a:pt x="421" y="187"/>
                </a:cubicBezTo>
                <a:cubicBezTo>
                  <a:pt x="421" y="190"/>
                  <a:pt x="421" y="193"/>
                  <a:pt x="421" y="197"/>
                </a:cubicBezTo>
                <a:cubicBezTo>
                  <a:pt x="421" y="198"/>
                  <a:pt x="420" y="198"/>
                  <a:pt x="420" y="199"/>
                </a:cubicBezTo>
                <a:cubicBezTo>
                  <a:pt x="420" y="207"/>
                  <a:pt x="420" y="215"/>
                  <a:pt x="420" y="222"/>
                </a:cubicBezTo>
                <a:cubicBezTo>
                  <a:pt x="420" y="230"/>
                  <a:pt x="417" y="236"/>
                  <a:pt x="413" y="242"/>
                </a:cubicBezTo>
                <a:cubicBezTo>
                  <a:pt x="411" y="244"/>
                  <a:pt x="411" y="245"/>
                  <a:pt x="413" y="247"/>
                </a:cubicBezTo>
                <a:cubicBezTo>
                  <a:pt x="417" y="252"/>
                  <a:pt x="420" y="259"/>
                  <a:pt x="420" y="266"/>
                </a:cubicBezTo>
                <a:cubicBezTo>
                  <a:pt x="420" y="275"/>
                  <a:pt x="420" y="284"/>
                  <a:pt x="420" y="293"/>
                </a:cubicBezTo>
                <a:cubicBezTo>
                  <a:pt x="421" y="294"/>
                  <a:pt x="421" y="295"/>
                  <a:pt x="421" y="296"/>
                </a:cubicBezTo>
                <a:cubicBezTo>
                  <a:pt x="421" y="300"/>
                  <a:pt x="421" y="304"/>
                  <a:pt x="421" y="309"/>
                </a:cubicBezTo>
                <a:cubicBezTo>
                  <a:pt x="421" y="310"/>
                  <a:pt x="420" y="312"/>
                  <a:pt x="420" y="314"/>
                </a:cubicBezTo>
                <a:cubicBezTo>
                  <a:pt x="420" y="322"/>
                  <a:pt x="418" y="329"/>
                  <a:pt x="413" y="336"/>
                </a:cubicBezTo>
                <a:cubicBezTo>
                  <a:pt x="412" y="338"/>
                  <a:pt x="412" y="339"/>
                  <a:pt x="413" y="341"/>
                </a:cubicBezTo>
                <a:cubicBezTo>
                  <a:pt x="418" y="348"/>
                  <a:pt x="420" y="356"/>
                  <a:pt x="420" y="365"/>
                </a:cubicBezTo>
                <a:cubicBezTo>
                  <a:pt x="420" y="367"/>
                  <a:pt x="421" y="368"/>
                  <a:pt x="421" y="370"/>
                </a:cubicBezTo>
                <a:cubicBezTo>
                  <a:pt x="421" y="374"/>
                  <a:pt x="421" y="378"/>
                  <a:pt x="421" y="382"/>
                </a:cubicBezTo>
                <a:close/>
                <a:moveTo>
                  <a:pt x="210" y="419"/>
                </a:moveTo>
                <a:cubicBezTo>
                  <a:pt x="267" y="419"/>
                  <a:pt x="324" y="419"/>
                  <a:pt x="381" y="419"/>
                </a:cubicBezTo>
                <a:cubicBezTo>
                  <a:pt x="386" y="419"/>
                  <a:pt x="391" y="418"/>
                  <a:pt x="394" y="414"/>
                </a:cubicBezTo>
                <a:cubicBezTo>
                  <a:pt x="395" y="412"/>
                  <a:pt x="396" y="411"/>
                  <a:pt x="396" y="410"/>
                </a:cubicBezTo>
                <a:cubicBezTo>
                  <a:pt x="396" y="395"/>
                  <a:pt x="395" y="381"/>
                  <a:pt x="396" y="366"/>
                </a:cubicBezTo>
                <a:cubicBezTo>
                  <a:pt x="396" y="361"/>
                  <a:pt x="395" y="357"/>
                  <a:pt x="391" y="354"/>
                </a:cubicBezTo>
                <a:cubicBezTo>
                  <a:pt x="390" y="354"/>
                  <a:pt x="390" y="353"/>
                  <a:pt x="390" y="353"/>
                </a:cubicBezTo>
                <a:cubicBezTo>
                  <a:pt x="389" y="352"/>
                  <a:pt x="388" y="352"/>
                  <a:pt x="387" y="352"/>
                </a:cubicBezTo>
                <a:cubicBezTo>
                  <a:pt x="383" y="351"/>
                  <a:pt x="379" y="351"/>
                  <a:pt x="375" y="351"/>
                </a:cubicBezTo>
                <a:cubicBezTo>
                  <a:pt x="329" y="351"/>
                  <a:pt x="284" y="351"/>
                  <a:pt x="238" y="351"/>
                </a:cubicBezTo>
                <a:cubicBezTo>
                  <a:pt x="182" y="351"/>
                  <a:pt x="126" y="351"/>
                  <a:pt x="69" y="352"/>
                </a:cubicBezTo>
                <a:cubicBezTo>
                  <a:pt x="58" y="352"/>
                  <a:pt x="46" y="352"/>
                  <a:pt x="34" y="352"/>
                </a:cubicBezTo>
                <a:cubicBezTo>
                  <a:pt x="33" y="352"/>
                  <a:pt x="32" y="352"/>
                  <a:pt x="31" y="353"/>
                </a:cubicBezTo>
                <a:cubicBezTo>
                  <a:pt x="28" y="355"/>
                  <a:pt x="25" y="359"/>
                  <a:pt x="25" y="364"/>
                </a:cubicBezTo>
                <a:cubicBezTo>
                  <a:pt x="25" y="377"/>
                  <a:pt x="25" y="391"/>
                  <a:pt x="25" y="405"/>
                </a:cubicBezTo>
                <a:cubicBezTo>
                  <a:pt x="25" y="410"/>
                  <a:pt x="26" y="414"/>
                  <a:pt x="30" y="417"/>
                </a:cubicBezTo>
                <a:cubicBezTo>
                  <a:pt x="32" y="418"/>
                  <a:pt x="33" y="419"/>
                  <a:pt x="34" y="419"/>
                </a:cubicBezTo>
                <a:cubicBezTo>
                  <a:pt x="93" y="419"/>
                  <a:pt x="152" y="419"/>
                  <a:pt x="210" y="419"/>
                </a:cubicBezTo>
                <a:close/>
                <a:moveTo>
                  <a:pt x="210" y="142"/>
                </a:moveTo>
                <a:cubicBezTo>
                  <a:pt x="210" y="142"/>
                  <a:pt x="210" y="142"/>
                  <a:pt x="210" y="142"/>
                </a:cubicBezTo>
                <a:cubicBezTo>
                  <a:pt x="267" y="142"/>
                  <a:pt x="324" y="142"/>
                  <a:pt x="381" y="142"/>
                </a:cubicBezTo>
                <a:cubicBezTo>
                  <a:pt x="386" y="142"/>
                  <a:pt x="391" y="141"/>
                  <a:pt x="394" y="136"/>
                </a:cubicBezTo>
                <a:cubicBezTo>
                  <a:pt x="395" y="135"/>
                  <a:pt x="396" y="134"/>
                  <a:pt x="396" y="133"/>
                </a:cubicBezTo>
                <a:cubicBezTo>
                  <a:pt x="396" y="118"/>
                  <a:pt x="395" y="104"/>
                  <a:pt x="396" y="90"/>
                </a:cubicBezTo>
                <a:cubicBezTo>
                  <a:pt x="396" y="84"/>
                  <a:pt x="395" y="80"/>
                  <a:pt x="391" y="76"/>
                </a:cubicBezTo>
                <a:cubicBezTo>
                  <a:pt x="390" y="76"/>
                  <a:pt x="390" y="76"/>
                  <a:pt x="390" y="76"/>
                </a:cubicBezTo>
                <a:cubicBezTo>
                  <a:pt x="389" y="75"/>
                  <a:pt x="388" y="74"/>
                  <a:pt x="386" y="74"/>
                </a:cubicBezTo>
                <a:cubicBezTo>
                  <a:pt x="333" y="74"/>
                  <a:pt x="279" y="74"/>
                  <a:pt x="226" y="74"/>
                </a:cubicBezTo>
                <a:cubicBezTo>
                  <a:pt x="191" y="74"/>
                  <a:pt x="157" y="74"/>
                  <a:pt x="123" y="74"/>
                </a:cubicBezTo>
                <a:cubicBezTo>
                  <a:pt x="94" y="74"/>
                  <a:pt x="65" y="75"/>
                  <a:pt x="36" y="75"/>
                </a:cubicBezTo>
                <a:cubicBezTo>
                  <a:pt x="33" y="75"/>
                  <a:pt x="31" y="76"/>
                  <a:pt x="28" y="78"/>
                </a:cubicBezTo>
                <a:cubicBezTo>
                  <a:pt x="26" y="80"/>
                  <a:pt x="25" y="83"/>
                  <a:pt x="25" y="86"/>
                </a:cubicBezTo>
                <a:cubicBezTo>
                  <a:pt x="25" y="100"/>
                  <a:pt x="25" y="114"/>
                  <a:pt x="25" y="127"/>
                </a:cubicBezTo>
                <a:cubicBezTo>
                  <a:pt x="25" y="133"/>
                  <a:pt x="26" y="137"/>
                  <a:pt x="30" y="140"/>
                </a:cubicBezTo>
                <a:cubicBezTo>
                  <a:pt x="31" y="141"/>
                  <a:pt x="33" y="142"/>
                  <a:pt x="34" y="142"/>
                </a:cubicBezTo>
                <a:cubicBezTo>
                  <a:pt x="93" y="142"/>
                  <a:pt x="151" y="142"/>
                  <a:pt x="210" y="142"/>
                </a:cubicBezTo>
                <a:close/>
                <a:moveTo>
                  <a:pt x="210" y="258"/>
                </a:moveTo>
                <a:cubicBezTo>
                  <a:pt x="210" y="258"/>
                  <a:pt x="210" y="258"/>
                  <a:pt x="210" y="258"/>
                </a:cubicBezTo>
                <a:cubicBezTo>
                  <a:pt x="154" y="258"/>
                  <a:pt x="97" y="258"/>
                  <a:pt x="40" y="258"/>
                </a:cubicBezTo>
                <a:cubicBezTo>
                  <a:pt x="34" y="258"/>
                  <a:pt x="30" y="258"/>
                  <a:pt x="26" y="263"/>
                </a:cubicBezTo>
                <a:cubicBezTo>
                  <a:pt x="25" y="264"/>
                  <a:pt x="25" y="265"/>
                  <a:pt x="25" y="267"/>
                </a:cubicBezTo>
                <a:cubicBezTo>
                  <a:pt x="25" y="282"/>
                  <a:pt x="25" y="298"/>
                  <a:pt x="25" y="314"/>
                </a:cubicBezTo>
                <a:cubicBezTo>
                  <a:pt x="25" y="317"/>
                  <a:pt x="25" y="318"/>
                  <a:pt x="27" y="320"/>
                </a:cubicBezTo>
                <a:cubicBezTo>
                  <a:pt x="29" y="321"/>
                  <a:pt x="30" y="323"/>
                  <a:pt x="32" y="325"/>
                </a:cubicBezTo>
                <a:cubicBezTo>
                  <a:pt x="33" y="325"/>
                  <a:pt x="34" y="326"/>
                  <a:pt x="35" y="326"/>
                </a:cubicBezTo>
                <a:cubicBezTo>
                  <a:pt x="61" y="326"/>
                  <a:pt x="86" y="326"/>
                  <a:pt x="112" y="326"/>
                </a:cubicBezTo>
                <a:cubicBezTo>
                  <a:pt x="159" y="326"/>
                  <a:pt x="206" y="326"/>
                  <a:pt x="252" y="326"/>
                </a:cubicBezTo>
                <a:cubicBezTo>
                  <a:pt x="297" y="326"/>
                  <a:pt x="341" y="326"/>
                  <a:pt x="386" y="326"/>
                </a:cubicBezTo>
                <a:cubicBezTo>
                  <a:pt x="387" y="326"/>
                  <a:pt x="388" y="325"/>
                  <a:pt x="389" y="325"/>
                </a:cubicBezTo>
                <a:cubicBezTo>
                  <a:pt x="390" y="323"/>
                  <a:pt x="392" y="321"/>
                  <a:pt x="394" y="319"/>
                </a:cubicBezTo>
                <a:cubicBezTo>
                  <a:pt x="395" y="318"/>
                  <a:pt x="396" y="317"/>
                  <a:pt x="396" y="315"/>
                </a:cubicBezTo>
                <a:cubicBezTo>
                  <a:pt x="396" y="301"/>
                  <a:pt x="395" y="286"/>
                  <a:pt x="396" y="272"/>
                </a:cubicBezTo>
                <a:cubicBezTo>
                  <a:pt x="396" y="267"/>
                  <a:pt x="395" y="263"/>
                  <a:pt x="391" y="260"/>
                </a:cubicBezTo>
                <a:cubicBezTo>
                  <a:pt x="389" y="258"/>
                  <a:pt x="388" y="258"/>
                  <a:pt x="386" y="258"/>
                </a:cubicBezTo>
                <a:cubicBezTo>
                  <a:pt x="328" y="258"/>
                  <a:pt x="269" y="258"/>
                  <a:pt x="210" y="258"/>
                </a:cubicBezTo>
                <a:close/>
                <a:moveTo>
                  <a:pt x="210" y="231"/>
                </a:moveTo>
                <a:cubicBezTo>
                  <a:pt x="267" y="231"/>
                  <a:pt x="324" y="231"/>
                  <a:pt x="381" y="232"/>
                </a:cubicBezTo>
                <a:cubicBezTo>
                  <a:pt x="386" y="232"/>
                  <a:pt x="391" y="231"/>
                  <a:pt x="394" y="226"/>
                </a:cubicBezTo>
                <a:cubicBezTo>
                  <a:pt x="395" y="225"/>
                  <a:pt x="396" y="224"/>
                  <a:pt x="396" y="222"/>
                </a:cubicBezTo>
                <a:cubicBezTo>
                  <a:pt x="396" y="212"/>
                  <a:pt x="396" y="202"/>
                  <a:pt x="395" y="192"/>
                </a:cubicBezTo>
                <a:cubicBezTo>
                  <a:pt x="395" y="187"/>
                  <a:pt x="395" y="182"/>
                  <a:pt x="395" y="178"/>
                </a:cubicBezTo>
                <a:cubicBezTo>
                  <a:pt x="394" y="172"/>
                  <a:pt x="391" y="169"/>
                  <a:pt x="385" y="168"/>
                </a:cubicBezTo>
                <a:cubicBezTo>
                  <a:pt x="380" y="168"/>
                  <a:pt x="375" y="167"/>
                  <a:pt x="370" y="167"/>
                </a:cubicBezTo>
                <a:cubicBezTo>
                  <a:pt x="334" y="167"/>
                  <a:pt x="298" y="167"/>
                  <a:pt x="262" y="167"/>
                </a:cubicBezTo>
                <a:cubicBezTo>
                  <a:pt x="219" y="167"/>
                  <a:pt x="176" y="167"/>
                  <a:pt x="132" y="167"/>
                </a:cubicBezTo>
                <a:cubicBezTo>
                  <a:pt x="105" y="167"/>
                  <a:pt x="78" y="167"/>
                  <a:pt x="51" y="168"/>
                </a:cubicBezTo>
                <a:cubicBezTo>
                  <a:pt x="45" y="168"/>
                  <a:pt x="39" y="168"/>
                  <a:pt x="33" y="169"/>
                </a:cubicBezTo>
                <a:cubicBezTo>
                  <a:pt x="29" y="169"/>
                  <a:pt x="26" y="172"/>
                  <a:pt x="26" y="176"/>
                </a:cubicBezTo>
                <a:cubicBezTo>
                  <a:pt x="26" y="178"/>
                  <a:pt x="25" y="179"/>
                  <a:pt x="25" y="181"/>
                </a:cubicBezTo>
                <a:cubicBezTo>
                  <a:pt x="25" y="193"/>
                  <a:pt x="25" y="205"/>
                  <a:pt x="25" y="217"/>
                </a:cubicBezTo>
                <a:cubicBezTo>
                  <a:pt x="25" y="222"/>
                  <a:pt x="26" y="226"/>
                  <a:pt x="30" y="230"/>
                </a:cubicBezTo>
                <a:cubicBezTo>
                  <a:pt x="31" y="231"/>
                  <a:pt x="33" y="231"/>
                  <a:pt x="34" y="231"/>
                </a:cubicBezTo>
                <a:cubicBezTo>
                  <a:pt x="93" y="231"/>
                  <a:pt x="152" y="231"/>
                  <a:pt x="210" y="2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xmlns="" id="{234BB8A6-A376-471C-B2EF-E8A0D5A669EF}"/>
              </a:ext>
            </a:extLst>
          </p:cNvPr>
          <p:cNvSpPr>
            <a:spLocks/>
          </p:cNvSpPr>
          <p:nvPr/>
        </p:nvSpPr>
        <p:spPr bwMode="auto">
          <a:xfrm>
            <a:off x="7866063" y="6599695"/>
            <a:ext cx="336550" cy="77788"/>
          </a:xfrm>
          <a:custGeom>
            <a:avLst/>
            <a:gdLst>
              <a:gd name="T0" fmla="*/ 52 w 104"/>
              <a:gd name="T1" fmla="*/ 0 h 24"/>
              <a:gd name="T2" fmla="*/ 92 w 104"/>
              <a:gd name="T3" fmla="*/ 0 h 24"/>
              <a:gd name="T4" fmla="*/ 95 w 104"/>
              <a:gd name="T5" fmla="*/ 2 h 24"/>
              <a:gd name="T6" fmla="*/ 96 w 104"/>
              <a:gd name="T7" fmla="*/ 3 h 24"/>
              <a:gd name="T8" fmla="*/ 94 w 104"/>
              <a:gd name="T9" fmla="*/ 24 h 24"/>
              <a:gd name="T10" fmla="*/ 92 w 104"/>
              <a:gd name="T11" fmla="*/ 24 h 24"/>
              <a:gd name="T12" fmla="*/ 18 w 104"/>
              <a:gd name="T13" fmla="*/ 24 h 24"/>
              <a:gd name="T14" fmla="*/ 8 w 104"/>
              <a:gd name="T15" fmla="*/ 23 h 24"/>
              <a:gd name="T16" fmla="*/ 2 w 104"/>
              <a:gd name="T17" fmla="*/ 18 h 24"/>
              <a:gd name="T18" fmla="*/ 1 w 104"/>
              <a:gd name="T19" fmla="*/ 10 h 24"/>
              <a:gd name="T20" fmla="*/ 11 w 104"/>
              <a:gd name="T21" fmla="*/ 1 h 24"/>
              <a:gd name="T22" fmla="*/ 32 w 104"/>
              <a:gd name="T23" fmla="*/ 0 h 24"/>
              <a:gd name="T24" fmla="*/ 52 w 104"/>
              <a:gd name="T2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4" h="24">
                <a:moveTo>
                  <a:pt x="52" y="0"/>
                </a:moveTo>
                <a:cubicBezTo>
                  <a:pt x="65" y="0"/>
                  <a:pt x="79" y="0"/>
                  <a:pt x="92" y="0"/>
                </a:cubicBezTo>
                <a:cubicBezTo>
                  <a:pt x="93" y="0"/>
                  <a:pt x="95" y="1"/>
                  <a:pt x="95" y="2"/>
                </a:cubicBezTo>
                <a:cubicBezTo>
                  <a:pt x="96" y="2"/>
                  <a:pt x="96" y="3"/>
                  <a:pt x="96" y="3"/>
                </a:cubicBezTo>
                <a:cubicBezTo>
                  <a:pt x="104" y="8"/>
                  <a:pt x="101" y="20"/>
                  <a:pt x="94" y="24"/>
                </a:cubicBezTo>
                <a:cubicBezTo>
                  <a:pt x="94" y="24"/>
                  <a:pt x="93" y="24"/>
                  <a:pt x="92" y="24"/>
                </a:cubicBezTo>
                <a:cubicBezTo>
                  <a:pt x="67" y="24"/>
                  <a:pt x="42" y="24"/>
                  <a:pt x="18" y="24"/>
                </a:cubicBezTo>
                <a:cubicBezTo>
                  <a:pt x="14" y="24"/>
                  <a:pt x="11" y="24"/>
                  <a:pt x="8" y="23"/>
                </a:cubicBezTo>
                <a:cubicBezTo>
                  <a:pt x="5" y="23"/>
                  <a:pt x="3" y="21"/>
                  <a:pt x="2" y="18"/>
                </a:cubicBezTo>
                <a:cubicBezTo>
                  <a:pt x="1" y="16"/>
                  <a:pt x="0" y="13"/>
                  <a:pt x="1" y="10"/>
                </a:cubicBezTo>
                <a:cubicBezTo>
                  <a:pt x="2" y="4"/>
                  <a:pt x="5" y="1"/>
                  <a:pt x="11" y="1"/>
                </a:cubicBezTo>
                <a:cubicBezTo>
                  <a:pt x="18" y="1"/>
                  <a:pt x="25" y="1"/>
                  <a:pt x="32" y="0"/>
                </a:cubicBezTo>
                <a:cubicBezTo>
                  <a:pt x="39" y="0"/>
                  <a:pt x="45" y="0"/>
                  <a:pt x="5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xmlns="" id="{6794EE5F-7029-46D9-B7EE-A70F268BDD3B}"/>
              </a:ext>
            </a:extLst>
          </p:cNvPr>
          <p:cNvSpPr>
            <a:spLocks/>
          </p:cNvSpPr>
          <p:nvPr/>
        </p:nvSpPr>
        <p:spPr bwMode="auto">
          <a:xfrm>
            <a:off x="8850313" y="6599695"/>
            <a:ext cx="77788" cy="80963"/>
          </a:xfrm>
          <a:custGeom>
            <a:avLst/>
            <a:gdLst>
              <a:gd name="T0" fmla="*/ 12 w 24"/>
              <a:gd name="T1" fmla="*/ 25 h 25"/>
              <a:gd name="T2" fmla="*/ 0 w 24"/>
              <a:gd name="T3" fmla="*/ 14 h 25"/>
              <a:gd name="T4" fmla="*/ 12 w 24"/>
              <a:gd name="T5" fmla="*/ 1 h 25"/>
              <a:gd name="T6" fmla="*/ 24 w 24"/>
              <a:gd name="T7" fmla="*/ 13 h 25"/>
              <a:gd name="T8" fmla="*/ 12 w 24"/>
              <a:gd name="T9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5">
                <a:moveTo>
                  <a:pt x="12" y="25"/>
                </a:moveTo>
                <a:cubicBezTo>
                  <a:pt x="5" y="25"/>
                  <a:pt x="0" y="21"/>
                  <a:pt x="0" y="14"/>
                </a:cubicBezTo>
                <a:cubicBezTo>
                  <a:pt x="0" y="7"/>
                  <a:pt x="6" y="1"/>
                  <a:pt x="12" y="1"/>
                </a:cubicBezTo>
                <a:cubicBezTo>
                  <a:pt x="18" y="0"/>
                  <a:pt x="24" y="6"/>
                  <a:pt x="24" y="13"/>
                </a:cubicBezTo>
                <a:cubicBezTo>
                  <a:pt x="24" y="20"/>
                  <a:pt x="19" y="25"/>
                  <a:pt x="12" y="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xmlns="" id="{631F8C7E-FF5C-4195-A1BA-4F27415663EE}"/>
              </a:ext>
            </a:extLst>
          </p:cNvPr>
          <p:cNvSpPr>
            <a:spLocks/>
          </p:cNvSpPr>
          <p:nvPr/>
        </p:nvSpPr>
        <p:spPr bwMode="auto">
          <a:xfrm>
            <a:off x="7866063" y="5702758"/>
            <a:ext cx="327025" cy="80963"/>
          </a:xfrm>
          <a:custGeom>
            <a:avLst/>
            <a:gdLst>
              <a:gd name="T0" fmla="*/ 51 w 101"/>
              <a:gd name="T1" fmla="*/ 0 h 25"/>
              <a:gd name="T2" fmla="*/ 93 w 101"/>
              <a:gd name="T3" fmla="*/ 1 h 25"/>
              <a:gd name="T4" fmla="*/ 97 w 101"/>
              <a:gd name="T5" fmla="*/ 3 h 25"/>
              <a:gd name="T6" fmla="*/ 101 w 101"/>
              <a:gd name="T7" fmla="*/ 12 h 25"/>
              <a:gd name="T8" fmla="*/ 91 w 101"/>
              <a:gd name="T9" fmla="*/ 24 h 25"/>
              <a:gd name="T10" fmla="*/ 75 w 101"/>
              <a:gd name="T11" fmla="*/ 25 h 25"/>
              <a:gd name="T12" fmla="*/ 15 w 101"/>
              <a:gd name="T13" fmla="*/ 25 h 25"/>
              <a:gd name="T14" fmla="*/ 4 w 101"/>
              <a:gd name="T15" fmla="*/ 20 h 25"/>
              <a:gd name="T16" fmla="*/ 1 w 101"/>
              <a:gd name="T17" fmla="*/ 10 h 25"/>
              <a:gd name="T18" fmla="*/ 3 w 101"/>
              <a:gd name="T19" fmla="*/ 6 h 25"/>
              <a:gd name="T20" fmla="*/ 10 w 101"/>
              <a:gd name="T21" fmla="*/ 1 h 25"/>
              <a:gd name="T22" fmla="*/ 51 w 101"/>
              <a:gd name="T2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1" h="25">
                <a:moveTo>
                  <a:pt x="51" y="0"/>
                </a:moveTo>
                <a:cubicBezTo>
                  <a:pt x="64" y="0"/>
                  <a:pt x="78" y="1"/>
                  <a:pt x="93" y="1"/>
                </a:cubicBezTo>
                <a:cubicBezTo>
                  <a:pt x="95" y="1"/>
                  <a:pt x="96" y="2"/>
                  <a:pt x="97" y="3"/>
                </a:cubicBezTo>
                <a:cubicBezTo>
                  <a:pt x="99" y="6"/>
                  <a:pt x="100" y="9"/>
                  <a:pt x="101" y="12"/>
                </a:cubicBezTo>
                <a:cubicBezTo>
                  <a:pt x="101" y="17"/>
                  <a:pt x="97" y="23"/>
                  <a:pt x="91" y="24"/>
                </a:cubicBezTo>
                <a:cubicBezTo>
                  <a:pt x="86" y="25"/>
                  <a:pt x="80" y="25"/>
                  <a:pt x="75" y="25"/>
                </a:cubicBezTo>
                <a:cubicBezTo>
                  <a:pt x="55" y="25"/>
                  <a:pt x="35" y="25"/>
                  <a:pt x="15" y="25"/>
                </a:cubicBezTo>
                <a:cubicBezTo>
                  <a:pt x="10" y="25"/>
                  <a:pt x="7" y="24"/>
                  <a:pt x="4" y="20"/>
                </a:cubicBezTo>
                <a:cubicBezTo>
                  <a:pt x="1" y="17"/>
                  <a:pt x="0" y="14"/>
                  <a:pt x="1" y="10"/>
                </a:cubicBezTo>
                <a:cubicBezTo>
                  <a:pt x="1" y="9"/>
                  <a:pt x="2" y="7"/>
                  <a:pt x="3" y="6"/>
                </a:cubicBezTo>
                <a:cubicBezTo>
                  <a:pt x="4" y="3"/>
                  <a:pt x="6" y="1"/>
                  <a:pt x="10" y="1"/>
                </a:cubicBezTo>
                <a:cubicBezTo>
                  <a:pt x="23" y="1"/>
                  <a:pt x="36" y="0"/>
                  <a:pt x="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xmlns="" id="{8D7880F5-CAB7-4DD3-96D0-B2BCC2B9D115}"/>
              </a:ext>
            </a:extLst>
          </p:cNvPr>
          <p:cNvSpPr>
            <a:spLocks/>
          </p:cNvSpPr>
          <p:nvPr/>
        </p:nvSpPr>
        <p:spPr bwMode="auto">
          <a:xfrm>
            <a:off x="8850313" y="5705933"/>
            <a:ext cx="77788" cy="80963"/>
          </a:xfrm>
          <a:custGeom>
            <a:avLst/>
            <a:gdLst>
              <a:gd name="T0" fmla="*/ 12 w 24"/>
              <a:gd name="T1" fmla="*/ 0 h 25"/>
              <a:gd name="T2" fmla="*/ 24 w 24"/>
              <a:gd name="T3" fmla="*/ 13 h 25"/>
              <a:gd name="T4" fmla="*/ 12 w 24"/>
              <a:gd name="T5" fmla="*/ 24 h 25"/>
              <a:gd name="T6" fmla="*/ 0 w 24"/>
              <a:gd name="T7" fmla="*/ 12 h 25"/>
              <a:gd name="T8" fmla="*/ 12 w 24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5">
                <a:moveTo>
                  <a:pt x="12" y="0"/>
                </a:moveTo>
                <a:cubicBezTo>
                  <a:pt x="19" y="0"/>
                  <a:pt x="24" y="6"/>
                  <a:pt x="24" y="13"/>
                </a:cubicBezTo>
                <a:cubicBezTo>
                  <a:pt x="24" y="19"/>
                  <a:pt x="19" y="24"/>
                  <a:pt x="12" y="24"/>
                </a:cubicBezTo>
                <a:cubicBezTo>
                  <a:pt x="6" y="25"/>
                  <a:pt x="0" y="19"/>
                  <a:pt x="0" y="12"/>
                </a:cubicBezTo>
                <a:cubicBezTo>
                  <a:pt x="0" y="6"/>
                  <a:pt x="6" y="0"/>
                  <a:pt x="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Freeform 19">
            <a:extLst>
              <a:ext uri="{FF2B5EF4-FFF2-40B4-BE49-F238E27FC236}">
                <a16:creationId xmlns:a16="http://schemas.microsoft.com/office/drawing/2014/main" xmlns="" id="{F8746506-313F-4B49-835B-E74BAFFECA2C}"/>
              </a:ext>
            </a:extLst>
          </p:cNvPr>
          <p:cNvSpPr>
            <a:spLocks/>
          </p:cNvSpPr>
          <p:nvPr/>
        </p:nvSpPr>
        <p:spPr bwMode="auto">
          <a:xfrm>
            <a:off x="7866063" y="6291720"/>
            <a:ext cx="330200" cy="84138"/>
          </a:xfrm>
          <a:custGeom>
            <a:avLst/>
            <a:gdLst>
              <a:gd name="T0" fmla="*/ 51 w 102"/>
              <a:gd name="T1" fmla="*/ 26 h 26"/>
              <a:gd name="T2" fmla="*/ 9 w 102"/>
              <a:gd name="T3" fmla="*/ 26 h 26"/>
              <a:gd name="T4" fmla="*/ 6 w 102"/>
              <a:gd name="T5" fmla="*/ 24 h 26"/>
              <a:gd name="T6" fmla="*/ 2 w 102"/>
              <a:gd name="T7" fmla="*/ 20 h 26"/>
              <a:gd name="T8" fmla="*/ 2 w 102"/>
              <a:gd name="T9" fmla="*/ 8 h 26"/>
              <a:gd name="T10" fmla="*/ 8 w 102"/>
              <a:gd name="T11" fmla="*/ 2 h 26"/>
              <a:gd name="T12" fmla="*/ 11 w 102"/>
              <a:gd name="T13" fmla="*/ 1 h 26"/>
              <a:gd name="T14" fmla="*/ 85 w 102"/>
              <a:gd name="T15" fmla="*/ 1 h 26"/>
              <a:gd name="T16" fmla="*/ 87 w 102"/>
              <a:gd name="T17" fmla="*/ 1 h 26"/>
              <a:gd name="T18" fmla="*/ 100 w 102"/>
              <a:gd name="T19" fmla="*/ 9 h 26"/>
              <a:gd name="T20" fmla="*/ 100 w 102"/>
              <a:gd name="T21" fmla="*/ 18 h 26"/>
              <a:gd name="T22" fmla="*/ 94 w 102"/>
              <a:gd name="T23" fmla="*/ 25 h 26"/>
              <a:gd name="T24" fmla="*/ 92 w 102"/>
              <a:gd name="T25" fmla="*/ 26 h 26"/>
              <a:gd name="T26" fmla="*/ 51 w 102"/>
              <a:gd name="T2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2" h="26">
                <a:moveTo>
                  <a:pt x="51" y="26"/>
                </a:moveTo>
                <a:cubicBezTo>
                  <a:pt x="37" y="26"/>
                  <a:pt x="23" y="26"/>
                  <a:pt x="9" y="26"/>
                </a:cubicBezTo>
                <a:cubicBezTo>
                  <a:pt x="8" y="26"/>
                  <a:pt x="7" y="25"/>
                  <a:pt x="6" y="24"/>
                </a:cubicBezTo>
                <a:cubicBezTo>
                  <a:pt x="5" y="23"/>
                  <a:pt x="4" y="21"/>
                  <a:pt x="2" y="20"/>
                </a:cubicBezTo>
                <a:cubicBezTo>
                  <a:pt x="0" y="16"/>
                  <a:pt x="0" y="11"/>
                  <a:pt x="2" y="8"/>
                </a:cubicBezTo>
                <a:cubicBezTo>
                  <a:pt x="4" y="5"/>
                  <a:pt x="6" y="3"/>
                  <a:pt x="8" y="2"/>
                </a:cubicBezTo>
                <a:cubicBezTo>
                  <a:pt x="9" y="1"/>
                  <a:pt x="10" y="1"/>
                  <a:pt x="11" y="1"/>
                </a:cubicBezTo>
                <a:cubicBezTo>
                  <a:pt x="36" y="1"/>
                  <a:pt x="60" y="1"/>
                  <a:pt x="85" y="1"/>
                </a:cubicBezTo>
                <a:cubicBezTo>
                  <a:pt x="86" y="1"/>
                  <a:pt x="86" y="1"/>
                  <a:pt x="87" y="1"/>
                </a:cubicBezTo>
                <a:cubicBezTo>
                  <a:pt x="93" y="0"/>
                  <a:pt x="97" y="4"/>
                  <a:pt x="100" y="9"/>
                </a:cubicBezTo>
                <a:cubicBezTo>
                  <a:pt x="102" y="12"/>
                  <a:pt x="102" y="15"/>
                  <a:pt x="100" y="18"/>
                </a:cubicBezTo>
                <a:cubicBezTo>
                  <a:pt x="98" y="21"/>
                  <a:pt x="96" y="23"/>
                  <a:pt x="94" y="25"/>
                </a:cubicBezTo>
                <a:cubicBezTo>
                  <a:pt x="94" y="25"/>
                  <a:pt x="93" y="26"/>
                  <a:pt x="92" y="26"/>
                </a:cubicBezTo>
                <a:cubicBezTo>
                  <a:pt x="78" y="26"/>
                  <a:pt x="64" y="26"/>
                  <a:pt x="51" y="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Freeform 20">
            <a:extLst>
              <a:ext uri="{FF2B5EF4-FFF2-40B4-BE49-F238E27FC236}">
                <a16:creationId xmlns:a16="http://schemas.microsoft.com/office/drawing/2014/main" xmlns="" id="{F23CAA84-B8B3-47F4-84DE-F20D1B6C485E}"/>
              </a:ext>
            </a:extLst>
          </p:cNvPr>
          <p:cNvSpPr>
            <a:spLocks/>
          </p:cNvSpPr>
          <p:nvPr/>
        </p:nvSpPr>
        <p:spPr bwMode="auto">
          <a:xfrm>
            <a:off x="8731251" y="6298070"/>
            <a:ext cx="77788" cy="80963"/>
          </a:xfrm>
          <a:custGeom>
            <a:avLst/>
            <a:gdLst>
              <a:gd name="T0" fmla="*/ 24 w 24"/>
              <a:gd name="T1" fmla="*/ 12 h 25"/>
              <a:gd name="T2" fmla="*/ 12 w 24"/>
              <a:gd name="T3" fmla="*/ 25 h 25"/>
              <a:gd name="T4" fmla="*/ 0 w 24"/>
              <a:gd name="T5" fmla="*/ 12 h 25"/>
              <a:gd name="T6" fmla="*/ 12 w 24"/>
              <a:gd name="T7" fmla="*/ 0 h 25"/>
              <a:gd name="T8" fmla="*/ 24 w 24"/>
              <a:gd name="T9" fmla="*/ 1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5">
                <a:moveTo>
                  <a:pt x="24" y="12"/>
                </a:moveTo>
                <a:cubicBezTo>
                  <a:pt x="24" y="19"/>
                  <a:pt x="19" y="25"/>
                  <a:pt x="12" y="25"/>
                </a:cubicBezTo>
                <a:cubicBezTo>
                  <a:pt x="5" y="25"/>
                  <a:pt x="0" y="19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19" y="0"/>
                  <a:pt x="24" y="6"/>
                  <a:pt x="24" y="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xmlns="" id="{65A1A1E6-ECEB-49EB-8EDF-AEF882B38490}"/>
              </a:ext>
            </a:extLst>
          </p:cNvPr>
          <p:cNvSpPr>
            <a:spLocks/>
          </p:cNvSpPr>
          <p:nvPr/>
        </p:nvSpPr>
        <p:spPr bwMode="auto">
          <a:xfrm>
            <a:off x="8850313" y="6298070"/>
            <a:ext cx="77788" cy="80963"/>
          </a:xfrm>
          <a:custGeom>
            <a:avLst/>
            <a:gdLst>
              <a:gd name="T0" fmla="*/ 12 w 24"/>
              <a:gd name="T1" fmla="*/ 0 h 25"/>
              <a:gd name="T2" fmla="*/ 24 w 24"/>
              <a:gd name="T3" fmla="*/ 12 h 25"/>
              <a:gd name="T4" fmla="*/ 12 w 24"/>
              <a:gd name="T5" fmla="*/ 25 h 25"/>
              <a:gd name="T6" fmla="*/ 0 w 24"/>
              <a:gd name="T7" fmla="*/ 12 h 25"/>
              <a:gd name="T8" fmla="*/ 12 w 24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5">
                <a:moveTo>
                  <a:pt x="12" y="0"/>
                </a:moveTo>
                <a:cubicBezTo>
                  <a:pt x="19" y="0"/>
                  <a:pt x="24" y="7"/>
                  <a:pt x="24" y="12"/>
                </a:cubicBezTo>
                <a:cubicBezTo>
                  <a:pt x="24" y="19"/>
                  <a:pt x="19" y="25"/>
                  <a:pt x="12" y="25"/>
                </a:cubicBezTo>
                <a:cubicBezTo>
                  <a:pt x="6" y="25"/>
                  <a:pt x="0" y="19"/>
                  <a:pt x="0" y="12"/>
                </a:cubicBezTo>
                <a:cubicBezTo>
                  <a:pt x="0" y="6"/>
                  <a:pt x="5" y="0"/>
                  <a:pt x="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Freeform 22">
            <a:extLst>
              <a:ext uri="{FF2B5EF4-FFF2-40B4-BE49-F238E27FC236}">
                <a16:creationId xmlns:a16="http://schemas.microsoft.com/office/drawing/2014/main" xmlns="" id="{E259FD77-5E3F-4698-B198-0D13A490BFA3}"/>
              </a:ext>
            </a:extLst>
          </p:cNvPr>
          <p:cNvSpPr>
            <a:spLocks/>
          </p:cNvSpPr>
          <p:nvPr/>
        </p:nvSpPr>
        <p:spPr bwMode="auto">
          <a:xfrm>
            <a:off x="7862888" y="6004383"/>
            <a:ext cx="330200" cy="80963"/>
          </a:xfrm>
          <a:custGeom>
            <a:avLst/>
            <a:gdLst>
              <a:gd name="T0" fmla="*/ 52 w 102"/>
              <a:gd name="T1" fmla="*/ 0 h 25"/>
              <a:gd name="T2" fmla="*/ 90 w 102"/>
              <a:gd name="T3" fmla="*/ 1 h 25"/>
              <a:gd name="T4" fmla="*/ 93 w 102"/>
              <a:gd name="T5" fmla="*/ 1 h 25"/>
              <a:gd name="T6" fmla="*/ 100 w 102"/>
              <a:gd name="T7" fmla="*/ 6 h 25"/>
              <a:gd name="T8" fmla="*/ 102 w 102"/>
              <a:gd name="T9" fmla="*/ 15 h 25"/>
              <a:gd name="T10" fmla="*/ 93 w 102"/>
              <a:gd name="T11" fmla="*/ 24 h 25"/>
              <a:gd name="T12" fmla="*/ 76 w 102"/>
              <a:gd name="T13" fmla="*/ 25 h 25"/>
              <a:gd name="T14" fmla="*/ 19 w 102"/>
              <a:gd name="T15" fmla="*/ 25 h 25"/>
              <a:gd name="T16" fmla="*/ 12 w 102"/>
              <a:gd name="T17" fmla="*/ 24 h 25"/>
              <a:gd name="T18" fmla="*/ 2 w 102"/>
              <a:gd name="T19" fmla="*/ 9 h 25"/>
              <a:gd name="T20" fmla="*/ 4 w 102"/>
              <a:gd name="T21" fmla="*/ 6 h 25"/>
              <a:gd name="T22" fmla="*/ 11 w 102"/>
              <a:gd name="T23" fmla="*/ 1 h 25"/>
              <a:gd name="T24" fmla="*/ 46 w 102"/>
              <a:gd name="T25" fmla="*/ 0 h 25"/>
              <a:gd name="T26" fmla="*/ 52 w 102"/>
              <a:gd name="T27" fmla="*/ 0 h 25"/>
              <a:gd name="T28" fmla="*/ 52 w 102"/>
              <a:gd name="T2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2" h="25">
                <a:moveTo>
                  <a:pt x="52" y="0"/>
                </a:moveTo>
                <a:cubicBezTo>
                  <a:pt x="65" y="0"/>
                  <a:pt x="77" y="1"/>
                  <a:pt x="90" y="1"/>
                </a:cubicBezTo>
                <a:cubicBezTo>
                  <a:pt x="91" y="1"/>
                  <a:pt x="92" y="1"/>
                  <a:pt x="93" y="1"/>
                </a:cubicBezTo>
                <a:cubicBezTo>
                  <a:pt x="97" y="1"/>
                  <a:pt x="99" y="3"/>
                  <a:pt x="100" y="6"/>
                </a:cubicBezTo>
                <a:cubicBezTo>
                  <a:pt x="101" y="9"/>
                  <a:pt x="102" y="12"/>
                  <a:pt x="102" y="15"/>
                </a:cubicBezTo>
                <a:cubicBezTo>
                  <a:pt x="101" y="20"/>
                  <a:pt x="98" y="23"/>
                  <a:pt x="93" y="24"/>
                </a:cubicBezTo>
                <a:cubicBezTo>
                  <a:pt x="87" y="25"/>
                  <a:pt x="81" y="25"/>
                  <a:pt x="76" y="25"/>
                </a:cubicBezTo>
                <a:cubicBezTo>
                  <a:pt x="57" y="25"/>
                  <a:pt x="38" y="25"/>
                  <a:pt x="19" y="25"/>
                </a:cubicBezTo>
                <a:cubicBezTo>
                  <a:pt x="17" y="25"/>
                  <a:pt x="14" y="25"/>
                  <a:pt x="12" y="24"/>
                </a:cubicBezTo>
                <a:cubicBezTo>
                  <a:pt x="5" y="24"/>
                  <a:pt x="0" y="16"/>
                  <a:pt x="2" y="9"/>
                </a:cubicBezTo>
                <a:cubicBezTo>
                  <a:pt x="3" y="8"/>
                  <a:pt x="3" y="7"/>
                  <a:pt x="4" y="6"/>
                </a:cubicBezTo>
                <a:cubicBezTo>
                  <a:pt x="5" y="3"/>
                  <a:pt x="7" y="1"/>
                  <a:pt x="11" y="1"/>
                </a:cubicBezTo>
                <a:cubicBezTo>
                  <a:pt x="23" y="1"/>
                  <a:pt x="34" y="1"/>
                  <a:pt x="46" y="0"/>
                </a:cubicBezTo>
                <a:cubicBezTo>
                  <a:pt x="48" y="0"/>
                  <a:pt x="50" y="0"/>
                  <a:pt x="52" y="0"/>
                </a:cubicBezTo>
                <a:cubicBezTo>
                  <a:pt x="52" y="0"/>
                  <a:pt x="52" y="0"/>
                  <a:pt x="5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xmlns="" id="{3005A67D-1070-4D24-A1E7-E6D03580C066}"/>
              </a:ext>
            </a:extLst>
          </p:cNvPr>
          <p:cNvSpPr>
            <a:spLocks/>
          </p:cNvSpPr>
          <p:nvPr/>
        </p:nvSpPr>
        <p:spPr bwMode="auto">
          <a:xfrm>
            <a:off x="8731251" y="6010733"/>
            <a:ext cx="77788" cy="77788"/>
          </a:xfrm>
          <a:custGeom>
            <a:avLst/>
            <a:gdLst>
              <a:gd name="T0" fmla="*/ 12 w 24"/>
              <a:gd name="T1" fmla="*/ 0 h 24"/>
              <a:gd name="T2" fmla="*/ 24 w 24"/>
              <a:gd name="T3" fmla="*/ 12 h 24"/>
              <a:gd name="T4" fmla="*/ 12 w 24"/>
              <a:gd name="T5" fmla="*/ 23 h 24"/>
              <a:gd name="T6" fmla="*/ 0 w 24"/>
              <a:gd name="T7" fmla="*/ 11 h 24"/>
              <a:gd name="T8" fmla="*/ 12 w 24"/>
              <a:gd name="T9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4">
                <a:moveTo>
                  <a:pt x="12" y="0"/>
                </a:moveTo>
                <a:cubicBezTo>
                  <a:pt x="19" y="0"/>
                  <a:pt x="24" y="4"/>
                  <a:pt x="24" y="12"/>
                </a:cubicBezTo>
                <a:cubicBezTo>
                  <a:pt x="24" y="18"/>
                  <a:pt x="19" y="23"/>
                  <a:pt x="12" y="23"/>
                </a:cubicBezTo>
                <a:cubicBezTo>
                  <a:pt x="5" y="24"/>
                  <a:pt x="0" y="18"/>
                  <a:pt x="0" y="11"/>
                </a:cubicBezTo>
                <a:cubicBezTo>
                  <a:pt x="0" y="5"/>
                  <a:pt x="5" y="0"/>
                  <a:pt x="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Freeform 24">
            <a:extLst>
              <a:ext uri="{FF2B5EF4-FFF2-40B4-BE49-F238E27FC236}">
                <a16:creationId xmlns:a16="http://schemas.microsoft.com/office/drawing/2014/main" xmlns="" id="{E17BC386-A54E-4420-800B-25FAF686ABD0}"/>
              </a:ext>
            </a:extLst>
          </p:cNvPr>
          <p:cNvSpPr>
            <a:spLocks/>
          </p:cNvSpPr>
          <p:nvPr/>
        </p:nvSpPr>
        <p:spPr bwMode="auto">
          <a:xfrm>
            <a:off x="8850313" y="6007558"/>
            <a:ext cx="80963" cy="80963"/>
          </a:xfrm>
          <a:custGeom>
            <a:avLst/>
            <a:gdLst>
              <a:gd name="T0" fmla="*/ 24 w 25"/>
              <a:gd name="T1" fmla="*/ 12 h 25"/>
              <a:gd name="T2" fmla="*/ 12 w 25"/>
              <a:gd name="T3" fmla="*/ 25 h 25"/>
              <a:gd name="T4" fmla="*/ 0 w 25"/>
              <a:gd name="T5" fmla="*/ 13 h 25"/>
              <a:gd name="T6" fmla="*/ 12 w 25"/>
              <a:gd name="T7" fmla="*/ 0 h 25"/>
              <a:gd name="T8" fmla="*/ 24 w 25"/>
              <a:gd name="T9" fmla="*/ 1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5">
                <a:moveTo>
                  <a:pt x="24" y="12"/>
                </a:moveTo>
                <a:cubicBezTo>
                  <a:pt x="24" y="19"/>
                  <a:pt x="19" y="24"/>
                  <a:pt x="12" y="25"/>
                </a:cubicBezTo>
                <a:cubicBezTo>
                  <a:pt x="7" y="25"/>
                  <a:pt x="0" y="20"/>
                  <a:pt x="0" y="13"/>
                </a:cubicBezTo>
                <a:cubicBezTo>
                  <a:pt x="0" y="6"/>
                  <a:pt x="6" y="1"/>
                  <a:pt x="12" y="0"/>
                </a:cubicBezTo>
                <a:cubicBezTo>
                  <a:pt x="18" y="0"/>
                  <a:pt x="25" y="7"/>
                  <a:pt x="24" y="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Oval 25">
            <a:extLst>
              <a:ext uri="{FF2B5EF4-FFF2-40B4-BE49-F238E27FC236}">
                <a16:creationId xmlns:a16="http://schemas.microsoft.com/office/drawing/2014/main" xmlns="" id="{4ADFB880-6F7C-44DA-9BAF-FE2849C21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6" y="7833183"/>
            <a:ext cx="2592388" cy="2590800"/>
          </a:xfrm>
          <a:prstGeom prst="ellipse">
            <a:avLst/>
          </a:prstGeom>
          <a:solidFill>
            <a:srgbClr val="243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Freeform 26">
            <a:extLst>
              <a:ext uri="{FF2B5EF4-FFF2-40B4-BE49-F238E27FC236}">
                <a16:creationId xmlns:a16="http://schemas.microsoft.com/office/drawing/2014/main" xmlns="" id="{4AC00F79-2AF8-4A6E-AB0E-029A7042BB5E}"/>
              </a:ext>
            </a:extLst>
          </p:cNvPr>
          <p:cNvSpPr>
            <a:spLocks noEditPoints="1"/>
          </p:cNvSpPr>
          <p:nvPr/>
        </p:nvSpPr>
        <p:spPr bwMode="auto">
          <a:xfrm>
            <a:off x="6800851" y="8587245"/>
            <a:ext cx="1441450" cy="958850"/>
          </a:xfrm>
          <a:custGeom>
            <a:avLst/>
            <a:gdLst>
              <a:gd name="T0" fmla="*/ 389 w 445"/>
              <a:gd name="T1" fmla="*/ 0 h 296"/>
              <a:gd name="T2" fmla="*/ 418 w 445"/>
              <a:gd name="T3" fmla="*/ 31 h 296"/>
              <a:gd name="T4" fmla="*/ 348 w 445"/>
              <a:gd name="T5" fmla="*/ 90 h 296"/>
              <a:gd name="T6" fmla="*/ 439 w 445"/>
              <a:gd name="T7" fmla="*/ 296 h 296"/>
              <a:gd name="T8" fmla="*/ 8 w 445"/>
              <a:gd name="T9" fmla="*/ 296 h 296"/>
              <a:gd name="T10" fmla="*/ 96 w 445"/>
              <a:gd name="T11" fmla="*/ 92 h 296"/>
              <a:gd name="T12" fmla="*/ 27 w 445"/>
              <a:gd name="T13" fmla="*/ 30 h 296"/>
              <a:gd name="T14" fmla="*/ 62 w 445"/>
              <a:gd name="T15" fmla="*/ 3 h 296"/>
              <a:gd name="T16" fmla="*/ 111 w 445"/>
              <a:gd name="T17" fmla="*/ 58 h 296"/>
              <a:gd name="T18" fmla="*/ 146 w 445"/>
              <a:gd name="T19" fmla="*/ 66 h 296"/>
              <a:gd name="T20" fmla="*/ 299 w 445"/>
              <a:gd name="T21" fmla="*/ 66 h 296"/>
              <a:gd name="T22" fmla="*/ 336 w 445"/>
              <a:gd name="T23" fmla="*/ 57 h 296"/>
              <a:gd name="T24" fmla="*/ 389 w 445"/>
              <a:gd name="T25" fmla="*/ 0 h 296"/>
              <a:gd name="T26" fmla="*/ 129 w 445"/>
              <a:gd name="T27" fmla="*/ 174 h 296"/>
              <a:gd name="T28" fmla="*/ 100 w 445"/>
              <a:gd name="T29" fmla="*/ 206 h 296"/>
              <a:gd name="T30" fmla="*/ 131 w 445"/>
              <a:gd name="T31" fmla="*/ 236 h 296"/>
              <a:gd name="T32" fmla="*/ 161 w 445"/>
              <a:gd name="T33" fmla="*/ 205 h 296"/>
              <a:gd name="T34" fmla="*/ 129 w 445"/>
              <a:gd name="T35" fmla="*/ 174 h 296"/>
              <a:gd name="T36" fmla="*/ 317 w 445"/>
              <a:gd name="T37" fmla="*/ 237 h 296"/>
              <a:gd name="T38" fmla="*/ 346 w 445"/>
              <a:gd name="T39" fmla="*/ 205 h 296"/>
              <a:gd name="T40" fmla="*/ 315 w 445"/>
              <a:gd name="T41" fmla="*/ 175 h 296"/>
              <a:gd name="T42" fmla="*/ 285 w 445"/>
              <a:gd name="T43" fmla="*/ 206 h 296"/>
              <a:gd name="T44" fmla="*/ 317 w 445"/>
              <a:gd name="T45" fmla="*/ 237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45" h="296">
                <a:moveTo>
                  <a:pt x="389" y="0"/>
                </a:moveTo>
                <a:cubicBezTo>
                  <a:pt x="399" y="11"/>
                  <a:pt x="407" y="19"/>
                  <a:pt x="418" y="31"/>
                </a:cubicBezTo>
                <a:cubicBezTo>
                  <a:pt x="395" y="51"/>
                  <a:pt x="372" y="70"/>
                  <a:pt x="348" y="90"/>
                </a:cubicBezTo>
                <a:cubicBezTo>
                  <a:pt x="416" y="145"/>
                  <a:pt x="445" y="212"/>
                  <a:pt x="439" y="296"/>
                </a:cubicBezTo>
                <a:cubicBezTo>
                  <a:pt x="296" y="296"/>
                  <a:pt x="153" y="296"/>
                  <a:pt x="8" y="296"/>
                </a:cubicBezTo>
                <a:cubicBezTo>
                  <a:pt x="0" y="214"/>
                  <a:pt x="29" y="147"/>
                  <a:pt x="96" y="92"/>
                </a:cubicBezTo>
                <a:cubicBezTo>
                  <a:pt x="73" y="72"/>
                  <a:pt x="51" y="53"/>
                  <a:pt x="27" y="30"/>
                </a:cubicBezTo>
                <a:cubicBezTo>
                  <a:pt x="40" y="20"/>
                  <a:pt x="48" y="14"/>
                  <a:pt x="62" y="3"/>
                </a:cubicBezTo>
                <a:cubicBezTo>
                  <a:pt x="77" y="20"/>
                  <a:pt x="94" y="39"/>
                  <a:pt x="111" y="58"/>
                </a:cubicBezTo>
                <a:cubicBezTo>
                  <a:pt x="121" y="70"/>
                  <a:pt x="130" y="73"/>
                  <a:pt x="146" y="66"/>
                </a:cubicBezTo>
                <a:cubicBezTo>
                  <a:pt x="197" y="45"/>
                  <a:pt x="248" y="45"/>
                  <a:pt x="299" y="66"/>
                </a:cubicBezTo>
                <a:cubicBezTo>
                  <a:pt x="315" y="73"/>
                  <a:pt x="325" y="70"/>
                  <a:pt x="336" y="57"/>
                </a:cubicBezTo>
                <a:cubicBezTo>
                  <a:pt x="352" y="38"/>
                  <a:pt x="370" y="21"/>
                  <a:pt x="389" y="0"/>
                </a:cubicBezTo>
                <a:close/>
                <a:moveTo>
                  <a:pt x="129" y="174"/>
                </a:moveTo>
                <a:cubicBezTo>
                  <a:pt x="111" y="177"/>
                  <a:pt x="99" y="187"/>
                  <a:pt x="100" y="206"/>
                </a:cubicBezTo>
                <a:cubicBezTo>
                  <a:pt x="101" y="225"/>
                  <a:pt x="112" y="236"/>
                  <a:pt x="131" y="236"/>
                </a:cubicBezTo>
                <a:cubicBezTo>
                  <a:pt x="150" y="235"/>
                  <a:pt x="161" y="224"/>
                  <a:pt x="161" y="205"/>
                </a:cubicBezTo>
                <a:cubicBezTo>
                  <a:pt x="160" y="186"/>
                  <a:pt x="148" y="176"/>
                  <a:pt x="129" y="174"/>
                </a:cubicBezTo>
                <a:close/>
                <a:moveTo>
                  <a:pt x="317" y="237"/>
                </a:moveTo>
                <a:cubicBezTo>
                  <a:pt x="335" y="234"/>
                  <a:pt x="347" y="224"/>
                  <a:pt x="346" y="205"/>
                </a:cubicBezTo>
                <a:cubicBezTo>
                  <a:pt x="346" y="186"/>
                  <a:pt x="334" y="175"/>
                  <a:pt x="315" y="175"/>
                </a:cubicBezTo>
                <a:cubicBezTo>
                  <a:pt x="296" y="176"/>
                  <a:pt x="285" y="187"/>
                  <a:pt x="285" y="206"/>
                </a:cubicBezTo>
                <a:cubicBezTo>
                  <a:pt x="286" y="225"/>
                  <a:pt x="298" y="235"/>
                  <a:pt x="317" y="2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Freeform 27">
            <a:extLst>
              <a:ext uri="{FF2B5EF4-FFF2-40B4-BE49-F238E27FC236}">
                <a16:creationId xmlns:a16="http://schemas.microsoft.com/office/drawing/2014/main" xmlns="" id="{B879013D-FFDD-46C1-981D-1E1250F07AD7}"/>
              </a:ext>
            </a:extLst>
          </p:cNvPr>
          <p:cNvSpPr>
            <a:spLocks/>
          </p:cNvSpPr>
          <p:nvPr/>
        </p:nvSpPr>
        <p:spPr bwMode="auto">
          <a:xfrm>
            <a:off x="16962437" y="4311814"/>
            <a:ext cx="2846388" cy="6040731"/>
          </a:xfrm>
          <a:custGeom>
            <a:avLst/>
            <a:gdLst>
              <a:gd name="T0" fmla="*/ 0 w 1793"/>
              <a:gd name="T1" fmla="*/ 4169 h 4169"/>
              <a:gd name="T2" fmla="*/ 1793 w 1793"/>
              <a:gd name="T3" fmla="*/ 4169 h 4169"/>
              <a:gd name="T4" fmla="*/ 1793 w 1793"/>
              <a:gd name="T5" fmla="*/ 0 h 4169"/>
              <a:gd name="T6" fmla="*/ 0 w 1793"/>
              <a:gd name="T7" fmla="*/ 4169 h 4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93" h="4169">
                <a:moveTo>
                  <a:pt x="0" y="4169"/>
                </a:moveTo>
                <a:lnTo>
                  <a:pt x="1793" y="4169"/>
                </a:lnTo>
                <a:lnTo>
                  <a:pt x="1793" y="0"/>
                </a:lnTo>
                <a:lnTo>
                  <a:pt x="0" y="4169"/>
                </a:lnTo>
                <a:close/>
              </a:path>
            </a:pathLst>
          </a:custGeom>
          <a:solidFill>
            <a:srgbClr val="8B9A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5BBE441-365E-47D6-8DC6-52691ACD5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F0C4553D-A2E8-4C3E-BA69-57F6B081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2" y="112052"/>
            <a:ext cx="835071" cy="756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2CB65E5-5601-4944-A4D0-C83790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127288" y="214641"/>
            <a:ext cx="704768" cy="638803"/>
          </a:xfrm>
          <a:prstGeom prst="rect">
            <a:avLst/>
          </a:prstGeom>
        </p:spPr>
      </p:pic>
      <p:sp>
        <p:nvSpPr>
          <p:cNvPr id="30" name="AutoShape 2" descr="Концерн «Созвездие» и «Роснефть» провели успешные испытания цифровых  DMR-радиостанций на Комсомольском НПЗ"/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469" y="300668"/>
            <a:ext cx="13715339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8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ОПИСАНИЕ СИСТЕМЫ ЗАЩИТЫ ИНФОРМАЦИИ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8DCE904C-719F-49CB-892F-5E57D462D896}"/>
              </a:ext>
            </a:extLst>
          </p:cNvPr>
          <p:cNvCxnSpPr>
            <a:cxnSpLocks/>
          </p:cNvCxnSpPr>
          <p:nvPr/>
        </p:nvCxnSpPr>
        <p:spPr>
          <a:xfrm>
            <a:off x="-6350" y="102552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трелка: пятиугольник 2">
            <a:extLst>
              <a:ext uri="{FF2B5EF4-FFF2-40B4-BE49-F238E27FC236}">
                <a16:creationId xmlns:a16="http://schemas.microsoft.com/office/drawing/2014/main" xmlns="" id="{1DF5AB74-B8A9-47DD-86D3-E2E347A983B4}"/>
              </a:ext>
            </a:extLst>
          </p:cNvPr>
          <p:cNvSpPr/>
          <p:nvPr/>
        </p:nvSpPr>
        <p:spPr>
          <a:xfrm flipH="1">
            <a:off x="10187683" y="2312546"/>
            <a:ext cx="8284937" cy="163098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</a:rPr>
              <a:t>ШИФРОВАНИЕ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tx1"/>
                </a:solidFill>
              </a:rPr>
              <a:t>ПАКЕТОВ ПРИ ПЕРЕДАЧЕ ДАННЫХ ЧЕРЕЗ СЕТЬ ИНТЕРНЕТ И РАДИОСТАНЦИИ  </a:t>
            </a:r>
          </a:p>
          <a:p>
            <a:r>
              <a:rPr lang="ru-RU" sz="2400" dirty="0">
                <a:solidFill>
                  <a:schemeClr val="tx1"/>
                </a:solidFill>
              </a:rPr>
              <a:t>(криптографические протоколы </a:t>
            </a:r>
            <a:r>
              <a:rPr lang="en-US" sz="2400" dirty="0">
                <a:solidFill>
                  <a:schemeClr val="tx1"/>
                </a:solidFill>
              </a:rPr>
              <a:t>TLS </a:t>
            </a:r>
            <a:r>
              <a:rPr lang="ru-RU" sz="2400" dirty="0">
                <a:solidFill>
                  <a:schemeClr val="tx1"/>
                </a:solidFill>
              </a:rPr>
              <a:t>и </a:t>
            </a:r>
            <a:r>
              <a:rPr lang="en-US" sz="2400" dirty="0">
                <a:solidFill>
                  <a:schemeClr val="tx1"/>
                </a:solidFill>
              </a:rPr>
              <a:t>AES</a:t>
            </a:r>
            <a:r>
              <a:rPr lang="ru-RU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7B2B58-68A8-42E6-8BF8-5BAED59DF14C}"/>
              </a:ext>
            </a:extLst>
          </p:cNvPr>
          <p:cNvSpPr txBox="1"/>
          <p:nvPr/>
        </p:nvSpPr>
        <p:spPr>
          <a:xfrm>
            <a:off x="9719596" y="5128707"/>
            <a:ext cx="8753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ЗАЩИТА ОТ </a:t>
            </a:r>
            <a:r>
              <a:rPr lang="en-US" sz="2400" dirty="0"/>
              <a:t>DDOS </a:t>
            </a:r>
            <a:r>
              <a:rPr lang="ru-RU" sz="2400" dirty="0"/>
              <a:t>АТАК (</a:t>
            </a:r>
            <a:r>
              <a:rPr lang="en-US" sz="2400" dirty="0"/>
              <a:t>L4,</a:t>
            </a:r>
            <a:r>
              <a:rPr lang="ru-RU" sz="2400" dirty="0"/>
              <a:t> </a:t>
            </a:r>
            <a:r>
              <a:rPr lang="en-US" sz="2400" dirty="0"/>
              <a:t>L</a:t>
            </a:r>
            <a:r>
              <a:rPr lang="ru-RU" sz="2400" dirty="0"/>
              <a:t>7)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ИСПОЛЬЗОВАНИЕ КЛЮЧЕЙ ШИФРОВАНИЯ И АУТЕНТИФИКАЦИЯ ПОЛЬЗОВАТЕЛЕЙ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ИСПОЛЬЗОВАНИЕ НЕ СТАНДАРТНЫХ ПОРТОВ</a:t>
            </a:r>
          </a:p>
          <a:p>
            <a:endParaRPr lang="ru-RU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08DD4C0-E3AC-4BEA-A09C-F17FE4DD4477}"/>
              </a:ext>
            </a:extLst>
          </p:cNvPr>
          <p:cNvSpPr txBox="1"/>
          <p:nvPr/>
        </p:nvSpPr>
        <p:spPr>
          <a:xfrm>
            <a:off x="9470828" y="6902180"/>
            <a:ext cx="8791034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400" i="1" dirty="0"/>
              <a:t>*Сервер проверен на все известные публичные уязвимости</a:t>
            </a:r>
          </a:p>
          <a:p>
            <a:endParaRPr lang="ru-RU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CF30547-6C52-4638-B9B1-2F86E8FEAE55}"/>
              </a:ext>
            </a:extLst>
          </p:cNvPr>
          <p:cNvSpPr txBox="1"/>
          <p:nvPr/>
        </p:nvSpPr>
        <p:spPr>
          <a:xfrm>
            <a:off x="8930746" y="8275214"/>
            <a:ext cx="81380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ШИФРОВАНИЕ ЛОКАЛЬНЫХ ДАННЫХ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ЗАЩИТА ОТ АНАЛИЗА КОДА  приложения ПРОТИВНИКОМ И ВМЕШАТЕЛЬСТВА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ЛОКАЛЬНЫЙ ПАРОЛЬ НА УСТРОЙСТВЕ ДЛЯ ПОЛЬЗОВАТЕЛЯ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8581D97C-4370-4DF6-8045-01A1568583A3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AEE538E-3ACE-42AD-A232-58012661C50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029854" y="10797405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11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14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50AA7413-7086-44FA-9D83-6DBD6DBF6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9838" y="1347479"/>
            <a:ext cx="19524424" cy="906017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C8CA0746-8B62-4EDB-BAA5-D4EE1B8C1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4688" y="9369135"/>
            <a:ext cx="5929573" cy="10489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487D9FC-E90A-4671-9991-FFF124904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818" y="1326857"/>
            <a:ext cx="9168141" cy="1361627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6A8D52BD-232F-46C3-866F-6FD8895866C2}"/>
              </a:ext>
            </a:extLst>
          </p:cNvPr>
          <p:cNvSpPr txBox="1"/>
          <p:nvPr/>
        </p:nvSpPr>
        <p:spPr bwMode="auto">
          <a:xfrm>
            <a:off x="6001215" y="3009539"/>
            <a:ext cx="3228524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" panose="00000500000000000000" pitchFamily="2" charset="-52"/>
                <a:cs typeface="Arial" panose="020B0604020202020204" pitchFamily="34" charset="0"/>
              </a:rPr>
              <a:t>Папка или файл с обновления в файловой системе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5BBE441-365E-47D6-8DC6-52691ACD51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F0C4553D-A2E8-4C3E-BA69-57F6B08117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2" y="112052"/>
            <a:ext cx="835071" cy="756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2CB65E5-5601-4944-A4D0-C83790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127288" y="214641"/>
            <a:ext cx="704768" cy="638803"/>
          </a:xfrm>
          <a:prstGeom prst="rect">
            <a:avLst/>
          </a:prstGeom>
        </p:spPr>
      </p:pic>
      <p:sp>
        <p:nvSpPr>
          <p:cNvPr id="30" name="AutoShape 2" descr="Концерн «Созвездие» и «Роснефть» провели успешные испытания цифровых  DMR-радиостанций на Комсомольском НПЗ"/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9" name="TextBox 8"/>
          <p:cNvSpPr txBox="1"/>
          <p:nvPr/>
        </p:nvSpPr>
        <p:spPr>
          <a:xfrm>
            <a:off x="355246" y="271166"/>
            <a:ext cx="13715339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ПОЛУЧЕНИЕ, УСТАНОВКА И РАБОТА ПРИЛОЖЕНИЯ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8DCE904C-719F-49CB-892F-5E57D462D896}"/>
              </a:ext>
            </a:extLst>
          </p:cNvPr>
          <p:cNvCxnSpPr>
            <a:cxnSpLocks/>
          </p:cNvCxnSpPr>
          <p:nvPr/>
        </p:nvCxnSpPr>
        <p:spPr>
          <a:xfrm>
            <a:off x="-6350" y="102552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106BB7C1-B74F-4208-AD8A-C8B7A2D16342}"/>
              </a:ext>
            </a:extLst>
          </p:cNvPr>
          <p:cNvSpPr/>
          <p:nvPr/>
        </p:nvSpPr>
        <p:spPr bwMode="auto">
          <a:xfrm>
            <a:off x="289838" y="1506326"/>
            <a:ext cx="10011995" cy="923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</a:rPr>
              <a:t>РАБОТА ДВУХ РЕЖИМАХ </a:t>
            </a:r>
          </a:p>
          <a:p>
            <a:r>
              <a:rPr lang="ru-RU" sz="2600" b="1" dirty="0">
                <a:solidFill>
                  <a:schemeClr val="bg1"/>
                </a:solidFill>
                <a:latin typeface="Montserrat" panose="00000500000000000000" pitchFamily="2" charset="-52"/>
              </a:rPr>
              <a:t>(автономная и подключение к сети интернет)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1C20C957-382E-4189-8239-7899EFF540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3959" y="1533264"/>
            <a:ext cx="4410729" cy="844922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4ACCCECC-4A78-4B7F-B0E3-B9B34A3682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7444" y="4389171"/>
            <a:ext cx="1445443" cy="1444223"/>
          </a:xfrm>
          <a:prstGeom prst="rect">
            <a:avLst/>
          </a:prstGeom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CF221ACC-EAF6-48DC-BDD9-61616E3DE53E}"/>
              </a:ext>
            </a:extLst>
          </p:cNvPr>
          <p:cNvCxnSpPr>
            <a:cxnSpLocks/>
          </p:cNvCxnSpPr>
          <p:nvPr/>
        </p:nvCxnSpPr>
        <p:spPr>
          <a:xfrm flipH="1" flipV="1">
            <a:off x="8193086" y="4199440"/>
            <a:ext cx="2420388" cy="773131"/>
          </a:xfrm>
          <a:prstGeom prst="line">
            <a:avLst/>
          </a:prstGeom>
          <a:ln w="28575">
            <a:solidFill>
              <a:srgbClr val="E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CD2C60F6-3593-48B6-9758-83DE85B959B7}"/>
              </a:ext>
            </a:extLst>
          </p:cNvPr>
          <p:cNvSpPr/>
          <p:nvPr/>
        </p:nvSpPr>
        <p:spPr bwMode="auto">
          <a:xfrm>
            <a:off x="13477011" y="9388644"/>
            <a:ext cx="7160828" cy="923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bg1"/>
                </a:solidFill>
              </a:rPr>
              <a:t>СПОСОБЫ ПЕРЕДАЧИ ФАЙЛОВ</a:t>
            </a:r>
          </a:p>
        </p:txBody>
      </p:sp>
      <p:sp>
        <p:nvSpPr>
          <p:cNvPr id="48" name="Равнобедренный треугольник 47">
            <a:extLst>
              <a:ext uri="{FF2B5EF4-FFF2-40B4-BE49-F238E27FC236}">
                <a16:creationId xmlns:a16="http://schemas.microsoft.com/office/drawing/2014/main" xmlns="" id="{F7A63E75-EFA1-4C5A-9211-4611A32F4A08}"/>
              </a:ext>
            </a:extLst>
          </p:cNvPr>
          <p:cNvSpPr/>
          <p:nvPr/>
        </p:nvSpPr>
        <p:spPr>
          <a:xfrm>
            <a:off x="14655781" y="8881136"/>
            <a:ext cx="741406" cy="520312"/>
          </a:xfrm>
          <a:prstGeom prst="triangle">
            <a:avLst/>
          </a:prstGeom>
          <a:solidFill>
            <a:srgbClr val="24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xmlns="" id="{FD2FC62B-1D4F-45B5-A83E-4C6250A2F3B3}"/>
              </a:ext>
            </a:extLst>
          </p:cNvPr>
          <p:cNvSpPr/>
          <p:nvPr/>
        </p:nvSpPr>
        <p:spPr>
          <a:xfrm>
            <a:off x="14468181" y="7193066"/>
            <a:ext cx="1215309" cy="12153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07974FAE-7E19-47D0-8BB9-CB9BC329B3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14817297" y="7530443"/>
            <a:ext cx="517076" cy="520411"/>
          </a:xfrm>
          <a:prstGeom prst="rect">
            <a:avLst/>
          </a:prstGeom>
        </p:spPr>
      </p:pic>
      <p:sp>
        <p:nvSpPr>
          <p:cNvPr id="69" name="Овал 68">
            <a:extLst>
              <a:ext uri="{FF2B5EF4-FFF2-40B4-BE49-F238E27FC236}">
                <a16:creationId xmlns:a16="http://schemas.microsoft.com/office/drawing/2014/main" xmlns="" id="{B1DC25B2-8571-432E-83E0-C6C07FFF93E9}"/>
              </a:ext>
            </a:extLst>
          </p:cNvPr>
          <p:cNvSpPr/>
          <p:nvPr/>
        </p:nvSpPr>
        <p:spPr>
          <a:xfrm>
            <a:off x="14468181" y="5061929"/>
            <a:ext cx="1215309" cy="12153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xmlns="" id="{E0670198-D0DF-4BA8-84C7-29333B568B03}"/>
              </a:ext>
            </a:extLst>
          </p:cNvPr>
          <p:cNvSpPr/>
          <p:nvPr/>
        </p:nvSpPr>
        <p:spPr>
          <a:xfrm>
            <a:off x="14468181" y="2930792"/>
            <a:ext cx="1215309" cy="12153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9F58C5D6-3070-4E3A-8EDB-54054D3F99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14817297" y="3268169"/>
            <a:ext cx="517076" cy="520411"/>
          </a:xfrm>
          <a:prstGeom prst="rect">
            <a:avLst/>
          </a:prstGeom>
        </p:spPr>
      </p:pic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B66696B5-7E45-42DA-818E-9676AFCFE20C}"/>
              </a:ext>
            </a:extLst>
          </p:cNvPr>
          <p:cNvSpPr txBox="1"/>
          <p:nvPr/>
        </p:nvSpPr>
        <p:spPr bwMode="auto">
          <a:xfrm>
            <a:off x="15780830" y="5338585"/>
            <a:ext cx="4129752" cy="52322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USB</a:t>
            </a:r>
            <a:r>
              <a:rPr lang="ru-RU" sz="2800" dirty="0"/>
              <a:t>-накопитель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6716C466-9D5D-47F9-9BC5-214C80B3A8E3}"/>
              </a:ext>
            </a:extLst>
          </p:cNvPr>
          <p:cNvSpPr txBox="1"/>
          <p:nvPr/>
        </p:nvSpPr>
        <p:spPr bwMode="auto">
          <a:xfrm>
            <a:off x="15780830" y="7499626"/>
            <a:ext cx="371062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cs typeface="Arial" panose="020B0604020202020204" pitchFamily="34" charset="0"/>
              </a:rPr>
              <a:t>Подключение к ЭВМ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C3DB28E9-B7A7-4A60-9958-189D4E008A9A}"/>
              </a:ext>
            </a:extLst>
          </p:cNvPr>
          <p:cNvSpPr txBox="1"/>
          <p:nvPr/>
        </p:nvSpPr>
        <p:spPr bwMode="auto">
          <a:xfrm>
            <a:off x="15780830" y="3356795"/>
            <a:ext cx="3789212" cy="4083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lnSpc>
                <a:spcPts val="2316"/>
              </a:lnSpc>
            </a:pPr>
            <a:r>
              <a:rPr lang="en-US" sz="2800" b="1" dirty="0"/>
              <a:t>BLUETOOTH</a:t>
            </a:r>
            <a:endParaRPr lang="ru-RU" sz="2800" dirty="0">
              <a:cs typeface="Arial" panose="020B0604020202020204" pitchFamily="34" charset="0"/>
            </a:endParaRPr>
          </a:p>
        </p:txBody>
      </p: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xmlns="" id="{33360528-C5CC-4AFD-A721-0EF714CE178C}"/>
              </a:ext>
            </a:extLst>
          </p:cNvPr>
          <p:cNvGrpSpPr/>
          <p:nvPr/>
        </p:nvGrpSpPr>
        <p:grpSpPr>
          <a:xfrm>
            <a:off x="709986" y="3197109"/>
            <a:ext cx="5334092" cy="5329591"/>
            <a:chOff x="263340" y="3735091"/>
            <a:chExt cx="5446396" cy="544180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xmlns="" id="{A2E9B82F-D830-4750-886A-C00643008A21}"/>
                </a:ext>
              </a:extLst>
            </p:cNvPr>
            <p:cNvSpPr/>
            <p:nvPr/>
          </p:nvSpPr>
          <p:spPr>
            <a:xfrm>
              <a:off x="625252" y="4094705"/>
              <a:ext cx="4722572" cy="47225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9BF215F3-1A23-4EB7-9977-71EC4BE10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22632" y="4499333"/>
              <a:ext cx="3927812" cy="3913316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xmlns="" id="{32C3992B-5940-46E7-AF4A-5E2F9B7F2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3340" y="3735091"/>
              <a:ext cx="5446396" cy="5441800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34CDC39-9677-4A23-9C69-9119651131C8}"/>
              </a:ext>
            </a:extLst>
          </p:cNvPr>
          <p:cNvSpPr txBox="1"/>
          <p:nvPr/>
        </p:nvSpPr>
        <p:spPr bwMode="auto">
          <a:xfrm>
            <a:off x="515462" y="8457743"/>
            <a:ext cx="6057845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cs typeface="Arial" panose="020B0604020202020204" pitchFamily="34" charset="0"/>
              </a:rPr>
              <a:t>УСТАНОВКА ОБНОВЛЕНИЙ ЧЕРЕЗ ПРИЛОЖЕНИЕ (скачивание с сервера)</a:t>
            </a: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xmlns="" id="{7E51817E-59B1-42BA-8959-F919E37043F4}"/>
              </a:ext>
            </a:extLst>
          </p:cNvPr>
          <p:cNvSpPr/>
          <p:nvPr/>
        </p:nvSpPr>
        <p:spPr bwMode="auto">
          <a:xfrm>
            <a:off x="8116394" y="4109571"/>
            <a:ext cx="173528" cy="179737"/>
          </a:xfrm>
          <a:prstGeom prst="ellipse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6" name="Рисунок 115">
            <a:extLst>
              <a:ext uri="{FF2B5EF4-FFF2-40B4-BE49-F238E27FC236}">
                <a16:creationId xmlns:a16="http://schemas.microsoft.com/office/drawing/2014/main" xmlns="" id="{CAC97524-E72E-4CF9-91F5-1178F3FA73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14817297" y="5399306"/>
            <a:ext cx="517076" cy="520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B838D7-B585-4549-9946-18FB37439CCC}"/>
              </a:ext>
            </a:extLst>
          </p:cNvPr>
          <p:cNvSpPr txBox="1"/>
          <p:nvPr/>
        </p:nvSpPr>
        <p:spPr>
          <a:xfrm>
            <a:off x="11415811" y="4880449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Montserrat" panose="00000500000000000000" pitchFamily="2" charset="-52"/>
              </a:rPr>
              <a:t>repey.apk</a:t>
            </a:r>
            <a:endParaRPr lang="ru-RU" sz="2400" b="1" dirty="0">
              <a:latin typeface="Montserrat" panose="00000500000000000000" pitchFamily="2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8F3D074-7580-45CD-AEF2-0DF5CCC2DFA1}"/>
              </a:ext>
            </a:extLst>
          </p:cNvPr>
          <p:cNvSpPr txBox="1"/>
          <p:nvPr/>
        </p:nvSpPr>
        <p:spPr bwMode="auto">
          <a:xfrm>
            <a:off x="14285948" y="1357874"/>
            <a:ext cx="5462906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cs typeface="Arial" panose="020B0604020202020204" pitchFamily="34" charset="0"/>
              </a:rPr>
              <a:t>УСТАНОВКА ИЗ ФАЙЛОВОЙ СИСТЕМЫ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3459F0F5-71CB-4F34-8896-81CC71663D8F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480B081B-7EAA-4A54-A6F0-2E1BFB65BBC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014736" y="10792234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12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0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8223444-3E75-4585-BFEE-C29B1D43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392" y="1364016"/>
            <a:ext cx="13113131" cy="9056245"/>
          </a:xfrm>
          <a:prstGeom prst="rect">
            <a:avLst/>
          </a:prstGeom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3E9A74B-7DCA-474C-830D-4FED4A77D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71" y="6034759"/>
            <a:ext cx="3601643" cy="364255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3F01912F-16C1-40C9-94C5-8BB5BA73DF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1" r="23900"/>
          <a:stretch/>
        </p:blipFill>
        <p:spPr bwMode="auto">
          <a:xfrm>
            <a:off x="661327" y="2165809"/>
            <a:ext cx="8920914" cy="9011567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D14C41BC-2FC7-43C3-972B-BE2CFEB940E6}"/>
              </a:ext>
            </a:extLst>
          </p:cNvPr>
          <p:cNvSpPr txBox="1"/>
          <p:nvPr/>
        </p:nvSpPr>
        <p:spPr bwMode="auto">
          <a:xfrm>
            <a:off x="15676365" y="5047249"/>
            <a:ext cx="3119235" cy="40114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lnSpc>
                <a:spcPts val="2316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Координаты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C3DB28E9-B7A7-4A60-9958-189D4E008A9A}"/>
              </a:ext>
            </a:extLst>
          </p:cNvPr>
          <p:cNvSpPr txBox="1"/>
          <p:nvPr/>
        </p:nvSpPr>
        <p:spPr bwMode="auto">
          <a:xfrm>
            <a:off x="15706422" y="1797499"/>
            <a:ext cx="3119235" cy="40114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lnSpc>
                <a:spcPts val="2316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Администрирование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B66696B5-7E45-42DA-818E-9676AFCFE20C}"/>
              </a:ext>
            </a:extLst>
          </p:cNvPr>
          <p:cNvSpPr txBox="1"/>
          <p:nvPr/>
        </p:nvSpPr>
        <p:spPr bwMode="auto">
          <a:xfrm>
            <a:off x="15706423" y="3601435"/>
            <a:ext cx="3119235" cy="40114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lnSpc>
                <a:spcPts val="2316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Работа с картами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6716C466-9D5D-47F9-9BC5-214C80B3A8E3}"/>
              </a:ext>
            </a:extLst>
          </p:cNvPr>
          <p:cNvSpPr txBox="1"/>
          <p:nvPr/>
        </p:nvSpPr>
        <p:spPr bwMode="auto">
          <a:xfrm>
            <a:off x="15817163" y="6572900"/>
            <a:ext cx="3119235" cy="40114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lnSpc>
                <a:spcPts val="2316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Масштабирование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BF021046-5CEA-4D9D-A078-823DBB5E689C}"/>
              </a:ext>
            </a:extLst>
          </p:cNvPr>
          <p:cNvSpPr txBox="1"/>
          <p:nvPr/>
        </p:nvSpPr>
        <p:spPr bwMode="auto">
          <a:xfrm>
            <a:off x="15817163" y="8067732"/>
            <a:ext cx="3119235" cy="40114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lnSpc>
                <a:spcPts val="2316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Меню функций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6A8D52BD-232F-46C3-866F-6FD8895866C2}"/>
              </a:ext>
            </a:extLst>
          </p:cNvPr>
          <p:cNvSpPr txBox="1"/>
          <p:nvPr/>
        </p:nvSpPr>
        <p:spPr bwMode="auto">
          <a:xfrm>
            <a:off x="4624365" y="3565238"/>
            <a:ext cx="2709488" cy="1272143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316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Модуль передачи данных в/из мобильное устройство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1F513B7-869B-406D-8E23-79B5DB7D6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35" y="1353831"/>
            <a:ext cx="10118033" cy="845442"/>
          </a:xfrm>
          <a:prstGeom prst="rect">
            <a:avLst/>
          </a:prstGeom>
        </p:spPr>
      </p:pic>
      <p:sp>
        <p:nvSpPr>
          <p:cNvPr id="180" name="Прямоугольник 179">
            <a:extLst>
              <a:ext uri="{FF2B5EF4-FFF2-40B4-BE49-F238E27FC236}">
                <a16:creationId xmlns:a16="http://schemas.microsoft.com/office/drawing/2014/main" xmlns="" id="{DC428B12-F62F-41C6-89F1-BBF23B99DC4E}"/>
              </a:ext>
            </a:extLst>
          </p:cNvPr>
          <p:cNvSpPr/>
          <p:nvPr/>
        </p:nvSpPr>
        <p:spPr bwMode="auto">
          <a:xfrm>
            <a:off x="116993" y="1278715"/>
            <a:ext cx="10248945" cy="923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bg1"/>
                </a:solidFill>
              </a:rPr>
              <a:t>ВЗАИМОДЕЙСТВИЕ С РАДИОСТАНЦИЕЙ ЧЕРЕЗ </a:t>
            </a:r>
            <a:r>
              <a:rPr lang="en-US" sz="3000" b="1" dirty="0">
                <a:solidFill>
                  <a:schemeClr val="bg1"/>
                </a:solidFill>
              </a:rPr>
              <a:t>BLUETOOTH</a:t>
            </a:r>
            <a:r>
              <a:rPr lang="ru-RU" sz="3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F468277C-D507-4061-B726-4C9DFBF442CE}"/>
              </a:ext>
            </a:extLst>
          </p:cNvPr>
          <p:cNvSpPr/>
          <p:nvPr/>
        </p:nvSpPr>
        <p:spPr bwMode="auto">
          <a:xfrm>
            <a:off x="1976660" y="9677309"/>
            <a:ext cx="3935035" cy="706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16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Радиостанция военного или гражданского назначения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9958E0A-9814-4143-9DC1-4C8AB311C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0173" y="1788938"/>
            <a:ext cx="3387286" cy="72437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41BA577-9633-495A-8C38-AEE0CC71C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5518" y="9268151"/>
            <a:ext cx="10796305" cy="1152112"/>
          </a:xfrm>
          <a:prstGeom prst="rect">
            <a:avLst/>
          </a:prstGeom>
        </p:spPr>
      </p:pic>
      <p:sp>
        <p:nvSpPr>
          <p:cNvPr id="182" name="Прямоугольник 181">
            <a:extLst>
              <a:ext uri="{FF2B5EF4-FFF2-40B4-BE49-F238E27FC236}">
                <a16:creationId xmlns:a16="http://schemas.microsoft.com/office/drawing/2014/main" xmlns="" id="{FDC85966-22DE-411E-A911-D9173C106B96}"/>
              </a:ext>
            </a:extLst>
          </p:cNvPr>
          <p:cNvSpPr/>
          <p:nvPr/>
        </p:nvSpPr>
        <p:spPr bwMode="auto">
          <a:xfrm>
            <a:off x="10368723" y="9370498"/>
            <a:ext cx="9084820" cy="9024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>
                <a:solidFill>
                  <a:schemeClr val="bg1"/>
                </a:solidFill>
              </a:rPr>
              <a:t>ОБЩАЯ ОРГАНИЗАЦИЯ ИНТЕРФЕЙСА</a:t>
            </a:r>
          </a:p>
          <a:p>
            <a:r>
              <a:rPr lang="ru-RU" sz="2400" dirty="0">
                <a:solidFill>
                  <a:schemeClr val="bg1"/>
                </a:solidFill>
              </a:rPr>
              <a:t>Функциональные зоны (мобильное устройство на базе</a:t>
            </a:r>
            <a:r>
              <a:rPr lang="en-US" sz="2400" dirty="0">
                <a:solidFill>
                  <a:schemeClr val="bg1"/>
                </a:solidFill>
              </a:rPr>
              <a:t> Android</a:t>
            </a:r>
            <a:r>
              <a:rPr lang="ru-RU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xmlns="" id="{34FCC068-0881-463F-BDBE-7AC4CA4696F2}"/>
              </a:ext>
            </a:extLst>
          </p:cNvPr>
          <p:cNvSpPr/>
          <p:nvPr/>
        </p:nvSpPr>
        <p:spPr>
          <a:xfrm>
            <a:off x="12627116" y="9079946"/>
            <a:ext cx="533401" cy="247400"/>
          </a:xfrm>
          <a:prstGeom prst="triangle">
            <a:avLst/>
          </a:prstGeom>
          <a:solidFill>
            <a:srgbClr val="24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381121E3-4B43-49B4-8DAF-4641B35145DF}"/>
              </a:ext>
            </a:extLst>
          </p:cNvPr>
          <p:cNvSpPr/>
          <p:nvPr/>
        </p:nvSpPr>
        <p:spPr>
          <a:xfrm>
            <a:off x="11325847" y="2165809"/>
            <a:ext cx="485859" cy="399670"/>
          </a:xfrm>
          <a:prstGeom prst="roundRect">
            <a:avLst/>
          </a:prstGeom>
          <a:noFill/>
          <a:ln w="114300">
            <a:solidFill>
              <a:srgbClr val="E5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xmlns="" id="{D2A1A792-761A-451A-B32D-16B2E0F1C790}"/>
              </a:ext>
            </a:extLst>
          </p:cNvPr>
          <p:cNvSpPr/>
          <p:nvPr/>
        </p:nvSpPr>
        <p:spPr bwMode="auto">
          <a:xfrm>
            <a:off x="13940006" y="2196165"/>
            <a:ext cx="484924" cy="369314"/>
          </a:xfrm>
          <a:prstGeom prst="roundRect">
            <a:avLst/>
          </a:prstGeom>
          <a:noFill/>
          <a:ln w="114300">
            <a:solidFill>
              <a:srgbClr val="E5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xmlns="" id="{ECDC95B0-E586-46A5-B852-1F30B23B7E76}"/>
              </a:ext>
            </a:extLst>
          </p:cNvPr>
          <p:cNvSpPr/>
          <p:nvPr/>
        </p:nvSpPr>
        <p:spPr bwMode="auto">
          <a:xfrm>
            <a:off x="11947132" y="2274361"/>
            <a:ext cx="1830345" cy="568270"/>
          </a:xfrm>
          <a:prstGeom prst="roundRect">
            <a:avLst/>
          </a:prstGeom>
          <a:noFill/>
          <a:ln w="114300">
            <a:solidFill>
              <a:srgbClr val="E5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xmlns="" id="{20779B15-02B1-4043-90BD-1BFE87627259}"/>
              </a:ext>
            </a:extLst>
          </p:cNvPr>
          <p:cNvSpPr/>
          <p:nvPr/>
        </p:nvSpPr>
        <p:spPr bwMode="auto">
          <a:xfrm>
            <a:off x="11325848" y="8289224"/>
            <a:ext cx="3133809" cy="568269"/>
          </a:xfrm>
          <a:prstGeom prst="roundRect">
            <a:avLst/>
          </a:prstGeom>
          <a:noFill/>
          <a:ln w="114300">
            <a:solidFill>
              <a:srgbClr val="E5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xmlns="" id="{8D340516-3578-4BBB-9B9A-59C02C149372}"/>
              </a:ext>
            </a:extLst>
          </p:cNvPr>
          <p:cNvSpPr/>
          <p:nvPr/>
        </p:nvSpPr>
        <p:spPr bwMode="auto">
          <a:xfrm>
            <a:off x="13926978" y="5192372"/>
            <a:ext cx="485859" cy="1095559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E5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CF221ACC-EAF6-48DC-BDD9-61616E3DE53E}"/>
              </a:ext>
            </a:extLst>
          </p:cNvPr>
          <p:cNvCxnSpPr>
            <a:cxnSpLocks/>
          </p:cNvCxnSpPr>
          <p:nvPr/>
        </p:nvCxnSpPr>
        <p:spPr>
          <a:xfrm flipH="1" flipV="1">
            <a:off x="6547227" y="4987271"/>
            <a:ext cx="1078442" cy="1585629"/>
          </a:xfrm>
          <a:prstGeom prst="line">
            <a:avLst/>
          </a:prstGeom>
          <a:ln w="28575">
            <a:solidFill>
              <a:srgbClr val="E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090F5804-1ECE-4A71-BCAB-25C5295F48F1}"/>
              </a:ext>
            </a:extLst>
          </p:cNvPr>
          <p:cNvSpPr/>
          <p:nvPr/>
        </p:nvSpPr>
        <p:spPr>
          <a:xfrm>
            <a:off x="6460463" y="4877417"/>
            <a:ext cx="173528" cy="179737"/>
          </a:xfrm>
          <a:prstGeom prst="ellipse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DDB4E0BB-8B98-496E-BEC9-480FF6E835E0}"/>
              </a:ext>
            </a:extLst>
          </p:cNvPr>
          <p:cNvCxnSpPr>
            <a:cxnSpLocks/>
            <a:stCxn id="62" idx="2"/>
          </p:cNvCxnSpPr>
          <p:nvPr/>
        </p:nvCxnSpPr>
        <p:spPr>
          <a:xfrm>
            <a:off x="12862305" y="2842631"/>
            <a:ext cx="2757500" cy="2385927"/>
          </a:xfrm>
          <a:prstGeom prst="line">
            <a:avLst/>
          </a:prstGeom>
          <a:ln w="28575">
            <a:solidFill>
              <a:srgbClr val="E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561AB0D4-382B-48AF-9F84-0803D9EF837E}"/>
              </a:ext>
            </a:extLst>
          </p:cNvPr>
          <p:cNvCxnSpPr>
            <a:cxnSpLocks/>
            <a:stCxn id="61" idx="2"/>
            <a:endCxn id="84" idx="2"/>
          </p:cNvCxnSpPr>
          <p:nvPr/>
        </p:nvCxnSpPr>
        <p:spPr>
          <a:xfrm>
            <a:off x="14182468" y="2565479"/>
            <a:ext cx="1338777" cy="1200332"/>
          </a:xfrm>
          <a:prstGeom prst="line">
            <a:avLst/>
          </a:prstGeom>
          <a:ln w="28575">
            <a:solidFill>
              <a:srgbClr val="E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858FCD8E-095C-4D5F-80BC-49663921290C}"/>
              </a:ext>
            </a:extLst>
          </p:cNvPr>
          <p:cNvCxnSpPr>
            <a:stCxn id="65" idx="3"/>
          </p:cNvCxnSpPr>
          <p:nvPr/>
        </p:nvCxnSpPr>
        <p:spPr>
          <a:xfrm>
            <a:off x="14412837" y="5740151"/>
            <a:ext cx="1206968" cy="947052"/>
          </a:xfrm>
          <a:prstGeom prst="line">
            <a:avLst/>
          </a:prstGeom>
          <a:ln w="28575">
            <a:solidFill>
              <a:srgbClr val="E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C46CCCC0-B653-4AA8-B7C0-1BD51E83803C}"/>
              </a:ext>
            </a:extLst>
          </p:cNvPr>
          <p:cNvCxnSpPr>
            <a:cxnSpLocks/>
            <a:endCxn id="78" idx="2"/>
          </p:cNvCxnSpPr>
          <p:nvPr/>
        </p:nvCxnSpPr>
        <p:spPr>
          <a:xfrm flipV="1">
            <a:off x="14475487" y="8208483"/>
            <a:ext cx="1070329" cy="396676"/>
          </a:xfrm>
          <a:prstGeom prst="line">
            <a:avLst/>
          </a:prstGeom>
          <a:ln w="28575">
            <a:solidFill>
              <a:srgbClr val="E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Овал 77">
            <a:extLst>
              <a:ext uri="{FF2B5EF4-FFF2-40B4-BE49-F238E27FC236}">
                <a16:creationId xmlns:a16="http://schemas.microsoft.com/office/drawing/2014/main" xmlns="" id="{ECA3F5F9-C452-4287-8A35-F0E514B59D4A}"/>
              </a:ext>
            </a:extLst>
          </p:cNvPr>
          <p:cNvSpPr/>
          <p:nvPr/>
        </p:nvSpPr>
        <p:spPr bwMode="auto">
          <a:xfrm>
            <a:off x="15545816" y="8118614"/>
            <a:ext cx="173528" cy="179737"/>
          </a:xfrm>
          <a:prstGeom prst="ellipse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xmlns="" id="{831CCD3A-9E24-45AB-8CB1-99C66B436F40}"/>
              </a:ext>
            </a:extLst>
          </p:cNvPr>
          <p:cNvSpPr/>
          <p:nvPr/>
        </p:nvSpPr>
        <p:spPr bwMode="auto">
          <a:xfrm>
            <a:off x="15545221" y="6597335"/>
            <a:ext cx="173528" cy="179737"/>
          </a:xfrm>
          <a:prstGeom prst="ellipse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xmlns="" id="{2EF403BF-6DCD-47CB-A2A9-FC46A6474B4B}"/>
              </a:ext>
            </a:extLst>
          </p:cNvPr>
          <p:cNvSpPr/>
          <p:nvPr/>
        </p:nvSpPr>
        <p:spPr bwMode="auto">
          <a:xfrm>
            <a:off x="15579137" y="5159012"/>
            <a:ext cx="173528" cy="179737"/>
          </a:xfrm>
          <a:prstGeom prst="ellipse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C2D4D541-1822-4E98-8AD5-9316E383F8B9}"/>
              </a:ext>
            </a:extLst>
          </p:cNvPr>
          <p:cNvSpPr/>
          <p:nvPr/>
        </p:nvSpPr>
        <p:spPr bwMode="auto">
          <a:xfrm>
            <a:off x="15512362" y="1908203"/>
            <a:ext cx="173528" cy="179737"/>
          </a:xfrm>
          <a:prstGeom prst="ellipse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5BBE441-365E-47D6-8DC6-52691ACD51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F0C4553D-A2E8-4C3E-BA69-57F6B08117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2" y="112052"/>
            <a:ext cx="835071" cy="756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2CB65E5-5601-4944-A4D0-C83790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127288" y="214641"/>
            <a:ext cx="704768" cy="638803"/>
          </a:xfrm>
          <a:prstGeom prst="rect">
            <a:avLst/>
          </a:prstGeom>
        </p:spPr>
      </p:pic>
      <p:sp>
        <p:nvSpPr>
          <p:cNvPr id="30" name="AutoShape 2" descr="Концерн «Созвездие» и «Роснефть» провели успешные испытания цифровых  DMR-радиостанций на Комсомольском НПЗ"/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9" name="TextBox 8"/>
          <p:cNvSpPr txBox="1"/>
          <p:nvPr/>
        </p:nvSpPr>
        <p:spPr>
          <a:xfrm>
            <a:off x="576469" y="300668"/>
            <a:ext cx="13715339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ВНЕШНИЙ ВИД И ИНТЕРФЕЙС ПРИЛОЖЕНИЯ «РЕПЕЙ»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8DCE904C-719F-49CB-892F-5E57D462D896}"/>
              </a:ext>
            </a:extLst>
          </p:cNvPr>
          <p:cNvCxnSpPr>
            <a:cxnSpLocks/>
          </p:cNvCxnSpPr>
          <p:nvPr/>
        </p:nvCxnSpPr>
        <p:spPr>
          <a:xfrm>
            <a:off x="-6350" y="102552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A914668E-22DB-4E0A-A411-B6D7FEC2F4E1}"/>
              </a:ext>
            </a:extLst>
          </p:cNvPr>
          <p:cNvCxnSpPr>
            <a:cxnSpLocks/>
          </p:cNvCxnSpPr>
          <p:nvPr/>
        </p:nvCxnSpPr>
        <p:spPr>
          <a:xfrm flipV="1">
            <a:off x="11811706" y="1969913"/>
            <a:ext cx="653262" cy="226252"/>
          </a:xfrm>
          <a:prstGeom prst="line">
            <a:avLst/>
          </a:prstGeom>
          <a:ln w="28575">
            <a:solidFill>
              <a:srgbClr val="E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Овал 83">
            <a:extLst>
              <a:ext uri="{FF2B5EF4-FFF2-40B4-BE49-F238E27FC236}">
                <a16:creationId xmlns:a16="http://schemas.microsoft.com/office/drawing/2014/main" xmlns="" id="{E09177E5-F1E2-4DD5-981B-ABFC25629D37}"/>
              </a:ext>
            </a:extLst>
          </p:cNvPr>
          <p:cNvSpPr/>
          <p:nvPr/>
        </p:nvSpPr>
        <p:spPr bwMode="auto">
          <a:xfrm>
            <a:off x="15521245" y="3675942"/>
            <a:ext cx="173528" cy="179737"/>
          </a:xfrm>
          <a:prstGeom prst="ellipse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02412D5C-752E-4978-BD25-A0B2F25589D0}"/>
              </a:ext>
            </a:extLst>
          </p:cNvPr>
          <p:cNvCxnSpPr>
            <a:cxnSpLocks/>
          </p:cNvCxnSpPr>
          <p:nvPr/>
        </p:nvCxnSpPr>
        <p:spPr>
          <a:xfrm>
            <a:off x="12449175" y="1969913"/>
            <a:ext cx="3096046" cy="0"/>
          </a:xfrm>
          <a:prstGeom prst="line">
            <a:avLst/>
          </a:prstGeom>
          <a:ln w="28575">
            <a:solidFill>
              <a:srgbClr val="E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>
            <a:extLst>
              <a:ext uri="{FF2B5EF4-FFF2-40B4-BE49-F238E27FC236}">
                <a16:creationId xmlns:a16="http://schemas.microsoft.com/office/drawing/2014/main" xmlns="" id="{8DB90F42-8F66-4F0A-9745-044D2D2FF098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DE8F702-87A3-40E2-A3B2-D2E2F696F5A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010651" y="10782032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13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41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Блок-схема: процесс 25">
            <a:extLst>
              <a:ext uri="{FF2B5EF4-FFF2-40B4-BE49-F238E27FC236}">
                <a16:creationId xmlns:a16="http://schemas.microsoft.com/office/drawing/2014/main" xmlns="" id="{C855BCCF-F31E-4B24-B726-55EAA2368DD8}"/>
              </a:ext>
            </a:extLst>
          </p:cNvPr>
          <p:cNvSpPr/>
          <p:nvPr/>
        </p:nvSpPr>
        <p:spPr>
          <a:xfrm>
            <a:off x="10177611" y="6939978"/>
            <a:ext cx="9006862" cy="1563148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Блок-схема: процесс 23">
            <a:extLst>
              <a:ext uri="{FF2B5EF4-FFF2-40B4-BE49-F238E27FC236}">
                <a16:creationId xmlns:a16="http://schemas.microsoft.com/office/drawing/2014/main" xmlns="" id="{491330F2-9E82-4BCF-8C68-2B6C7AC60FEA}"/>
              </a:ext>
            </a:extLst>
          </p:cNvPr>
          <p:cNvSpPr/>
          <p:nvPr/>
        </p:nvSpPr>
        <p:spPr>
          <a:xfrm>
            <a:off x="10160000" y="4350626"/>
            <a:ext cx="9045961" cy="2241355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Блок-схема: процесс 22">
            <a:extLst>
              <a:ext uri="{FF2B5EF4-FFF2-40B4-BE49-F238E27FC236}">
                <a16:creationId xmlns:a16="http://schemas.microsoft.com/office/drawing/2014/main" xmlns="" id="{5927D489-5C00-439E-AF3A-BD95CA6BB76B}"/>
              </a:ext>
            </a:extLst>
          </p:cNvPr>
          <p:cNvSpPr/>
          <p:nvPr/>
        </p:nvSpPr>
        <p:spPr>
          <a:xfrm>
            <a:off x="10160000" y="1355161"/>
            <a:ext cx="9647784" cy="1492029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Блок-схема: процесс 4">
            <a:extLst>
              <a:ext uri="{FF2B5EF4-FFF2-40B4-BE49-F238E27FC236}">
                <a16:creationId xmlns:a16="http://schemas.microsoft.com/office/drawing/2014/main" xmlns="" id="{96ED35B3-A875-4598-BB66-7DD625658F6F}"/>
              </a:ext>
            </a:extLst>
          </p:cNvPr>
          <p:cNvSpPr/>
          <p:nvPr/>
        </p:nvSpPr>
        <p:spPr>
          <a:xfrm>
            <a:off x="10177611" y="3036950"/>
            <a:ext cx="9006862" cy="1060825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5BBE441-365E-47D6-8DC6-52691ACD5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F0C4553D-A2E8-4C3E-BA69-57F6B081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76088" y="123917"/>
            <a:ext cx="835071" cy="756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2CB65E5-5601-4944-A4D0-C83790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065125" y="182589"/>
            <a:ext cx="704768" cy="638803"/>
          </a:xfrm>
          <a:prstGeom prst="rect">
            <a:avLst/>
          </a:prstGeom>
        </p:spPr>
      </p:pic>
      <p:sp>
        <p:nvSpPr>
          <p:cNvPr id="30" name="AutoShape 2" descr="Концерн «Созвездие» и «Роснефть» провели успешные испытания цифровых  DMR-радиостанций на Комсомольском НПЗ"/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9" name="TextBox 8"/>
          <p:cNvSpPr txBox="1"/>
          <p:nvPr/>
        </p:nvSpPr>
        <p:spPr>
          <a:xfrm>
            <a:off x="282939" y="300668"/>
            <a:ext cx="17160762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«РЕПЕЙ-РОК» ОПИСАНИЕ ФУНКЦИОНАЛА «НАСТРОЙКИ И РАБОТА С КАРТАМИ»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8DCE904C-719F-49CB-892F-5E57D462D896}"/>
              </a:ext>
            </a:extLst>
          </p:cNvPr>
          <p:cNvCxnSpPr>
            <a:cxnSpLocks/>
          </p:cNvCxnSpPr>
          <p:nvPr/>
        </p:nvCxnSpPr>
        <p:spPr>
          <a:xfrm>
            <a:off x="-6350" y="102552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69EB9631-FEAC-4F69-9CE6-E3D454C7F4E3}"/>
              </a:ext>
            </a:extLst>
          </p:cNvPr>
          <p:cNvSpPr/>
          <p:nvPr/>
        </p:nvSpPr>
        <p:spPr bwMode="auto">
          <a:xfrm>
            <a:off x="10365461" y="3212021"/>
            <a:ext cx="6455163" cy="8259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ЧАТ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C569AB07-035C-4F56-B641-96751B57F2DE}"/>
              </a:ext>
            </a:extLst>
          </p:cNvPr>
          <p:cNvSpPr/>
          <p:nvPr/>
        </p:nvSpPr>
        <p:spPr bwMode="auto">
          <a:xfrm>
            <a:off x="11506968" y="1374078"/>
            <a:ext cx="6910541" cy="14292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900" dirty="0">
              <a:solidFill>
                <a:schemeClr val="tx1"/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EA88DE4A-A12B-49A8-91F8-975EBC027A91}"/>
              </a:ext>
            </a:extLst>
          </p:cNvPr>
          <p:cNvSpPr/>
          <p:nvPr/>
        </p:nvSpPr>
        <p:spPr bwMode="auto">
          <a:xfrm>
            <a:off x="11506968" y="4435541"/>
            <a:ext cx="5936733" cy="12847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000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E8566D29-6402-4C82-85A1-A21F0414C6A9}"/>
              </a:ext>
            </a:extLst>
          </p:cNvPr>
          <p:cNvSpPr/>
          <p:nvPr/>
        </p:nvSpPr>
        <p:spPr bwMode="auto">
          <a:xfrm>
            <a:off x="10456137" y="7191346"/>
            <a:ext cx="4734465" cy="9723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Ввод данных метеосреднего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C5B37E7D-0468-4DFC-A6AD-45B16C17BACF}"/>
              </a:ext>
            </a:extLst>
          </p:cNvPr>
          <p:cNvSpPr/>
          <p:nvPr/>
        </p:nvSpPr>
        <p:spPr bwMode="auto">
          <a:xfrm>
            <a:off x="11506968" y="7502994"/>
            <a:ext cx="5622627" cy="9120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0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7CBDBFE-A965-4D45-A9AF-0D279B9D4C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10" y="1838260"/>
            <a:ext cx="4201865" cy="8893883"/>
          </a:xfrm>
          <a:prstGeom prst="roundRect">
            <a:avLst>
              <a:gd name="adj" fmla="val 8109"/>
            </a:avLst>
          </a:prstGeom>
          <a:ln w="38100">
            <a:solidFill>
              <a:schemeClr val="tx1"/>
            </a:solidFill>
          </a:ln>
        </p:spPr>
      </p:pic>
      <p:sp>
        <p:nvSpPr>
          <p:cNvPr id="27" name="Блок-схема: процесс 26">
            <a:extLst>
              <a:ext uri="{FF2B5EF4-FFF2-40B4-BE49-F238E27FC236}">
                <a16:creationId xmlns:a16="http://schemas.microsoft.com/office/drawing/2014/main" xmlns="" id="{2B470C7D-013E-45C1-8B68-79E703B443FA}"/>
              </a:ext>
            </a:extLst>
          </p:cNvPr>
          <p:cNvSpPr/>
          <p:nvPr/>
        </p:nvSpPr>
        <p:spPr>
          <a:xfrm>
            <a:off x="10177611" y="8763085"/>
            <a:ext cx="9062595" cy="1644566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BE0A5ED5-272C-42A5-8813-B1CB9FB5D044}"/>
              </a:ext>
            </a:extLst>
          </p:cNvPr>
          <p:cNvSpPr/>
          <p:nvPr/>
        </p:nvSpPr>
        <p:spPr bwMode="auto">
          <a:xfrm>
            <a:off x="10391056" y="8988325"/>
            <a:ext cx="5600884" cy="10817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Управление радиостанцией, ввод позывных</a:t>
            </a:r>
          </a:p>
        </p:txBody>
      </p:sp>
      <p:sp>
        <p:nvSpPr>
          <p:cNvPr id="6" name="Прямоугольный треугольник 5">
            <a:extLst>
              <a:ext uri="{FF2B5EF4-FFF2-40B4-BE49-F238E27FC236}">
                <a16:creationId xmlns:a16="http://schemas.microsoft.com/office/drawing/2014/main" xmlns="" id="{FADF258E-E415-4D58-8507-47C51D09D71E}"/>
              </a:ext>
            </a:extLst>
          </p:cNvPr>
          <p:cNvSpPr/>
          <p:nvPr/>
        </p:nvSpPr>
        <p:spPr>
          <a:xfrm flipH="1">
            <a:off x="15658619" y="1333500"/>
            <a:ext cx="4149166" cy="937972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ый треугольник 28">
            <a:extLst>
              <a:ext uri="{FF2B5EF4-FFF2-40B4-BE49-F238E27FC236}">
                <a16:creationId xmlns:a16="http://schemas.microsoft.com/office/drawing/2014/main" xmlns="" id="{BF3C87BB-8795-4556-8622-DC72337C1917}"/>
              </a:ext>
            </a:extLst>
          </p:cNvPr>
          <p:cNvSpPr/>
          <p:nvPr/>
        </p:nvSpPr>
        <p:spPr>
          <a:xfrm flipH="1">
            <a:off x="16183428" y="2051051"/>
            <a:ext cx="3624355" cy="8356600"/>
          </a:xfrm>
          <a:prstGeom prst="rtTriangle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0C329EB-B836-450E-906A-742D434A62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5354" y="1374078"/>
            <a:ext cx="4149166" cy="8941170"/>
          </a:xfrm>
          <a:prstGeom prst="roundRect">
            <a:avLst>
              <a:gd name="adj" fmla="val 8109"/>
            </a:avLst>
          </a:prstGeom>
          <a:ln w="38100">
            <a:solidFill>
              <a:schemeClr val="tx1"/>
            </a:solidFill>
          </a:ln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06A9D739-137C-47B8-B828-A552554DF338}"/>
              </a:ext>
            </a:extLst>
          </p:cNvPr>
          <p:cNvSpPr/>
          <p:nvPr/>
        </p:nvSpPr>
        <p:spPr bwMode="auto">
          <a:xfrm>
            <a:off x="10324171" y="1718979"/>
            <a:ext cx="7238693" cy="8913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Работа с картами в режиме оффлайн (вектор, растр)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48A8D165-7E1F-4E13-95C9-10E8D9C85346}"/>
              </a:ext>
            </a:extLst>
          </p:cNvPr>
          <p:cNvSpPr/>
          <p:nvPr/>
        </p:nvSpPr>
        <p:spPr bwMode="auto">
          <a:xfrm>
            <a:off x="10319657" y="4747648"/>
            <a:ext cx="7324349" cy="13693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Показ/сокрытие информационных слоев (цели, навигация, корректировка, районы действия)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0FBB3DD4-CDF2-4EF9-8130-5EE8315E16DB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1A82557-9DE3-4E66-A8A6-7D2FEA8A747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102701" y="10783447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14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48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Блок-схема: процесс 15">
            <a:extLst>
              <a:ext uri="{FF2B5EF4-FFF2-40B4-BE49-F238E27FC236}">
                <a16:creationId xmlns:a16="http://schemas.microsoft.com/office/drawing/2014/main" xmlns="" id="{575140F6-23A3-48C9-AC73-F6E026F55C74}"/>
              </a:ext>
            </a:extLst>
          </p:cNvPr>
          <p:cNvSpPr/>
          <p:nvPr/>
        </p:nvSpPr>
        <p:spPr bwMode="auto">
          <a:xfrm>
            <a:off x="10159999" y="6532293"/>
            <a:ext cx="8865595" cy="1969241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Блок-схема: процесс 16">
            <a:extLst>
              <a:ext uri="{FF2B5EF4-FFF2-40B4-BE49-F238E27FC236}">
                <a16:creationId xmlns:a16="http://schemas.microsoft.com/office/drawing/2014/main" xmlns="" id="{9CCE53CA-E9D5-4297-81CB-A79DE495F52E}"/>
              </a:ext>
            </a:extLst>
          </p:cNvPr>
          <p:cNvSpPr/>
          <p:nvPr/>
        </p:nvSpPr>
        <p:spPr bwMode="auto">
          <a:xfrm>
            <a:off x="10160000" y="4239314"/>
            <a:ext cx="8999670" cy="1874116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Блок-схема: процесс 19">
            <a:extLst>
              <a:ext uri="{FF2B5EF4-FFF2-40B4-BE49-F238E27FC236}">
                <a16:creationId xmlns:a16="http://schemas.microsoft.com/office/drawing/2014/main" xmlns="" id="{0F53D1D8-8170-469D-B1B3-8031FA6C9C7A}"/>
              </a:ext>
            </a:extLst>
          </p:cNvPr>
          <p:cNvSpPr/>
          <p:nvPr/>
        </p:nvSpPr>
        <p:spPr bwMode="auto">
          <a:xfrm>
            <a:off x="10160000" y="1355161"/>
            <a:ext cx="9647784" cy="2555806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Блок-схема: процесс 21">
            <a:extLst>
              <a:ext uri="{FF2B5EF4-FFF2-40B4-BE49-F238E27FC236}">
                <a16:creationId xmlns:a16="http://schemas.microsoft.com/office/drawing/2014/main" xmlns="" id="{B7928E91-6FF4-4D3C-98EE-6AF6D38E6E79}"/>
              </a:ext>
            </a:extLst>
          </p:cNvPr>
          <p:cNvSpPr/>
          <p:nvPr/>
        </p:nvSpPr>
        <p:spPr bwMode="auto">
          <a:xfrm>
            <a:off x="10159999" y="8800449"/>
            <a:ext cx="7131057" cy="1607202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Прямоугольный треугольник 22">
            <a:extLst>
              <a:ext uri="{FF2B5EF4-FFF2-40B4-BE49-F238E27FC236}">
                <a16:creationId xmlns:a16="http://schemas.microsoft.com/office/drawing/2014/main" xmlns="" id="{D92B976B-AA04-4123-BA5B-D75790AE1F14}"/>
              </a:ext>
            </a:extLst>
          </p:cNvPr>
          <p:cNvSpPr/>
          <p:nvPr/>
        </p:nvSpPr>
        <p:spPr bwMode="auto">
          <a:xfrm flipH="1">
            <a:off x="15658619" y="1333500"/>
            <a:ext cx="4149166" cy="945675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ый треугольник 23">
            <a:extLst>
              <a:ext uri="{FF2B5EF4-FFF2-40B4-BE49-F238E27FC236}">
                <a16:creationId xmlns:a16="http://schemas.microsoft.com/office/drawing/2014/main" xmlns="" id="{7B828BA6-9E22-4B0C-9FC5-9BC3F6DAA505}"/>
              </a:ext>
            </a:extLst>
          </p:cNvPr>
          <p:cNvSpPr/>
          <p:nvPr/>
        </p:nvSpPr>
        <p:spPr bwMode="auto">
          <a:xfrm flipH="1">
            <a:off x="16197942" y="2051051"/>
            <a:ext cx="3609841" cy="8356600"/>
          </a:xfrm>
          <a:prstGeom prst="rtTriangle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5BBE441-365E-47D6-8DC6-52691ACD5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F0C4553D-A2E8-4C3E-BA69-57F6B081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1" y="155969"/>
            <a:ext cx="835071" cy="756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2CB65E5-5601-4944-A4D0-C83790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127288" y="214641"/>
            <a:ext cx="704768" cy="638803"/>
          </a:xfrm>
          <a:prstGeom prst="rect">
            <a:avLst/>
          </a:prstGeom>
        </p:spPr>
      </p:pic>
      <p:sp>
        <p:nvSpPr>
          <p:cNvPr id="30" name="AutoShape 2" descr="Концерн «Созвездие» и «Роснефть» провели успешные испытания цифровых  DMR-радиостанций на Комсомольском НПЗ"/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9" name="TextBox 8"/>
          <p:cNvSpPr txBox="1"/>
          <p:nvPr/>
        </p:nvSpPr>
        <p:spPr>
          <a:xfrm>
            <a:off x="282939" y="300668"/>
            <a:ext cx="17468032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«РЕПЕЙ-РОК» Описание функционала панели «Меню функций» : ПРОСМОТР ЦЕЛЕЙ 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8DCE904C-719F-49CB-892F-5E57D462D896}"/>
              </a:ext>
            </a:extLst>
          </p:cNvPr>
          <p:cNvCxnSpPr>
            <a:cxnSpLocks/>
          </p:cNvCxnSpPr>
          <p:nvPr/>
        </p:nvCxnSpPr>
        <p:spPr>
          <a:xfrm>
            <a:off x="-6350" y="102552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69EB9631-FEAC-4F69-9CE6-E3D454C7F4E3}"/>
              </a:ext>
            </a:extLst>
          </p:cNvPr>
          <p:cNvSpPr/>
          <p:nvPr/>
        </p:nvSpPr>
        <p:spPr bwMode="auto">
          <a:xfrm>
            <a:off x="10238944" y="4860969"/>
            <a:ext cx="7888344" cy="6604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Редактирование характеристик обнаруженных объектов (уточнение координат, характера цели и др.)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C569AB07-035C-4F56-B641-96751B57F2DE}"/>
              </a:ext>
            </a:extLst>
          </p:cNvPr>
          <p:cNvSpPr/>
          <p:nvPr/>
        </p:nvSpPr>
        <p:spPr bwMode="auto">
          <a:xfrm>
            <a:off x="10238944" y="1774207"/>
            <a:ext cx="9242463" cy="17177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Просмотр журнала разведанных объектов противника (отображается: координаты, актуальность, позывной того кто обнаружил - источник данных)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EA88DE4A-A12B-49A8-91F8-975EBC027A91}"/>
              </a:ext>
            </a:extLst>
          </p:cNvPr>
          <p:cNvSpPr/>
          <p:nvPr/>
        </p:nvSpPr>
        <p:spPr bwMode="auto">
          <a:xfrm>
            <a:off x="10238944" y="6722713"/>
            <a:ext cx="7025502" cy="15883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Работа со статусами целей при выполнении целеуказания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CD1584E-A4D2-4385-AFA7-68C187693B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44" y="1834983"/>
            <a:ext cx="4243511" cy="8877556"/>
          </a:xfrm>
          <a:prstGeom prst="roundRect">
            <a:avLst>
              <a:gd name="adj" fmla="val 8109"/>
            </a:avLst>
          </a:prstGeom>
          <a:ln w="38100">
            <a:solidFill>
              <a:schemeClr val="tx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8DDD13F-73F6-4BB3-8272-4048DBB60B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77" y="1368169"/>
            <a:ext cx="4243511" cy="8877556"/>
          </a:xfrm>
          <a:prstGeom prst="roundRect">
            <a:avLst>
              <a:gd name="adj" fmla="val 8109"/>
            </a:avLst>
          </a:prstGeom>
          <a:ln w="38100">
            <a:solidFill>
              <a:schemeClr val="tx1"/>
            </a:solidFill>
          </a:ln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F91C3AA-41E6-416F-B9C6-9F035A1221F4}"/>
              </a:ext>
            </a:extLst>
          </p:cNvPr>
          <p:cNvSpPr/>
          <p:nvPr/>
        </p:nvSpPr>
        <p:spPr bwMode="auto">
          <a:xfrm>
            <a:off x="10238944" y="8802186"/>
            <a:ext cx="5542535" cy="15883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Корректировка огня, нанесение места разрыва снарядов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D0305D4E-B8D3-4BD9-B96B-BCE30D4B6C69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1E3BC15-5902-40C5-8105-E1D7759D73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079897" y="10769686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15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73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" name="Блок-схема: процесс 31">
            <a:extLst>
              <a:ext uri="{FF2B5EF4-FFF2-40B4-BE49-F238E27FC236}">
                <a16:creationId xmlns:a16="http://schemas.microsoft.com/office/drawing/2014/main" xmlns="" id="{DB7A7E41-DF1E-455E-8E4C-421A3B3D3E0E}"/>
              </a:ext>
            </a:extLst>
          </p:cNvPr>
          <p:cNvSpPr/>
          <p:nvPr/>
        </p:nvSpPr>
        <p:spPr bwMode="auto">
          <a:xfrm>
            <a:off x="10160939" y="7616478"/>
            <a:ext cx="8911857" cy="1214846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Блок-схема: процесс 28">
            <a:extLst>
              <a:ext uri="{FF2B5EF4-FFF2-40B4-BE49-F238E27FC236}">
                <a16:creationId xmlns:a16="http://schemas.microsoft.com/office/drawing/2014/main" xmlns="" id="{8014E549-2EF0-4657-8C09-77AD9DD562EE}"/>
              </a:ext>
            </a:extLst>
          </p:cNvPr>
          <p:cNvSpPr/>
          <p:nvPr/>
        </p:nvSpPr>
        <p:spPr bwMode="auto">
          <a:xfrm>
            <a:off x="10160000" y="4349566"/>
            <a:ext cx="9030823" cy="1284770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Блок-схема: процесс 17">
            <a:extLst>
              <a:ext uri="{FF2B5EF4-FFF2-40B4-BE49-F238E27FC236}">
                <a16:creationId xmlns:a16="http://schemas.microsoft.com/office/drawing/2014/main" xmlns="" id="{B2019E05-5DFB-436A-8409-9B323E735EAE}"/>
              </a:ext>
            </a:extLst>
          </p:cNvPr>
          <p:cNvSpPr/>
          <p:nvPr/>
        </p:nvSpPr>
        <p:spPr bwMode="auto">
          <a:xfrm>
            <a:off x="10169122" y="5895257"/>
            <a:ext cx="8911857" cy="1444696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Блок-схема: процесс 18">
            <a:extLst>
              <a:ext uri="{FF2B5EF4-FFF2-40B4-BE49-F238E27FC236}">
                <a16:creationId xmlns:a16="http://schemas.microsoft.com/office/drawing/2014/main" xmlns="" id="{584D712C-9272-40DC-84B8-780FB2B3988C}"/>
              </a:ext>
            </a:extLst>
          </p:cNvPr>
          <p:cNvSpPr/>
          <p:nvPr/>
        </p:nvSpPr>
        <p:spPr bwMode="auto">
          <a:xfrm>
            <a:off x="10168524" y="2830896"/>
            <a:ext cx="8987559" cy="1284770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Блок-схема: процесс 19">
            <a:extLst>
              <a:ext uri="{FF2B5EF4-FFF2-40B4-BE49-F238E27FC236}">
                <a16:creationId xmlns:a16="http://schemas.microsoft.com/office/drawing/2014/main" xmlns="" id="{3890B829-89F9-493D-821C-A4DC16944AB4}"/>
              </a:ext>
            </a:extLst>
          </p:cNvPr>
          <p:cNvSpPr/>
          <p:nvPr/>
        </p:nvSpPr>
        <p:spPr bwMode="auto">
          <a:xfrm>
            <a:off x="10163328" y="1360077"/>
            <a:ext cx="9644457" cy="1207422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ый треугольник 22">
            <a:extLst>
              <a:ext uri="{FF2B5EF4-FFF2-40B4-BE49-F238E27FC236}">
                <a16:creationId xmlns:a16="http://schemas.microsoft.com/office/drawing/2014/main" xmlns="" id="{32B39D12-4C3F-41CF-B25A-C1B000A6F4D7}"/>
              </a:ext>
            </a:extLst>
          </p:cNvPr>
          <p:cNvSpPr/>
          <p:nvPr/>
        </p:nvSpPr>
        <p:spPr bwMode="auto">
          <a:xfrm flipH="1">
            <a:off x="15658619" y="1367912"/>
            <a:ext cx="4149166" cy="903973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ый треугольник 23">
            <a:extLst>
              <a:ext uri="{FF2B5EF4-FFF2-40B4-BE49-F238E27FC236}">
                <a16:creationId xmlns:a16="http://schemas.microsoft.com/office/drawing/2014/main" xmlns="" id="{FE6E77BC-FD5C-448F-ACAD-6DEB8A24D1DC}"/>
              </a:ext>
            </a:extLst>
          </p:cNvPr>
          <p:cNvSpPr/>
          <p:nvPr/>
        </p:nvSpPr>
        <p:spPr bwMode="auto">
          <a:xfrm flipH="1">
            <a:off x="15991940" y="2085462"/>
            <a:ext cx="3815844" cy="8330023"/>
          </a:xfrm>
          <a:prstGeom prst="rtTriangle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5BBE441-365E-47D6-8DC6-52691ACD5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F0C4553D-A2E8-4C3E-BA69-57F6B081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1" y="155969"/>
            <a:ext cx="835071" cy="756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2CB65E5-5601-4944-A4D0-C83790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127288" y="214641"/>
            <a:ext cx="704768" cy="638803"/>
          </a:xfrm>
          <a:prstGeom prst="rect">
            <a:avLst/>
          </a:prstGeom>
        </p:spPr>
      </p:pic>
      <p:sp>
        <p:nvSpPr>
          <p:cNvPr id="30" name="AutoShape 2" descr="Концерн «Созвездие» и «Роснефть» провели успешные испытания цифровых  DMR-радиостанций на Комсомольском НПЗ"/>
          <p:cNvSpPr>
            <a:spLocks noChangeAspect="1" noChangeArrowheads="1"/>
          </p:cNvSpPr>
          <p:nvPr/>
        </p:nvSpPr>
        <p:spPr bwMode="auto">
          <a:xfrm>
            <a:off x="928461" y="5609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9" name="TextBox 8"/>
          <p:cNvSpPr txBox="1"/>
          <p:nvPr/>
        </p:nvSpPr>
        <p:spPr>
          <a:xfrm>
            <a:off x="282939" y="300668"/>
            <a:ext cx="16551818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«РЕПЕЙ-РОК» Описание функционала панели «Меню функций»</a:t>
            </a:r>
            <a:r>
              <a:rPr lang="en-US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ЦЕЛЕУКАЗАНИЕ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8DCE904C-719F-49CB-892F-5E57D462D896}"/>
              </a:ext>
            </a:extLst>
          </p:cNvPr>
          <p:cNvCxnSpPr>
            <a:cxnSpLocks/>
          </p:cNvCxnSpPr>
          <p:nvPr/>
        </p:nvCxnSpPr>
        <p:spPr>
          <a:xfrm>
            <a:off x="-6350" y="102552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69EB9631-FEAC-4F69-9CE6-E3D454C7F4E3}"/>
              </a:ext>
            </a:extLst>
          </p:cNvPr>
          <p:cNvSpPr/>
          <p:nvPr/>
        </p:nvSpPr>
        <p:spPr bwMode="auto">
          <a:xfrm>
            <a:off x="10546770" y="6090556"/>
            <a:ext cx="6152587" cy="10250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Определение задачи стрельбы и параметров огня, назначение исполнительной команды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C569AB07-035C-4F56-B641-96751B57F2DE}"/>
              </a:ext>
            </a:extLst>
          </p:cNvPr>
          <p:cNvSpPr/>
          <p:nvPr/>
        </p:nvSpPr>
        <p:spPr bwMode="auto">
          <a:xfrm>
            <a:off x="10546770" y="1586594"/>
            <a:ext cx="3872895" cy="728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Выбор цели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EA88DE4A-A12B-49A8-91F8-975EBC027A91}"/>
              </a:ext>
            </a:extLst>
          </p:cNvPr>
          <p:cNvSpPr/>
          <p:nvPr/>
        </p:nvSpPr>
        <p:spPr bwMode="auto">
          <a:xfrm>
            <a:off x="10546770" y="4506386"/>
            <a:ext cx="7226880" cy="9794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Выполнение расчетов (расчет установок для стрельбы) *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224E5D-47C2-4C28-9DAB-AE0DEE1C61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3" y="1830438"/>
            <a:ext cx="4282737" cy="8936256"/>
          </a:xfrm>
          <a:prstGeom prst="roundRect">
            <a:avLst>
              <a:gd name="adj" fmla="val 8109"/>
            </a:avLst>
          </a:prstGeom>
          <a:ln w="3810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B496FCB-5475-4C7C-B02D-3EF3AF2AE01E}"/>
              </a:ext>
            </a:extLst>
          </p:cNvPr>
          <p:cNvSpPr txBox="1"/>
          <p:nvPr/>
        </p:nvSpPr>
        <p:spPr bwMode="auto">
          <a:xfrm>
            <a:off x="10275459" y="8855893"/>
            <a:ext cx="5716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*Реализованы расчеты для ДЛ –командиров </a:t>
            </a:r>
          </a:p>
          <a:p>
            <a:r>
              <a:rPr lang="ru-RU" sz="2400" i="1" dirty="0"/>
              <a:t>артиллерийских подразделений и систем и ТОС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1CE1282-DB6B-4A59-A17E-25C4686E52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49" y="1367912"/>
            <a:ext cx="4333294" cy="8936256"/>
          </a:xfrm>
          <a:prstGeom prst="roundRect">
            <a:avLst>
              <a:gd name="adj" fmla="val 8109"/>
            </a:avLst>
          </a:prstGeom>
          <a:ln w="38100">
            <a:solidFill>
              <a:schemeClr val="tx1"/>
            </a:solidFill>
          </a:ln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9E71F7BC-EF7D-432F-9882-BFDF153F1A38}"/>
              </a:ext>
            </a:extLst>
          </p:cNvPr>
          <p:cNvSpPr/>
          <p:nvPr/>
        </p:nvSpPr>
        <p:spPr bwMode="auto">
          <a:xfrm>
            <a:off x="10556180" y="3002604"/>
            <a:ext cx="5093029" cy="9349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Определение исполнителя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7AE9C17-7E1E-4723-8E92-5D965B0FFAA8}"/>
              </a:ext>
            </a:extLst>
          </p:cNvPr>
          <p:cNvSpPr txBox="1"/>
          <p:nvPr/>
        </p:nvSpPr>
        <p:spPr>
          <a:xfrm>
            <a:off x="10546770" y="7939484"/>
            <a:ext cx="4883730" cy="553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3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Отправка целеуказания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FC3BF228-5F9A-41EB-8DB9-08F5904FD6E7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AABC50D-24ED-40DD-B736-40301AA932C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092595" y="10766694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16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04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Блок-схема: процесс 41">
            <a:extLst>
              <a:ext uri="{FF2B5EF4-FFF2-40B4-BE49-F238E27FC236}">
                <a16:creationId xmlns:a16="http://schemas.microsoft.com/office/drawing/2014/main" xmlns="" id="{20A7A18D-D9B0-497D-98B4-E588176C8B7B}"/>
              </a:ext>
            </a:extLst>
          </p:cNvPr>
          <p:cNvSpPr/>
          <p:nvPr/>
        </p:nvSpPr>
        <p:spPr bwMode="auto">
          <a:xfrm>
            <a:off x="10160000" y="7419985"/>
            <a:ext cx="9024474" cy="2534203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Блок-схема: процесс 43">
            <a:extLst>
              <a:ext uri="{FF2B5EF4-FFF2-40B4-BE49-F238E27FC236}">
                <a16:creationId xmlns:a16="http://schemas.microsoft.com/office/drawing/2014/main" xmlns="" id="{10B8E28A-035B-4915-B9BD-E6F03BAE96FE}"/>
              </a:ext>
            </a:extLst>
          </p:cNvPr>
          <p:cNvSpPr/>
          <p:nvPr/>
        </p:nvSpPr>
        <p:spPr bwMode="auto">
          <a:xfrm>
            <a:off x="10160001" y="6083556"/>
            <a:ext cx="9024474" cy="1083140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Блок-схема: процесс 44">
            <a:extLst>
              <a:ext uri="{FF2B5EF4-FFF2-40B4-BE49-F238E27FC236}">
                <a16:creationId xmlns:a16="http://schemas.microsoft.com/office/drawing/2014/main" xmlns="" id="{48D3CF36-7939-47FC-AA66-63BA9D542E63}"/>
              </a:ext>
            </a:extLst>
          </p:cNvPr>
          <p:cNvSpPr/>
          <p:nvPr/>
        </p:nvSpPr>
        <p:spPr bwMode="auto">
          <a:xfrm>
            <a:off x="10158008" y="4350626"/>
            <a:ext cx="9047954" cy="1492029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Блок-схема: процесс 45">
            <a:extLst>
              <a:ext uri="{FF2B5EF4-FFF2-40B4-BE49-F238E27FC236}">
                <a16:creationId xmlns:a16="http://schemas.microsoft.com/office/drawing/2014/main" xmlns="" id="{AD681215-9D3C-44AD-91F6-C8706CB8A48F}"/>
              </a:ext>
            </a:extLst>
          </p:cNvPr>
          <p:cNvSpPr/>
          <p:nvPr/>
        </p:nvSpPr>
        <p:spPr bwMode="auto">
          <a:xfrm>
            <a:off x="10102214" y="1355161"/>
            <a:ext cx="9705569" cy="1492029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Блок-схема: процесс 46">
            <a:extLst>
              <a:ext uri="{FF2B5EF4-FFF2-40B4-BE49-F238E27FC236}">
                <a16:creationId xmlns:a16="http://schemas.microsoft.com/office/drawing/2014/main" xmlns="" id="{57142C06-4EA0-4972-BE98-5A4A6C1F3044}"/>
              </a:ext>
            </a:extLst>
          </p:cNvPr>
          <p:cNvSpPr/>
          <p:nvPr/>
        </p:nvSpPr>
        <p:spPr bwMode="auto">
          <a:xfrm>
            <a:off x="10160000" y="3036950"/>
            <a:ext cx="9024474" cy="1060825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55" name="Прямоугольный треугольник 54">
            <a:extLst>
              <a:ext uri="{FF2B5EF4-FFF2-40B4-BE49-F238E27FC236}">
                <a16:creationId xmlns:a16="http://schemas.microsoft.com/office/drawing/2014/main" xmlns="" id="{C585D449-057C-4FFE-9555-F5F805475D6B}"/>
              </a:ext>
            </a:extLst>
          </p:cNvPr>
          <p:cNvSpPr/>
          <p:nvPr/>
        </p:nvSpPr>
        <p:spPr bwMode="auto">
          <a:xfrm flipH="1">
            <a:off x="15658619" y="1333500"/>
            <a:ext cx="4149166" cy="937972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ый треугольник 55">
            <a:extLst>
              <a:ext uri="{FF2B5EF4-FFF2-40B4-BE49-F238E27FC236}">
                <a16:creationId xmlns:a16="http://schemas.microsoft.com/office/drawing/2014/main" xmlns="" id="{0BF7211E-939C-40D3-950B-D6BA789A1D30}"/>
              </a:ext>
            </a:extLst>
          </p:cNvPr>
          <p:cNvSpPr/>
          <p:nvPr/>
        </p:nvSpPr>
        <p:spPr bwMode="auto">
          <a:xfrm flipH="1">
            <a:off x="16154400" y="2051051"/>
            <a:ext cx="3653384" cy="8356600"/>
          </a:xfrm>
          <a:prstGeom prst="rtTriangle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B4B0698-F29E-46A6-9000-0466E8DD0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5" y="1829447"/>
            <a:ext cx="4282737" cy="8906906"/>
          </a:xfrm>
          <a:prstGeom prst="roundRect">
            <a:avLst>
              <a:gd name="adj" fmla="val 8109"/>
            </a:avLst>
          </a:prstGeom>
          <a:ln w="38100">
            <a:solidFill>
              <a:schemeClr val="tx1"/>
            </a:solidFill>
          </a:ln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5BBE441-365E-47D6-8DC6-52691ACD51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F0C4553D-A2E8-4C3E-BA69-57F6B08117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1" y="155969"/>
            <a:ext cx="835071" cy="756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2CB65E5-5601-4944-A4D0-C83790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127288" y="214641"/>
            <a:ext cx="704768" cy="638803"/>
          </a:xfrm>
          <a:prstGeom prst="rect">
            <a:avLst/>
          </a:prstGeom>
        </p:spPr>
      </p:pic>
      <p:sp>
        <p:nvSpPr>
          <p:cNvPr id="30" name="AutoShape 2" descr="Концерн «Созвездие» и «Роснефть» провели успешные испытания цифровых  DMR-радиостанций на Комсомольском НПЗ"/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9" name="TextBox 8"/>
          <p:cNvSpPr txBox="1"/>
          <p:nvPr/>
        </p:nvSpPr>
        <p:spPr>
          <a:xfrm>
            <a:off x="282938" y="300668"/>
            <a:ext cx="18361289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«РЕПЕЙ-РОК» Описание функционала панели «Меню функций» : РАЙОНЫ и НАВИГАЦИЯ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8DCE904C-719F-49CB-892F-5E57D462D896}"/>
              </a:ext>
            </a:extLst>
          </p:cNvPr>
          <p:cNvCxnSpPr>
            <a:cxnSpLocks/>
          </p:cNvCxnSpPr>
          <p:nvPr/>
        </p:nvCxnSpPr>
        <p:spPr>
          <a:xfrm>
            <a:off x="-6350" y="102552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C569AB07-035C-4F56-B641-96751B57F2DE}"/>
              </a:ext>
            </a:extLst>
          </p:cNvPr>
          <p:cNvSpPr/>
          <p:nvPr/>
        </p:nvSpPr>
        <p:spPr bwMode="auto">
          <a:xfrm>
            <a:off x="10544034" y="1587768"/>
            <a:ext cx="8924122" cy="10291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Нанесение и доведение районов выполнения задач до подчиненных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B60696A8-EFE5-45AC-8CB0-D3791360385A}"/>
              </a:ext>
            </a:extLst>
          </p:cNvPr>
          <p:cNvSpPr/>
          <p:nvPr/>
        </p:nvSpPr>
        <p:spPr bwMode="auto">
          <a:xfrm>
            <a:off x="10544033" y="3155164"/>
            <a:ext cx="7767138" cy="8277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Просмотр местоположения объектов своих войск *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C7B1B54-BA09-4ED2-8047-00E1A46A0A2C}"/>
              </a:ext>
            </a:extLst>
          </p:cNvPr>
          <p:cNvSpPr/>
          <p:nvPr/>
        </p:nvSpPr>
        <p:spPr bwMode="auto">
          <a:xfrm>
            <a:off x="10544033" y="4555271"/>
            <a:ext cx="7767138" cy="10642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Указание конечной точки для маневра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5492301-7D97-47BF-ACE9-557D1CD520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754" y="1398492"/>
            <a:ext cx="4282736" cy="8918921"/>
          </a:xfrm>
          <a:prstGeom prst="roundRect">
            <a:avLst>
              <a:gd name="adj" fmla="val 8109"/>
            </a:avLst>
          </a:prstGeom>
          <a:ln w="38100">
            <a:solidFill>
              <a:schemeClr val="tx1"/>
            </a:solidFill>
          </a:ln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3AEBFC07-0214-48B8-8588-B6BD2E3478A2}"/>
              </a:ext>
            </a:extLst>
          </p:cNvPr>
          <p:cNvSpPr/>
          <p:nvPr/>
        </p:nvSpPr>
        <p:spPr bwMode="auto">
          <a:xfrm>
            <a:off x="10158008" y="9965553"/>
            <a:ext cx="6127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chemeClr val="tx1"/>
                </a:solidFill>
              </a:rPr>
              <a:t>*В настройках можно задать периодичность передачи данных о местоположении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48A2F0B8-DFCD-406E-B4C1-0CEDBCD5A579}"/>
              </a:ext>
            </a:extLst>
          </p:cNvPr>
          <p:cNvSpPr/>
          <p:nvPr/>
        </p:nvSpPr>
        <p:spPr bwMode="auto">
          <a:xfrm>
            <a:off x="10544033" y="6192999"/>
            <a:ext cx="7767138" cy="7863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Запись маршрута движения объекта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07EE55AE-A613-45BF-B7DE-690B0B09F71C}"/>
              </a:ext>
            </a:extLst>
          </p:cNvPr>
          <p:cNvSpPr/>
          <p:nvPr/>
        </p:nvSpPr>
        <p:spPr bwMode="auto">
          <a:xfrm>
            <a:off x="10500288" y="7561561"/>
            <a:ext cx="6394962" cy="7863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0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965313F-9092-47ED-B3C2-F41CC923496B}"/>
              </a:ext>
            </a:extLst>
          </p:cNvPr>
          <p:cNvSpPr/>
          <p:nvPr/>
        </p:nvSpPr>
        <p:spPr bwMode="auto">
          <a:xfrm>
            <a:off x="10544033" y="7882598"/>
            <a:ext cx="6917563" cy="13757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Расчет расстояний при нанесении маршрута (между двумя и более точками)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FDC4EDC1-4929-48FE-90D5-E7911913D5AC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B2C2E19-CA42-4D2C-9BD5-7379F50F9DC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087779" y="10778306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17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08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Блок-схема: процесс 41">
            <a:extLst>
              <a:ext uri="{FF2B5EF4-FFF2-40B4-BE49-F238E27FC236}">
                <a16:creationId xmlns:a16="http://schemas.microsoft.com/office/drawing/2014/main" xmlns="" id="{20A7A18D-D9B0-497D-98B4-E588176C8B7B}"/>
              </a:ext>
            </a:extLst>
          </p:cNvPr>
          <p:cNvSpPr/>
          <p:nvPr/>
        </p:nvSpPr>
        <p:spPr bwMode="auto">
          <a:xfrm>
            <a:off x="10160000" y="7419985"/>
            <a:ext cx="9024474" cy="2534203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Блок-схема: процесс 43">
            <a:extLst>
              <a:ext uri="{FF2B5EF4-FFF2-40B4-BE49-F238E27FC236}">
                <a16:creationId xmlns:a16="http://schemas.microsoft.com/office/drawing/2014/main" xmlns="" id="{10B8E28A-035B-4915-B9BD-E6F03BAE96FE}"/>
              </a:ext>
            </a:extLst>
          </p:cNvPr>
          <p:cNvSpPr/>
          <p:nvPr/>
        </p:nvSpPr>
        <p:spPr bwMode="auto">
          <a:xfrm>
            <a:off x="10160001" y="6083556"/>
            <a:ext cx="9024474" cy="1083140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Блок-схема: процесс 44">
            <a:extLst>
              <a:ext uri="{FF2B5EF4-FFF2-40B4-BE49-F238E27FC236}">
                <a16:creationId xmlns:a16="http://schemas.microsoft.com/office/drawing/2014/main" xmlns="" id="{48D3CF36-7939-47FC-AA66-63BA9D542E63}"/>
              </a:ext>
            </a:extLst>
          </p:cNvPr>
          <p:cNvSpPr/>
          <p:nvPr/>
        </p:nvSpPr>
        <p:spPr bwMode="auto">
          <a:xfrm>
            <a:off x="10158008" y="4350626"/>
            <a:ext cx="9047954" cy="1492029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Блок-схема: процесс 45">
            <a:extLst>
              <a:ext uri="{FF2B5EF4-FFF2-40B4-BE49-F238E27FC236}">
                <a16:creationId xmlns:a16="http://schemas.microsoft.com/office/drawing/2014/main" xmlns="" id="{AD681215-9D3C-44AD-91F6-C8706CB8A48F}"/>
              </a:ext>
            </a:extLst>
          </p:cNvPr>
          <p:cNvSpPr/>
          <p:nvPr/>
        </p:nvSpPr>
        <p:spPr bwMode="auto">
          <a:xfrm>
            <a:off x="10102214" y="1355161"/>
            <a:ext cx="9705569" cy="1492029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Блок-схема: процесс 46">
            <a:extLst>
              <a:ext uri="{FF2B5EF4-FFF2-40B4-BE49-F238E27FC236}">
                <a16:creationId xmlns:a16="http://schemas.microsoft.com/office/drawing/2014/main" xmlns="" id="{57142C06-4EA0-4972-BE98-5A4A6C1F3044}"/>
              </a:ext>
            </a:extLst>
          </p:cNvPr>
          <p:cNvSpPr/>
          <p:nvPr/>
        </p:nvSpPr>
        <p:spPr bwMode="auto">
          <a:xfrm>
            <a:off x="10160000" y="3036950"/>
            <a:ext cx="9024474" cy="1060825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55" name="Прямоугольный треугольник 54">
            <a:extLst>
              <a:ext uri="{FF2B5EF4-FFF2-40B4-BE49-F238E27FC236}">
                <a16:creationId xmlns:a16="http://schemas.microsoft.com/office/drawing/2014/main" xmlns="" id="{C585D449-057C-4FFE-9555-F5F805475D6B}"/>
              </a:ext>
            </a:extLst>
          </p:cNvPr>
          <p:cNvSpPr/>
          <p:nvPr/>
        </p:nvSpPr>
        <p:spPr bwMode="auto">
          <a:xfrm flipH="1">
            <a:off x="15658619" y="1333500"/>
            <a:ext cx="4149166" cy="937972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ый треугольник 55">
            <a:extLst>
              <a:ext uri="{FF2B5EF4-FFF2-40B4-BE49-F238E27FC236}">
                <a16:creationId xmlns:a16="http://schemas.microsoft.com/office/drawing/2014/main" xmlns="" id="{0BF7211E-939C-40D3-950B-D6BA789A1D30}"/>
              </a:ext>
            </a:extLst>
          </p:cNvPr>
          <p:cNvSpPr/>
          <p:nvPr/>
        </p:nvSpPr>
        <p:spPr bwMode="auto">
          <a:xfrm flipH="1">
            <a:off x="16154400" y="2051051"/>
            <a:ext cx="3653384" cy="8356600"/>
          </a:xfrm>
          <a:prstGeom prst="rtTriangle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5BBE441-365E-47D6-8DC6-52691ACD5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F0C4553D-A2E8-4C3E-BA69-57F6B081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1" y="155969"/>
            <a:ext cx="835071" cy="756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2CB65E5-5601-4944-A4D0-C83790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127288" y="214641"/>
            <a:ext cx="704768" cy="638803"/>
          </a:xfrm>
          <a:prstGeom prst="rect">
            <a:avLst/>
          </a:prstGeom>
        </p:spPr>
      </p:pic>
      <p:sp>
        <p:nvSpPr>
          <p:cNvPr id="30" name="AutoShape 2" descr="Концерн «Созвездие» и «Роснефть» провели успешные испытания цифровых  DMR-радиостанций на Комсомольском НПЗ"/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9" name="TextBox 8"/>
          <p:cNvSpPr txBox="1"/>
          <p:nvPr/>
        </p:nvSpPr>
        <p:spPr>
          <a:xfrm>
            <a:off x="282938" y="300668"/>
            <a:ext cx="18361289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«РЕПЕЙ </a:t>
            </a:r>
            <a:r>
              <a:rPr lang="en-US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Описание дополнительного функционала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8DCE904C-719F-49CB-892F-5E57D462D896}"/>
              </a:ext>
            </a:extLst>
          </p:cNvPr>
          <p:cNvCxnSpPr>
            <a:cxnSpLocks/>
          </p:cNvCxnSpPr>
          <p:nvPr/>
        </p:nvCxnSpPr>
        <p:spPr>
          <a:xfrm>
            <a:off x="-6350" y="102552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C569AB07-035C-4F56-B641-96751B57F2DE}"/>
              </a:ext>
            </a:extLst>
          </p:cNvPr>
          <p:cNvSpPr/>
          <p:nvPr/>
        </p:nvSpPr>
        <p:spPr bwMode="auto">
          <a:xfrm>
            <a:off x="10544034" y="1587768"/>
            <a:ext cx="8924122" cy="10291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Создание и ведение журнала задач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B60696A8-EFE5-45AC-8CB0-D3791360385A}"/>
              </a:ext>
            </a:extLst>
          </p:cNvPr>
          <p:cNvSpPr/>
          <p:nvPr/>
        </p:nvSpPr>
        <p:spPr bwMode="auto">
          <a:xfrm>
            <a:off x="10544033" y="3155164"/>
            <a:ext cx="7767138" cy="8277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Нанесение знаков обстановки с описанием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C7B1B54-BA09-4ED2-8047-00E1A46A0A2C}"/>
              </a:ext>
            </a:extLst>
          </p:cNvPr>
          <p:cNvSpPr/>
          <p:nvPr/>
        </p:nvSpPr>
        <p:spPr bwMode="auto">
          <a:xfrm>
            <a:off x="10544033" y="4555271"/>
            <a:ext cx="7767138" cy="10642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Редактирование данных по задаче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48A2F0B8-DFCD-406E-B4C1-0CEDBCD5A579}"/>
              </a:ext>
            </a:extLst>
          </p:cNvPr>
          <p:cNvSpPr/>
          <p:nvPr/>
        </p:nvSpPr>
        <p:spPr bwMode="auto">
          <a:xfrm>
            <a:off x="10544033" y="6192999"/>
            <a:ext cx="6917563" cy="7863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Генерация текстового описания поставленной задачи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07EE55AE-A613-45BF-B7DE-690B0B09F71C}"/>
              </a:ext>
            </a:extLst>
          </p:cNvPr>
          <p:cNvSpPr/>
          <p:nvPr/>
        </p:nvSpPr>
        <p:spPr bwMode="auto">
          <a:xfrm>
            <a:off x="10500288" y="7561561"/>
            <a:ext cx="6394962" cy="7863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0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965313F-9092-47ED-B3C2-F41CC923496B}"/>
              </a:ext>
            </a:extLst>
          </p:cNvPr>
          <p:cNvSpPr/>
          <p:nvPr/>
        </p:nvSpPr>
        <p:spPr bwMode="auto">
          <a:xfrm>
            <a:off x="10544033" y="7882598"/>
            <a:ext cx="5915167" cy="13757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Передача данных обстановки и текстового описания в программное обеспечение</a:t>
            </a:r>
          </a:p>
          <a:p>
            <a:r>
              <a:rPr lang="ru-RU" sz="3000" dirty="0">
                <a:solidFill>
                  <a:schemeClr val="tx1"/>
                </a:solidFill>
              </a:rPr>
              <a:t> АСУ ТЗ/ЕСУ ТЗ и «Объединение-2020»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FDC4EDC1-4929-48FE-90D5-E7911913D5AC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B2C2E19-CA42-4D2C-9BD5-7379F50F9DC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087779" y="10778306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18</a:t>
            </a:fld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8AD202E-3BAE-4C88-8F59-3A4583EEE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758" y="1332576"/>
            <a:ext cx="4318288" cy="8951249"/>
          </a:xfrm>
          <a:prstGeom prst="roundRect">
            <a:avLst>
              <a:gd name="adj" fmla="val 8109"/>
            </a:avLst>
          </a:prstGeom>
          <a:ln w="38100"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D91BAF-FE5D-45F4-9F6E-A709E2E9EC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1" y="2101175"/>
            <a:ext cx="4304227" cy="8856782"/>
          </a:xfrm>
          <a:prstGeom prst="roundRect">
            <a:avLst>
              <a:gd name="adj" fmla="val 8109"/>
            </a:avLst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1585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5BBE441-365E-47D6-8DC6-52691ACD5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F0C4553D-A2E8-4C3E-BA69-57F6B081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1" y="155969"/>
            <a:ext cx="835071" cy="756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2CB65E5-5601-4944-A4D0-C83790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127288" y="214641"/>
            <a:ext cx="704768" cy="638803"/>
          </a:xfrm>
          <a:prstGeom prst="rect">
            <a:avLst/>
          </a:prstGeom>
        </p:spPr>
      </p:pic>
      <p:sp>
        <p:nvSpPr>
          <p:cNvPr id="30" name="AutoShape 2" descr="Концерн «Созвездие» и «Роснефть» провели успешные испытания цифровых  DMR-радиостанций на Комсомольском НПЗ"/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8DCE904C-719F-49CB-892F-5E57D462D896}"/>
              </a:ext>
            </a:extLst>
          </p:cNvPr>
          <p:cNvCxnSpPr>
            <a:cxnSpLocks/>
          </p:cNvCxnSpPr>
          <p:nvPr/>
        </p:nvCxnSpPr>
        <p:spPr>
          <a:xfrm>
            <a:off x="-6350" y="102552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FDC4EDC1-4929-48FE-90D5-E7911913D5AC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B2C2E19-CA42-4D2C-9BD5-7379F50F9DC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087779" y="10778306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19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E180825-C272-4517-95D2-E530F030F114}"/>
              </a:ext>
            </a:extLst>
          </p:cNvPr>
          <p:cNvSpPr txBox="1"/>
          <p:nvPr/>
        </p:nvSpPr>
        <p:spPr bwMode="auto">
          <a:xfrm>
            <a:off x="282938" y="213584"/>
            <a:ext cx="190527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</a:rPr>
              <a:t>«</a:t>
            </a:r>
            <a:r>
              <a:rPr lang="ru-RU" sz="3000" b="1" dirty="0">
                <a:solidFill>
                  <a:schemeClr val="bg1"/>
                </a:solidFill>
                <a:latin typeface="+mn-lt"/>
              </a:rPr>
              <a:t>РЕПЕЙ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 PRO</a:t>
            </a:r>
            <a:r>
              <a:rPr lang="ru-RU" sz="3000" b="1" dirty="0">
                <a:solidFill>
                  <a:schemeClr val="bg1"/>
                </a:solidFill>
                <a:latin typeface="+mn-lt"/>
              </a:rPr>
              <a:t>» 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функционала панели «Меню функций»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БЛА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DEF3E30-A9C7-47AD-B4A6-36F62B9C7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116" y="2850247"/>
            <a:ext cx="3668852" cy="7541528"/>
          </a:xfrm>
          <a:prstGeom prst="roundRect">
            <a:avLst>
              <a:gd name="adj" fmla="val 8109"/>
            </a:avLst>
          </a:prstGeom>
          <a:ln w="38100">
            <a:solidFill>
              <a:schemeClr val="tx1"/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165EA916-338E-443E-98ED-8A1CB16E41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2440"/>
          <a:stretch/>
        </p:blipFill>
        <p:spPr bwMode="auto">
          <a:xfrm>
            <a:off x="16433381" y="3829766"/>
            <a:ext cx="2278119" cy="1153880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78C7C40A-BE08-4246-915C-E4E875471828}"/>
              </a:ext>
            </a:extLst>
          </p:cNvPr>
          <p:cNvGrpSpPr/>
          <p:nvPr/>
        </p:nvGrpSpPr>
        <p:grpSpPr>
          <a:xfrm>
            <a:off x="631690" y="2805344"/>
            <a:ext cx="3864110" cy="7557856"/>
            <a:chOff x="631690" y="1657997"/>
            <a:chExt cx="3712049" cy="7676503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CB5B49C0-8C6C-4580-B118-5ACB7E44B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5946" y="1657997"/>
              <a:ext cx="3691118" cy="7676503"/>
            </a:xfrm>
            <a:prstGeom prst="roundRect">
              <a:avLst>
                <a:gd name="adj" fmla="val 8109"/>
              </a:avLst>
            </a:prstGeom>
            <a:ln w="38100">
              <a:solidFill>
                <a:schemeClr val="tx1"/>
              </a:solidFill>
            </a:ln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xmlns="" id="{76D41AE4-1B1F-4CCE-85DA-9C225E3D6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" t="2900" r="-475" b="637"/>
            <a:stretch/>
          </p:blipFill>
          <p:spPr bwMode="auto">
            <a:xfrm>
              <a:off x="631690" y="1918312"/>
              <a:ext cx="3712049" cy="7178690"/>
            </a:xfrm>
            <a:prstGeom prst="rect">
              <a:avLst/>
            </a:prstGeom>
          </p:spPr>
        </p:pic>
      </p:grpSp>
      <p:sp>
        <p:nvSpPr>
          <p:cNvPr id="37" name="Блок-схема: процесс 36">
            <a:extLst>
              <a:ext uri="{FF2B5EF4-FFF2-40B4-BE49-F238E27FC236}">
                <a16:creationId xmlns:a16="http://schemas.microsoft.com/office/drawing/2014/main" xmlns="" id="{C17FE499-495B-4F57-AD09-184758774188}"/>
              </a:ext>
            </a:extLst>
          </p:cNvPr>
          <p:cNvSpPr/>
          <p:nvPr/>
        </p:nvSpPr>
        <p:spPr bwMode="auto">
          <a:xfrm>
            <a:off x="685277" y="1179977"/>
            <a:ext cx="3864111" cy="1492029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86F0DB67-1A72-4CC3-A458-D5CA8D999CC2}"/>
              </a:ext>
            </a:extLst>
          </p:cNvPr>
          <p:cNvSpPr/>
          <p:nvPr/>
        </p:nvSpPr>
        <p:spPr bwMode="auto">
          <a:xfrm>
            <a:off x="1073510" y="1436276"/>
            <a:ext cx="3250840" cy="10291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Запуск БЛА и управление камерой БЛА</a:t>
            </a:r>
          </a:p>
        </p:txBody>
      </p:sp>
      <p:sp>
        <p:nvSpPr>
          <p:cNvPr id="41" name="Блок-схема: процесс 40">
            <a:extLst>
              <a:ext uri="{FF2B5EF4-FFF2-40B4-BE49-F238E27FC236}">
                <a16:creationId xmlns:a16="http://schemas.microsoft.com/office/drawing/2014/main" xmlns="" id="{63CC8D44-596C-456A-8673-CB7F74C611A0}"/>
              </a:ext>
            </a:extLst>
          </p:cNvPr>
          <p:cNvSpPr/>
          <p:nvPr/>
        </p:nvSpPr>
        <p:spPr bwMode="auto">
          <a:xfrm>
            <a:off x="15552243" y="1196293"/>
            <a:ext cx="3864111" cy="1492029"/>
          </a:xfrm>
          <a:prstGeom prst="flowChartProcess">
            <a:avLst/>
          </a:prstGeom>
          <a:solidFill>
            <a:srgbClr val="DAD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8DA5A2E5-8339-4C51-B6B7-61C658421F59}"/>
              </a:ext>
            </a:extLst>
          </p:cNvPr>
          <p:cNvSpPr/>
          <p:nvPr/>
        </p:nvSpPr>
        <p:spPr bwMode="auto">
          <a:xfrm>
            <a:off x="15940476" y="1452592"/>
            <a:ext cx="3250840" cy="10291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>
                <a:solidFill>
                  <a:schemeClr val="tx1"/>
                </a:solidFill>
              </a:rPr>
              <a:t>Нанесение целей и корректировка огня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A9D14727-C677-4ED6-8573-CD7020DAA1F8}"/>
              </a:ext>
            </a:extLst>
          </p:cNvPr>
          <p:cNvGrpSpPr/>
          <p:nvPr/>
        </p:nvGrpSpPr>
        <p:grpSpPr>
          <a:xfrm>
            <a:off x="5517607" y="2051051"/>
            <a:ext cx="9369248" cy="9010357"/>
            <a:chOff x="33596826" y="-7055228"/>
            <a:chExt cx="9369248" cy="901035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23487118-86E7-4A00-B98B-BF7CB4007C98}"/>
                </a:ext>
              </a:extLst>
            </p:cNvPr>
            <p:cNvGrpSpPr/>
            <p:nvPr/>
          </p:nvGrpSpPr>
          <p:grpSpPr>
            <a:xfrm>
              <a:off x="33854876" y="-2286287"/>
              <a:ext cx="8766359" cy="4241416"/>
              <a:chOff x="33854876" y="-2286287"/>
              <a:chExt cx="8766359" cy="4241416"/>
            </a:xfrm>
          </p:grpSpPr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xmlns="" id="{A607BE99-3B02-4972-A76A-B86CF597BD6E}"/>
                  </a:ext>
                </a:extLst>
              </p:cNvPr>
              <p:cNvGrpSpPr/>
              <p:nvPr/>
            </p:nvGrpSpPr>
            <p:grpSpPr>
              <a:xfrm>
                <a:off x="33872234" y="-2286287"/>
                <a:ext cx="8749001" cy="4241416"/>
                <a:chOff x="5283197" y="5355526"/>
                <a:chExt cx="9651982" cy="4724400"/>
              </a:xfrm>
            </p:grpSpPr>
            <p:pic>
              <p:nvPicPr>
                <p:cNvPr id="5" name="Рисунок 4">
                  <a:extLst>
                    <a:ext uri="{FF2B5EF4-FFF2-40B4-BE49-F238E27FC236}">
                      <a16:creationId xmlns:a16="http://schemas.microsoft.com/office/drawing/2014/main" xmlns="" id="{816B09C4-9810-4B5B-AFF6-E7F0669354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805" t="23816" r="3219" b="11558"/>
                <a:stretch/>
              </p:blipFill>
              <p:spPr>
                <a:xfrm>
                  <a:off x="5698901" y="5355526"/>
                  <a:ext cx="9059437" cy="4432088"/>
                </a:xfrm>
                <a:prstGeom prst="rect">
                  <a:avLst/>
                </a:prstGeom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xmlns="" id="{0756D451-4EC5-41A8-A99B-CFA33BBF5B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5283197" y="5355526"/>
                  <a:ext cx="9651982" cy="4724400"/>
                </a:xfrm>
                <a:prstGeom prst="rect">
                  <a:avLst/>
                </a:prstGeom>
              </p:spPr>
            </p:pic>
          </p:grpSp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xmlns="" id="{F26A980F-6895-4158-BD6F-4A761839B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 bwMode="auto">
              <a:xfrm>
                <a:off x="33854876" y="-2283038"/>
                <a:ext cx="8749002" cy="4238167"/>
              </a:xfrm>
              <a:prstGeom prst="rect">
                <a:avLst/>
              </a:prstGeom>
            </p:spPr>
          </p:pic>
        </p:grp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xmlns="" id="{4C5A9020-A9B8-4811-80F4-166587179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 bwMode="auto">
            <a:xfrm>
              <a:off x="33596826" y="-7055228"/>
              <a:ext cx="9369248" cy="6646168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1BF366D5-355F-4DD8-B54E-161C9BD50E87}"/>
              </a:ext>
            </a:extLst>
          </p:cNvPr>
          <p:cNvGrpSpPr/>
          <p:nvPr/>
        </p:nvGrpSpPr>
        <p:grpSpPr>
          <a:xfrm>
            <a:off x="5473896" y="1199027"/>
            <a:ext cx="9436880" cy="1492029"/>
            <a:chOff x="5321496" y="1046627"/>
            <a:chExt cx="9436880" cy="1492029"/>
          </a:xfrm>
        </p:grpSpPr>
        <p:sp>
          <p:nvSpPr>
            <p:cNvPr id="39" name="Блок-схема: процесс 38">
              <a:extLst>
                <a:ext uri="{FF2B5EF4-FFF2-40B4-BE49-F238E27FC236}">
                  <a16:creationId xmlns:a16="http://schemas.microsoft.com/office/drawing/2014/main" xmlns="" id="{EAC68DE8-EA3B-4347-927B-6DD3D0F35430}"/>
                </a:ext>
              </a:extLst>
            </p:cNvPr>
            <p:cNvSpPr/>
            <p:nvPr/>
          </p:nvSpPr>
          <p:spPr bwMode="auto">
            <a:xfrm>
              <a:off x="5321496" y="1046627"/>
              <a:ext cx="9436880" cy="1492029"/>
            </a:xfrm>
            <a:prstGeom prst="flowChartProcess">
              <a:avLst/>
            </a:prstGeom>
            <a:solidFill>
              <a:srgbClr val="DAD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xmlns="" id="{2EA10669-5806-4A0D-8B77-3AFF93B8FD93}"/>
                </a:ext>
              </a:extLst>
            </p:cNvPr>
            <p:cNvSpPr/>
            <p:nvPr/>
          </p:nvSpPr>
          <p:spPr bwMode="auto">
            <a:xfrm>
              <a:off x="5531209" y="1175299"/>
              <a:ext cx="9001219" cy="102917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3000" dirty="0">
                  <a:solidFill>
                    <a:schemeClr val="tx1"/>
                  </a:solidFill>
                </a:rPr>
                <a:t>Наведение камеры в центр разведываемого объекта и получение координат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85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FC390C30-44FB-41F2-964C-161FA40746E2}"/>
              </a:ext>
            </a:extLst>
          </p:cNvPr>
          <p:cNvSpPr/>
          <p:nvPr/>
        </p:nvSpPr>
        <p:spPr bwMode="auto">
          <a:xfrm>
            <a:off x="181371" y="1341654"/>
            <a:ext cx="19609553" cy="9566721"/>
          </a:xfrm>
          <a:prstGeom prst="rect">
            <a:avLst/>
          </a:prstGeom>
          <a:solidFill>
            <a:srgbClr val="DADFEA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  </a:t>
            </a: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xmlns="" id="{14E404BF-9984-42E2-821D-AD56F0D55F20}"/>
              </a:ext>
            </a:extLst>
          </p:cNvPr>
          <p:cNvSpPr/>
          <p:nvPr/>
        </p:nvSpPr>
        <p:spPr bwMode="auto">
          <a:xfrm>
            <a:off x="10073396" y="2231884"/>
            <a:ext cx="9262299" cy="8038801"/>
          </a:xfrm>
          <a:prstGeom prst="rect">
            <a:avLst/>
          </a:prstGeom>
          <a:solidFill>
            <a:schemeClr val="bg1"/>
          </a:solidFill>
          <a:ln w="76200">
            <a:solidFill>
              <a:srgbClr val="E5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xmlns="" id="{4B5373F0-FA78-4DCC-963F-A48D76E15C5F}"/>
              </a:ext>
            </a:extLst>
          </p:cNvPr>
          <p:cNvSpPr/>
          <p:nvPr/>
        </p:nvSpPr>
        <p:spPr bwMode="auto">
          <a:xfrm>
            <a:off x="599780" y="2231884"/>
            <a:ext cx="8846752" cy="8038801"/>
          </a:xfrm>
          <a:prstGeom prst="rect">
            <a:avLst/>
          </a:prstGeom>
          <a:solidFill>
            <a:srgbClr val="F6FBFF"/>
          </a:solidFill>
          <a:ln w="76200">
            <a:solidFill>
              <a:srgbClr val="8B9A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8DCE904C-719F-49CB-892F-5E57D462D896}"/>
              </a:ext>
            </a:extLst>
          </p:cNvPr>
          <p:cNvCxnSpPr>
            <a:cxnSpLocks/>
          </p:cNvCxnSpPr>
          <p:nvPr/>
        </p:nvCxnSpPr>
        <p:spPr>
          <a:xfrm>
            <a:off x="0" y="103866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5BBE441-365E-47D6-8DC6-52691ACD5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F0C4553D-A2E8-4C3E-BA69-57F6B081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1" y="155969"/>
            <a:ext cx="835071" cy="756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2CB65E5-5601-4944-A4D0-C83790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127288" y="214641"/>
            <a:ext cx="704768" cy="638803"/>
          </a:xfrm>
          <a:prstGeom prst="rect">
            <a:avLst/>
          </a:prstGeom>
        </p:spPr>
      </p:pic>
      <p:sp>
        <p:nvSpPr>
          <p:cNvPr id="30" name="AutoShape 2" descr="Концерн «Созвездие» и «Роснефть» провели успешные испытания цифровых  DMR-радиостанций на Комсомольском НПЗ"/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9" name="TextBox 8"/>
          <p:cNvSpPr txBox="1"/>
          <p:nvPr/>
        </p:nvSpPr>
        <p:spPr>
          <a:xfrm>
            <a:off x="541549" y="240941"/>
            <a:ext cx="14008870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управления в тактическом звене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5AA6B79C-C974-41BB-ACEE-93FB415909FD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6C92014-E1B5-49C5-BEB9-D2D77CB06D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024477" y="10804017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2</a:t>
            </a:fld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663A5274-F84A-4CC2-941F-BCA7C87B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851395" y="1830776"/>
            <a:ext cx="6588682" cy="401111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6DDF8D29-D25D-41C5-8026-479EC760CEEF}"/>
              </a:ext>
            </a:extLst>
          </p:cNvPr>
          <p:cNvSpPr txBox="1"/>
          <p:nvPr/>
        </p:nvSpPr>
        <p:spPr bwMode="auto">
          <a:xfrm>
            <a:off x="1851395" y="4467449"/>
            <a:ext cx="5994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ru-RU" sz="2400" b="1" i="0" dirty="0">
                <a:solidFill>
                  <a:schemeClr val="bg1"/>
                </a:solidFill>
                <a:effectLst/>
              </a:rPr>
              <a:t>УКШМ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ECE7597-BEF4-4163-A4E5-084A2D6336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6" t="55712" r="67076" b="32555"/>
          <a:stretch/>
        </p:blipFill>
        <p:spPr>
          <a:xfrm>
            <a:off x="800913" y="6314077"/>
            <a:ext cx="2113953" cy="1303170"/>
          </a:xfrm>
          <a:prstGeom prst="rect">
            <a:avLst/>
          </a:prstGeom>
          <a:ln w="57150">
            <a:solidFill>
              <a:srgbClr val="8B9AAF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4B34D7F-71AF-4109-8FB9-72DCEB4E1E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77" t="56735" r="35218" b="32715"/>
          <a:stretch/>
        </p:blipFill>
        <p:spPr>
          <a:xfrm>
            <a:off x="3084727" y="6314077"/>
            <a:ext cx="2233758" cy="1316342"/>
          </a:xfrm>
          <a:prstGeom prst="rect">
            <a:avLst/>
          </a:prstGeom>
          <a:ln w="57150">
            <a:solidFill>
              <a:srgbClr val="8B9AAF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D484759-BEAF-4BBE-B84A-99A8933750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65" y="6314077"/>
            <a:ext cx="1739338" cy="1316342"/>
          </a:xfrm>
          <a:prstGeom prst="rect">
            <a:avLst/>
          </a:prstGeom>
          <a:ln w="57150">
            <a:solidFill>
              <a:srgbClr val="8B9AAF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1497C75-B332-4640-B09D-D288FFACCF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82" t="55886" r="7113" b="33122"/>
          <a:stretch/>
        </p:blipFill>
        <p:spPr>
          <a:xfrm>
            <a:off x="7400771" y="6314077"/>
            <a:ext cx="1828957" cy="1316342"/>
          </a:xfrm>
          <a:prstGeom prst="rect">
            <a:avLst/>
          </a:prstGeom>
          <a:ln w="57150">
            <a:solidFill>
              <a:srgbClr val="8B9AAF"/>
            </a:solidFill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48B1A41C-FFA5-4343-85CE-9AA32B9253AF}"/>
              </a:ext>
            </a:extLst>
          </p:cNvPr>
          <p:cNvSpPr txBox="1"/>
          <p:nvPr/>
        </p:nvSpPr>
        <p:spPr bwMode="auto">
          <a:xfrm>
            <a:off x="830956" y="7726079"/>
            <a:ext cx="2095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ru-RU" sz="1400" i="0" dirty="0">
                <a:effectLst/>
              </a:rPr>
              <a:t>Командир</a:t>
            </a:r>
          </a:p>
          <a:p>
            <a:pPr algn="ctr" fontAlgn="auto"/>
            <a:r>
              <a:rPr lang="ru-RU" sz="1400" dirty="0"/>
              <a:t>машины</a:t>
            </a:r>
            <a:endParaRPr lang="ru-RU" sz="1400" i="0" dirty="0">
              <a:effectLst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8DA00249-51CE-427C-9B40-08017D299689}"/>
              </a:ext>
            </a:extLst>
          </p:cNvPr>
          <p:cNvSpPr txBox="1"/>
          <p:nvPr/>
        </p:nvSpPr>
        <p:spPr bwMode="auto">
          <a:xfrm>
            <a:off x="3055842" y="7724577"/>
            <a:ext cx="2194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ru-RU" sz="1400" i="0" dirty="0">
                <a:effectLst/>
              </a:rPr>
              <a:t>Первое </a:t>
            </a:r>
            <a:endParaRPr lang="en-US" sz="1400" i="0" dirty="0">
              <a:effectLst/>
            </a:endParaRPr>
          </a:p>
          <a:p>
            <a:pPr algn="ctr" fontAlgn="auto"/>
            <a:r>
              <a:rPr lang="ru-RU" sz="1400" i="0" dirty="0">
                <a:effectLst/>
              </a:rPr>
              <a:t>должностное лицо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5CFA89B1-8F6F-41EF-9E38-80CE9FE73614}"/>
              </a:ext>
            </a:extLst>
          </p:cNvPr>
          <p:cNvSpPr txBox="1"/>
          <p:nvPr/>
        </p:nvSpPr>
        <p:spPr bwMode="auto">
          <a:xfrm>
            <a:off x="5478000" y="7693779"/>
            <a:ext cx="17681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ru-RU" sz="1400" dirty="0"/>
              <a:t>Второе </a:t>
            </a:r>
            <a:endParaRPr lang="en-US" sz="1400" dirty="0"/>
          </a:p>
          <a:p>
            <a:pPr algn="ctr" fontAlgn="auto"/>
            <a:r>
              <a:rPr lang="ru-RU" sz="1400" dirty="0"/>
              <a:t>должностное лицо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9620AB1D-6756-4272-9F53-DA04CD86040F}"/>
              </a:ext>
            </a:extLst>
          </p:cNvPr>
          <p:cNvSpPr txBox="1"/>
          <p:nvPr/>
        </p:nvSpPr>
        <p:spPr bwMode="auto">
          <a:xfrm>
            <a:off x="7389635" y="7712512"/>
            <a:ext cx="1879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ru-RU" sz="1400" i="0" dirty="0">
                <a:effectLst/>
              </a:rPr>
              <a:t>Приходящее</a:t>
            </a:r>
          </a:p>
          <a:p>
            <a:pPr algn="ctr" fontAlgn="auto"/>
            <a:r>
              <a:rPr lang="ru-RU" sz="1400" dirty="0"/>
              <a:t>Должностное лицо</a:t>
            </a:r>
            <a:endParaRPr lang="ru-RU" sz="1400" i="0" dirty="0">
              <a:effectLst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DA27E7CB-D37C-417B-A781-49F7BB01F0C9}"/>
              </a:ext>
            </a:extLst>
          </p:cNvPr>
          <p:cNvSpPr txBox="1"/>
          <p:nvPr/>
        </p:nvSpPr>
        <p:spPr bwMode="auto">
          <a:xfrm>
            <a:off x="1931243" y="5808543"/>
            <a:ext cx="62355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ru-RU" sz="2000" b="1" i="0" dirty="0">
                <a:effectLst/>
              </a:rPr>
              <a:t>Рабочие места в составе комплекса боевой машины 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xmlns="" id="{84ABCFDC-69AA-431E-8468-FF71D145837B}"/>
              </a:ext>
            </a:extLst>
          </p:cNvPr>
          <p:cNvSpPr/>
          <p:nvPr/>
        </p:nvSpPr>
        <p:spPr>
          <a:xfrm>
            <a:off x="450924" y="1585256"/>
            <a:ext cx="9150276" cy="1243168"/>
          </a:xfrm>
          <a:prstGeom prst="rect">
            <a:avLst/>
          </a:prstGeom>
          <a:solidFill>
            <a:srgbClr val="8B9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D0A3688-7C02-4849-B970-3DCBD36BE2FA}"/>
              </a:ext>
            </a:extLst>
          </p:cNvPr>
          <p:cNvSpPr txBox="1"/>
          <p:nvPr/>
        </p:nvSpPr>
        <p:spPr bwMode="auto">
          <a:xfrm>
            <a:off x="450924" y="1827384"/>
            <a:ext cx="9150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ЕСУ ТЗ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793140C6-7E76-4A45-BFD7-C62EE01F670D}"/>
              </a:ext>
            </a:extLst>
          </p:cNvPr>
          <p:cNvSpPr/>
          <p:nvPr/>
        </p:nvSpPr>
        <p:spPr>
          <a:xfrm>
            <a:off x="9859976" y="1566121"/>
            <a:ext cx="9703334" cy="1243168"/>
          </a:xfrm>
          <a:prstGeom prst="rect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DFC7510-87EA-439B-9AE7-B49E725B6541}"/>
              </a:ext>
            </a:extLst>
          </p:cNvPr>
          <p:cNvSpPr txBox="1"/>
          <p:nvPr/>
        </p:nvSpPr>
        <p:spPr bwMode="auto">
          <a:xfrm>
            <a:off x="9870753" y="1827384"/>
            <a:ext cx="9633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РЕПЕЙ</a:t>
            </a: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xmlns="" id="{2979543E-721D-4CF1-A1B9-AC9187BFACBF}"/>
              </a:ext>
            </a:extLst>
          </p:cNvPr>
          <p:cNvSpPr/>
          <p:nvPr/>
        </p:nvSpPr>
        <p:spPr bwMode="auto">
          <a:xfrm flipH="1">
            <a:off x="10549392" y="3918943"/>
            <a:ext cx="2803290" cy="2803291"/>
          </a:xfrm>
          <a:prstGeom prst="ellipse">
            <a:avLst/>
          </a:prstGeom>
          <a:solidFill>
            <a:schemeClr val="bg1"/>
          </a:solidFill>
          <a:ln w="190500">
            <a:solidFill>
              <a:srgbClr val="E5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4F20D7FC-EF88-4AEE-A080-3C7E36F787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11511921" y="2188229"/>
            <a:ext cx="878232" cy="4286985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01DFC007-C406-45F1-A10C-7CD100335E40}"/>
              </a:ext>
            </a:extLst>
          </p:cNvPr>
          <p:cNvSpPr txBox="1"/>
          <p:nvPr/>
        </p:nvSpPr>
        <p:spPr bwMode="auto">
          <a:xfrm>
            <a:off x="1188293" y="8349849"/>
            <a:ext cx="6978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fontAlgn="auto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</a:rPr>
              <a:t>Уникальное</a:t>
            </a:r>
          </a:p>
          <a:p>
            <a:pPr marL="457200" indent="-457200" fontAlgn="auto">
              <a:buFont typeface="Arial" panose="020B0604020202020204" pitchFamily="34" charset="0"/>
              <a:buChar char="•"/>
            </a:pPr>
            <a:r>
              <a:rPr lang="ru-RU" sz="2400" b="1" dirty="0"/>
              <a:t>Сложное</a:t>
            </a:r>
          </a:p>
          <a:p>
            <a:pPr marL="457200" indent="-457200" fontAlgn="auto">
              <a:buFont typeface="Arial" panose="020B0604020202020204" pitchFamily="34" charset="0"/>
              <a:buChar char="•"/>
            </a:pPr>
            <a:r>
              <a:rPr lang="ru-RU" sz="2400" b="1" dirty="0"/>
              <a:t>Тяжёлое</a:t>
            </a:r>
          </a:p>
          <a:p>
            <a:pPr marL="457200" indent="-457200" fontAlgn="auto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</a:rPr>
              <a:t>Дорогое</a:t>
            </a:r>
          </a:p>
        </p:txBody>
      </p: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xmlns="" id="{61EB9A85-DCE8-4492-8BD7-C88BFBA7666A}"/>
              </a:ext>
            </a:extLst>
          </p:cNvPr>
          <p:cNvGrpSpPr/>
          <p:nvPr/>
        </p:nvGrpSpPr>
        <p:grpSpPr>
          <a:xfrm>
            <a:off x="7790863" y="8624589"/>
            <a:ext cx="1049613" cy="1049613"/>
            <a:chOff x="6918363" y="8227737"/>
            <a:chExt cx="1049613" cy="1049613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xmlns="" id="{062C74D9-3206-4867-AB26-A1E068EE0F0B}"/>
                </a:ext>
              </a:extLst>
            </p:cNvPr>
            <p:cNvSpPr/>
            <p:nvPr/>
          </p:nvSpPr>
          <p:spPr>
            <a:xfrm>
              <a:off x="6918363" y="8227737"/>
              <a:ext cx="1049613" cy="1049613"/>
            </a:xfrm>
            <a:prstGeom prst="ellipse">
              <a:avLst/>
            </a:prstGeom>
            <a:solidFill>
              <a:srgbClr val="8B9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xmlns="" id="{85476CBF-4A82-4A40-8A73-352466D5A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89241" y="8686578"/>
              <a:ext cx="507857" cy="1319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xmlns="" id="{DA71F1BA-2BD9-4BAC-9A40-CEB681076397}"/>
              </a:ext>
            </a:extLst>
          </p:cNvPr>
          <p:cNvGrpSpPr/>
          <p:nvPr/>
        </p:nvGrpSpPr>
        <p:grpSpPr>
          <a:xfrm>
            <a:off x="17640167" y="8624589"/>
            <a:ext cx="1049613" cy="1049613"/>
            <a:chOff x="17336448" y="8227737"/>
            <a:chExt cx="1049613" cy="1049613"/>
          </a:xfrm>
        </p:grpSpPr>
        <p:sp>
          <p:nvSpPr>
            <p:cNvPr id="106" name="Овал 105">
              <a:extLst>
                <a:ext uri="{FF2B5EF4-FFF2-40B4-BE49-F238E27FC236}">
                  <a16:creationId xmlns:a16="http://schemas.microsoft.com/office/drawing/2014/main" xmlns="" id="{99004896-184E-411D-845C-F9B78CCF24E7}"/>
                </a:ext>
              </a:extLst>
            </p:cNvPr>
            <p:cNvSpPr/>
            <p:nvPr/>
          </p:nvSpPr>
          <p:spPr>
            <a:xfrm>
              <a:off x="17336448" y="8227737"/>
              <a:ext cx="1049613" cy="1049613"/>
            </a:xfrm>
            <a:prstGeom prst="ellipse">
              <a:avLst/>
            </a:prstGeom>
            <a:solidFill>
              <a:srgbClr val="E55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xmlns="" id="{16D58388-3CCB-46BC-83AC-466696183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607326" y="8503903"/>
              <a:ext cx="507857" cy="497280"/>
            </a:xfrm>
            <a:prstGeom prst="rect">
              <a:avLst/>
            </a:prstGeom>
          </p:spPr>
        </p:pic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106AC9AC-DB75-4AD6-B729-7DB762B098A2}"/>
              </a:ext>
            </a:extLst>
          </p:cNvPr>
          <p:cNvSpPr txBox="1"/>
          <p:nvPr/>
        </p:nvSpPr>
        <p:spPr bwMode="auto">
          <a:xfrm>
            <a:off x="10694243" y="8349849"/>
            <a:ext cx="62355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fontAlgn="auto">
              <a:buFont typeface="Arial" panose="020B0604020202020204" pitchFamily="34" charset="0"/>
              <a:buChar char="•"/>
            </a:pPr>
            <a:r>
              <a:rPr lang="ru-RU" sz="2400" b="1" dirty="0"/>
              <a:t>Стандартизированное</a:t>
            </a:r>
          </a:p>
          <a:p>
            <a:pPr marL="457200" indent="-457200" fontAlgn="auto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</a:rPr>
              <a:t>Легкое в освоении и настройке</a:t>
            </a:r>
          </a:p>
          <a:p>
            <a:pPr marL="457200" indent="-457200" fontAlgn="auto">
              <a:buFont typeface="Arial" panose="020B0604020202020204" pitchFamily="34" charset="0"/>
              <a:buChar char="•"/>
            </a:pPr>
            <a:r>
              <a:rPr lang="ru-RU" sz="2400" b="1" dirty="0"/>
              <a:t>Мобильное</a:t>
            </a:r>
          </a:p>
          <a:p>
            <a:pPr marL="457200" indent="-457200" fontAlgn="auto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</a:rPr>
              <a:t>Доступное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58F20F5C-7840-4AF1-8FA5-56904D7D518E}"/>
              </a:ext>
            </a:extLst>
          </p:cNvPr>
          <p:cNvSpPr txBox="1"/>
          <p:nvPr/>
        </p:nvSpPr>
        <p:spPr bwMode="auto">
          <a:xfrm>
            <a:off x="11047560" y="6851711"/>
            <a:ext cx="1867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ru-RU" i="0" dirty="0">
                <a:effectLst/>
              </a:rPr>
              <a:t>Радиостанция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1D5952E-0685-4EE4-8CCB-FF44EF1C68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6322250" y="4350660"/>
            <a:ext cx="2772327" cy="2157879"/>
          </a:xfrm>
          <a:prstGeom prst="rect">
            <a:avLst/>
          </a:prstGeom>
          <a:ln w="57150">
            <a:solidFill>
              <a:srgbClr val="E55A5A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B95CC1F-B5E4-4AE1-8B60-F97447993C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296" y="4350660"/>
            <a:ext cx="1353796" cy="2150434"/>
          </a:xfrm>
          <a:prstGeom prst="rect">
            <a:avLst/>
          </a:prstGeom>
          <a:ln w="57150">
            <a:solidFill>
              <a:srgbClr val="E55A5A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88905D3-5602-445D-888B-26E5C989BEE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7" r="25508"/>
          <a:stretch/>
        </p:blipFill>
        <p:spPr>
          <a:xfrm>
            <a:off x="13566102" y="4350660"/>
            <a:ext cx="1041688" cy="2150434"/>
          </a:xfrm>
          <a:prstGeom prst="rect">
            <a:avLst/>
          </a:prstGeom>
          <a:ln w="57150">
            <a:solidFill>
              <a:srgbClr val="E55A5A"/>
            </a:solidFill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CCEB9D0-764D-4790-97F7-0FAFFAB23FF0}"/>
              </a:ext>
            </a:extLst>
          </p:cNvPr>
          <p:cNvSpPr txBox="1"/>
          <p:nvPr/>
        </p:nvSpPr>
        <p:spPr bwMode="auto">
          <a:xfrm>
            <a:off x="13637576" y="3224806"/>
            <a:ext cx="5400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ru-RU" sz="2000" b="1" i="0" dirty="0">
                <a:effectLst/>
              </a:rPr>
              <a:t>Носимое мобильное устройство</a:t>
            </a:r>
            <a:r>
              <a:rPr lang="ru-RU" sz="2000" b="1" dirty="0"/>
              <a:t> работающее на платформе </a:t>
            </a:r>
            <a:r>
              <a:rPr lang="ru-RU" sz="2000" b="1" dirty="0" err="1"/>
              <a:t>Android</a:t>
            </a:r>
            <a:endParaRPr lang="ru-RU" sz="2000" b="1" i="0" dirty="0">
              <a:effectLst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F9D8F4E-69CF-4A3E-B744-ED6270E05144}"/>
              </a:ext>
            </a:extLst>
          </p:cNvPr>
          <p:cNvSpPr txBox="1"/>
          <p:nvPr/>
        </p:nvSpPr>
        <p:spPr bwMode="auto">
          <a:xfrm>
            <a:off x="13531508" y="6617187"/>
            <a:ext cx="5581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fontAlgn="auto">
              <a:defRPr sz="2000" b="1" i="0">
                <a:effectLst/>
              </a:defRPr>
            </a:lvl1pPr>
          </a:lstStyle>
          <a:p>
            <a:r>
              <a:rPr lang="ru-RU" sz="1800" b="0" dirty="0"/>
              <a:t>Любое должностное лицо</a:t>
            </a:r>
          </a:p>
        </p:txBody>
      </p:sp>
    </p:spTree>
    <p:extLst>
      <p:ext uri="{BB962C8B-B14F-4D97-AF65-F5344CB8AC3E}">
        <p14:creationId xmlns:p14="http://schemas.microsoft.com/office/powerpoint/2010/main" val="3810793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676A0E9-45AD-47CE-89E3-F23C8A91A037}"/>
              </a:ext>
            </a:extLst>
          </p:cNvPr>
          <p:cNvSpPr/>
          <p:nvPr/>
        </p:nvSpPr>
        <p:spPr bwMode="auto">
          <a:xfrm>
            <a:off x="352746" y="1356997"/>
            <a:ext cx="19460482" cy="9566721"/>
          </a:xfrm>
          <a:prstGeom prst="rect">
            <a:avLst/>
          </a:prstGeom>
          <a:solidFill>
            <a:srgbClr val="DADFEA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144A2E6B-775C-4BD1-9077-804B89C047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DB3200AF-8FA6-4559-B23B-EAA1E1082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2" y="112052"/>
            <a:ext cx="835071" cy="75614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357A9E53-AD9D-42E3-95D9-6AD0B753F7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241588" y="214641"/>
            <a:ext cx="704768" cy="638803"/>
          </a:xfrm>
          <a:prstGeom prst="rect">
            <a:avLst/>
          </a:prstGeom>
        </p:spPr>
      </p:pic>
      <p:sp>
        <p:nvSpPr>
          <p:cNvPr id="56" name="AutoShape 2" descr="Концерн «Созвездие» и «Роснефть» провели успешные испытания цифровых  DMR-радиостанций на Комсомольском НПЗ">
            <a:extLst>
              <a:ext uri="{FF2B5EF4-FFF2-40B4-BE49-F238E27FC236}">
                <a16:creationId xmlns:a16="http://schemas.microsoft.com/office/drawing/2014/main" xmlns="" id="{4F800007-41D3-4BD7-B3F9-B52A0BA46A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CB00C10-5811-459C-9391-2B1BCE45333B}"/>
              </a:ext>
            </a:extLst>
          </p:cNvPr>
          <p:cNvSpPr txBox="1"/>
          <p:nvPr/>
        </p:nvSpPr>
        <p:spPr bwMode="auto">
          <a:xfrm>
            <a:off x="576469" y="300668"/>
            <a:ext cx="13715339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 ПОСТАВКИ</a:t>
            </a: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xmlns="" id="{101A9492-83B2-4DDE-8E95-320F9514A9A4}"/>
              </a:ext>
            </a:extLst>
          </p:cNvPr>
          <p:cNvCxnSpPr>
            <a:cxnSpLocks/>
          </p:cNvCxnSpPr>
          <p:nvPr/>
        </p:nvCxnSpPr>
        <p:spPr bwMode="auto">
          <a:xfrm>
            <a:off x="12700" y="102552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6AA4F96-A3AC-478F-848F-BA30D5BD5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894049" y="2858117"/>
            <a:ext cx="9489270" cy="6564479"/>
          </a:xfrm>
          <a:prstGeom prst="rect">
            <a:avLst/>
          </a:prstGeom>
          <a:effectLst>
            <a:outerShdw blurRad="6223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3F3169C-0B46-4EA6-AE77-7A9BE79D6FBD}"/>
              </a:ext>
            </a:extLst>
          </p:cNvPr>
          <p:cNvSpPr/>
          <p:nvPr/>
        </p:nvSpPr>
        <p:spPr bwMode="auto">
          <a:xfrm>
            <a:off x="3062065" y="3001907"/>
            <a:ext cx="9128489" cy="62403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innerShdw blurRad="190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599445D7-E63C-4D63-A6A9-150FBBAE3DA1}"/>
              </a:ext>
            </a:extLst>
          </p:cNvPr>
          <p:cNvSpPr/>
          <p:nvPr/>
        </p:nvSpPr>
        <p:spPr bwMode="auto">
          <a:xfrm>
            <a:off x="8026213" y="3240015"/>
            <a:ext cx="3920820" cy="38184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innerShdw blurRad="190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3ED10ACB-FF7D-4046-90C2-5EFF9727E29D}"/>
              </a:ext>
            </a:extLst>
          </p:cNvPr>
          <p:cNvSpPr/>
          <p:nvPr/>
        </p:nvSpPr>
        <p:spPr bwMode="auto">
          <a:xfrm>
            <a:off x="6820343" y="3259083"/>
            <a:ext cx="935698" cy="38184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innerShdw blurRad="190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FD538588-F6BE-43EF-92F4-085329E98116}"/>
              </a:ext>
            </a:extLst>
          </p:cNvPr>
          <p:cNvSpPr/>
          <p:nvPr/>
        </p:nvSpPr>
        <p:spPr bwMode="auto">
          <a:xfrm>
            <a:off x="3300751" y="3245967"/>
            <a:ext cx="3197324" cy="576254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innerShdw blurRad="190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C0EDA06B-0965-4C88-9F67-D87F3C39CECB}"/>
              </a:ext>
            </a:extLst>
          </p:cNvPr>
          <p:cNvSpPr/>
          <p:nvPr/>
        </p:nvSpPr>
        <p:spPr bwMode="auto">
          <a:xfrm>
            <a:off x="9983573" y="3369347"/>
            <a:ext cx="1869157" cy="354608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 extrusionH="25400">
            <a:bevelT w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9DCD4369-31B7-473C-B711-75F36203A978}"/>
              </a:ext>
            </a:extLst>
          </p:cNvPr>
          <p:cNvSpPr/>
          <p:nvPr/>
        </p:nvSpPr>
        <p:spPr bwMode="auto">
          <a:xfrm>
            <a:off x="3451330" y="3322655"/>
            <a:ext cx="2915869" cy="550007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84200" dist="38100" dir="5400000" sx="102000" sy="102000" algn="t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838CC93A-572E-46F0-B812-8CC9D6723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876636" y="4070547"/>
            <a:ext cx="2101325" cy="3905218"/>
          </a:xfrm>
          <a:prstGeom prst="rect">
            <a:avLst/>
          </a:prstGeom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EAA8B768-7223-492C-B77D-1CD4398B57D8}"/>
              </a:ext>
            </a:extLst>
          </p:cNvPr>
          <p:cNvSpPr/>
          <p:nvPr/>
        </p:nvSpPr>
        <p:spPr bwMode="auto">
          <a:xfrm>
            <a:off x="9959510" y="3366475"/>
            <a:ext cx="1869157" cy="354608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 extrusionH="25400">
            <a:bevelT w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4A5D32AD-F2EE-47DE-BCFF-11DEB9ECE1FF}"/>
              </a:ext>
            </a:extLst>
          </p:cNvPr>
          <p:cNvSpPr/>
          <p:nvPr/>
        </p:nvSpPr>
        <p:spPr bwMode="auto">
          <a:xfrm>
            <a:off x="9935447" y="3366475"/>
            <a:ext cx="1869157" cy="354608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 extrusionH="25400">
            <a:bevelT w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6EE02E0F-9DC4-4D48-AF20-BB74E00A9E12}"/>
              </a:ext>
            </a:extLst>
          </p:cNvPr>
          <p:cNvSpPr/>
          <p:nvPr/>
        </p:nvSpPr>
        <p:spPr bwMode="auto">
          <a:xfrm>
            <a:off x="9914024" y="3366475"/>
            <a:ext cx="1869157" cy="354608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 extrusionH="25400">
            <a:bevelT w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C06AB5C0-BAB7-4CCF-A64C-844750690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8189209" y="3366475"/>
            <a:ext cx="3570153" cy="355384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84200" dist="38100" dir="8100000" sx="102000" sy="102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25400">
            <a:bevelT w="0"/>
            <a:bevelB w="0" h="0"/>
          </a:sp3d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1141BEA-970C-4543-9017-AF3420650A94}"/>
              </a:ext>
            </a:extLst>
          </p:cNvPr>
          <p:cNvSpPr txBox="1"/>
          <p:nvPr/>
        </p:nvSpPr>
        <p:spPr bwMode="auto">
          <a:xfrm>
            <a:off x="9076433" y="6123185"/>
            <a:ext cx="2419472" cy="52100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>
              <a:lnSpc>
                <a:spcPts val="2316"/>
              </a:lnSpc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Руководство</a:t>
            </a:r>
          </a:p>
          <a:p>
            <a:pPr algn="r">
              <a:lnSpc>
                <a:spcPts val="2316"/>
              </a:lnSpc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пользователя</a:t>
            </a:r>
          </a:p>
        </p:txBody>
      </p:sp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xmlns="" id="{A2930D54-596E-4792-A035-05C8484E1AD7}"/>
              </a:ext>
            </a:extLst>
          </p:cNvPr>
          <p:cNvSpPr/>
          <p:nvPr/>
        </p:nvSpPr>
        <p:spPr bwMode="auto">
          <a:xfrm>
            <a:off x="7055792" y="3445949"/>
            <a:ext cx="483910" cy="2925977"/>
          </a:xfrm>
          <a:custGeom>
            <a:avLst/>
            <a:gdLst>
              <a:gd name="connsiteX0" fmla="*/ 53881 w 644733"/>
              <a:gd name="connsiteY0" fmla="*/ 2221119 h 3439711"/>
              <a:gd name="connsiteX1" fmla="*/ 15781 w 644733"/>
              <a:gd name="connsiteY1" fmla="*/ 271669 h 3439711"/>
              <a:gd name="connsiteX2" fmla="*/ 282481 w 644733"/>
              <a:gd name="connsiteY2" fmla="*/ 354219 h 3439711"/>
              <a:gd name="connsiteX3" fmla="*/ 3081 w 644733"/>
              <a:gd name="connsiteY3" fmla="*/ 3027569 h 3439711"/>
              <a:gd name="connsiteX4" fmla="*/ 339631 w 644733"/>
              <a:gd name="connsiteY4" fmla="*/ 3141869 h 3439711"/>
              <a:gd name="connsiteX5" fmla="*/ 85631 w 644733"/>
              <a:gd name="connsiteY5" fmla="*/ 220869 h 3439711"/>
              <a:gd name="connsiteX6" fmla="*/ 517431 w 644733"/>
              <a:gd name="connsiteY6" fmla="*/ 532019 h 3439711"/>
              <a:gd name="connsiteX7" fmla="*/ 117381 w 644733"/>
              <a:gd name="connsiteY7" fmla="*/ 3122819 h 3439711"/>
              <a:gd name="connsiteX8" fmla="*/ 530131 w 644733"/>
              <a:gd name="connsiteY8" fmla="*/ 3167269 h 3439711"/>
              <a:gd name="connsiteX9" fmla="*/ 320581 w 644733"/>
              <a:gd name="connsiteY9" fmla="*/ 1186069 h 3439711"/>
              <a:gd name="connsiteX10" fmla="*/ 644431 w 644733"/>
              <a:gd name="connsiteY10" fmla="*/ 1065419 h 3439711"/>
              <a:gd name="connsiteX11" fmla="*/ 384081 w 644733"/>
              <a:gd name="connsiteY11" fmla="*/ 2348119 h 3439711"/>
              <a:gd name="connsiteX12" fmla="*/ 384081 w 644733"/>
              <a:gd name="connsiteY12" fmla="*/ 2348119 h 3439711"/>
              <a:gd name="connsiteX0" fmla="*/ 53881 w 644733"/>
              <a:gd name="connsiteY0" fmla="*/ 2231676 h 3451235"/>
              <a:gd name="connsiteX1" fmla="*/ 15781 w 644733"/>
              <a:gd name="connsiteY1" fmla="*/ 282226 h 3451235"/>
              <a:gd name="connsiteX2" fmla="*/ 282481 w 644733"/>
              <a:gd name="connsiteY2" fmla="*/ 364776 h 3451235"/>
              <a:gd name="connsiteX3" fmla="*/ 3081 w 644733"/>
              <a:gd name="connsiteY3" fmla="*/ 3038126 h 3451235"/>
              <a:gd name="connsiteX4" fmla="*/ 339631 w 644733"/>
              <a:gd name="connsiteY4" fmla="*/ 3152426 h 3451235"/>
              <a:gd name="connsiteX5" fmla="*/ 171679 w 644733"/>
              <a:gd name="connsiteY5" fmla="*/ 217452 h 3451235"/>
              <a:gd name="connsiteX6" fmla="*/ 517431 w 644733"/>
              <a:gd name="connsiteY6" fmla="*/ 542576 h 3451235"/>
              <a:gd name="connsiteX7" fmla="*/ 117381 w 644733"/>
              <a:gd name="connsiteY7" fmla="*/ 3133376 h 3451235"/>
              <a:gd name="connsiteX8" fmla="*/ 530131 w 644733"/>
              <a:gd name="connsiteY8" fmla="*/ 3177826 h 3451235"/>
              <a:gd name="connsiteX9" fmla="*/ 320581 w 644733"/>
              <a:gd name="connsiteY9" fmla="*/ 1196626 h 3451235"/>
              <a:gd name="connsiteX10" fmla="*/ 644431 w 644733"/>
              <a:gd name="connsiteY10" fmla="*/ 1075976 h 3451235"/>
              <a:gd name="connsiteX11" fmla="*/ 384081 w 644733"/>
              <a:gd name="connsiteY11" fmla="*/ 2358676 h 3451235"/>
              <a:gd name="connsiteX12" fmla="*/ 384081 w 644733"/>
              <a:gd name="connsiteY12" fmla="*/ 2358676 h 3451235"/>
              <a:gd name="connsiteX0" fmla="*/ 53881 w 644733"/>
              <a:gd name="connsiteY0" fmla="*/ 2316048 h 3538826"/>
              <a:gd name="connsiteX1" fmla="*/ 15781 w 644733"/>
              <a:gd name="connsiteY1" fmla="*/ 366598 h 3538826"/>
              <a:gd name="connsiteX2" fmla="*/ 282481 w 644733"/>
              <a:gd name="connsiteY2" fmla="*/ 449148 h 3538826"/>
              <a:gd name="connsiteX3" fmla="*/ 3081 w 644733"/>
              <a:gd name="connsiteY3" fmla="*/ 3122498 h 3538826"/>
              <a:gd name="connsiteX4" fmla="*/ 339631 w 644733"/>
              <a:gd name="connsiteY4" fmla="*/ 3236798 h 3538826"/>
              <a:gd name="connsiteX5" fmla="*/ 171679 w 644733"/>
              <a:gd name="connsiteY5" fmla="*/ 301824 h 3538826"/>
              <a:gd name="connsiteX6" fmla="*/ 586268 w 644733"/>
              <a:gd name="connsiteY6" fmla="*/ 424332 h 3538826"/>
              <a:gd name="connsiteX7" fmla="*/ 117381 w 644733"/>
              <a:gd name="connsiteY7" fmla="*/ 3217748 h 3538826"/>
              <a:gd name="connsiteX8" fmla="*/ 530131 w 644733"/>
              <a:gd name="connsiteY8" fmla="*/ 3262198 h 3538826"/>
              <a:gd name="connsiteX9" fmla="*/ 320581 w 644733"/>
              <a:gd name="connsiteY9" fmla="*/ 1280998 h 3538826"/>
              <a:gd name="connsiteX10" fmla="*/ 644431 w 644733"/>
              <a:gd name="connsiteY10" fmla="*/ 1160348 h 3538826"/>
              <a:gd name="connsiteX11" fmla="*/ 384081 w 644733"/>
              <a:gd name="connsiteY11" fmla="*/ 2443048 h 3538826"/>
              <a:gd name="connsiteX12" fmla="*/ 384081 w 644733"/>
              <a:gd name="connsiteY12" fmla="*/ 2443048 h 3538826"/>
              <a:gd name="connsiteX0" fmla="*/ 53881 w 644733"/>
              <a:gd name="connsiteY0" fmla="*/ 2329745 h 3554335"/>
              <a:gd name="connsiteX1" fmla="*/ 15781 w 644733"/>
              <a:gd name="connsiteY1" fmla="*/ 380295 h 3554335"/>
              <a:gd name="connsiteX2" fmla="*/ 282481 w 644733"/>
              <a:gd name="connsiteY2" fmla="*/ 462845 h 3554335"/>
              <a:gd name="connsiteX3" fmla="*/ 3081 w 644733"/>
              <a:gd name="connsiteY3" fmla="*/ 3136195 h 3554335"/>
              <a:gd name="connsiteX4" fmla="*/ 339631 w 644733"/>
              <a:gd name="connsiteY4" fmla="*/ 3250495 h 3554335"/>
              <a:gd name="connsiteX5" fmla="*/ 171679 w 644733"/>
              <a:gd name="connsiteY5" fmla="*/ 315521 h 3554335"/>
              <a:gd name="connsiteX6" fmla="*/ 483012 w 644733"/>
              <a:gd name="connsiteY6" fmla="*/ 410082 h 3554335"/>
              <a:gd name="connsiteX7" fmla="*/ 117381 w 644733"/>
              <a:gd name="connsiteY7" fmla="*/ 3231445 h 3554335"/>
              <a:gd name="connsiteX8" fmla="*/ 530131 w 644733"/>
              <a:gd name="connsiteY8" fmla="*/ 3275895 h 3554335"/>
              <a:gd name="connsiteX9" fmla="*/ 320581 w 644733"/>
              <a:gd name="connsiteY9" fmla="*/ 1294695 h 3554335"/>
              <a:gd name="connsiteX10" fmla="*/ 644431 w 644733"/>
              <a:gd name="connsiteY10" fmla="*/ 1174045 h 3554335"/>
              <a:gd name="connsiteX11" fmla="*/ 384081 w 644733"/>
              <a:gd name="connsiteY11" fmla="*/ 2456745 h 3554335"/>
              <a:gd name="connsiteX12" fmla="*/ 384081 w 644733"/>
              <a:gd name="connsiteY12" fmla="*/ 2456745 h 3554335"/>
              <a:gd name="connsiteX0" fmla="*/ 6407 w 812377"/>
              <a:gd name="connsiteY0" fmla="*/ 2392625 h 3554336"/>
              <a:gd name="connsiteX1" fmla="*/ 183425 w 812377"/>
              <a:gd name="connsiteY1" fmla="*/ 380295 h 3554336"/>
              <a:gd name="connsiteX2" fmla="*/ 450125 w 812377"/>
              <a:gd name="connsiteY2" fmla="*/ 462845 h 3554336"/>
              <a:gd name="connsiteX3" fmla="*/ 170725 w 812377"/>
              <a:gd name="connsiteY3" fmla="*/ 3136195 h 3554336"/>
              <a:gd name="connsiteX4" fmla="*/ 507275 w 812377"/>
              <a:gd name="connsiteY4" fmla="*/ 3250495 h 3554336"/>
              <a:gd name="connsiteX5" fmla="*/ 339323 w 812377"/>
              <a:gd name="connsiteY5" fmla="*/ 315521 h 3554336"/>
              <a:gd name="connsiteX6" fmla="*/ 650656 w 812377"/>
              <a:gd name="connsiteY6" fmla="*/ 410082 h 3554336"/>
              <a:gd name="connsiteX7" fmla="*/ 285025 w 812377"/>
              <a:gd name="connsiteY7" fmla="*/ 3231445 h 3554336"/>
              <a:gd name="connsiteX8" fmla="*/ 697775 w 812377"/>
              <a:gd name="connsiteY8" fmla="*/ 3275895 h 3554336"/>
              <a:gd name="connsiteX9" fmla="*/ 488225 w 812377"/>
              <a:gd name="connsiteY9" fmla="*/ 1294695 h 3554336"/>
              <a:gd name="connsiteX10" fmla="*/ 812075 w 812377"/>
              <a:gd name="connsiteY10" fmla="*/ 1174045 h 3554336"/>
              <a:gd name="connsiteX11" fmla="*/ 551725 w 812377"/>
              <a:gd name="connsiteY11" fmla="*/ 2456745 h 3554336"/>
              <a:gd name="connsiteX12" fmla="*/ 551725 w 812377"/>
              <a:gd name="connsiteY12" fmla="*/ 2456745 h 3554336"/>
              <a:gd name="connsiteX0" fmla="*/ 6407 w 812377"/>
              <a:gd name="connsiteY0" fmla="*/ 2392625 h 3554336"/>
              <a:gd name="connsiteX1" fmla="*/ 183425 w 812377"/>
              <a:gd name="connsiteY1" fmla="*/ 380295 h 3554336"/>
              <a:gd name="connsiteX2" fmla="*/ 450125 w 812377"/>
              <a:gd name="connsiteY2" fmla="*/ 462845 h 3554336"/>
              <a:gd name="connsiteX3" fmla="*/ 170725 w 812377"/>
              <a:gd name="connsiteY3" fmla="*/ 3136195 h 3554336"/>
              <a:gd name="connsiteX4" fmla="*/ 507275 w 812377"/>
              <a:gd name="connsiteY4" fmla="*/ 3250495 h 3554336"/>
              <a:gd name="connsiteX5" fmla="*/ 339323 w 812377"/>
              <a:gd name="connsiteY5" fmla="*/ 315521 h 3554336"/>
              <a:gd name="connsiteX6" fmla="*/ 650656 w 812377"/>
              <a:gd name="connsiteY6" fmla="*/ 410082 h 3554336"/>
              <a:gd name="connsiteX7" fmla="*/ 285025 w 812377"/>
              <a:gd name="connsiteY7" fmla="*/ 3231445 h 3554336"/>
              <a:gd name="connsiteX8" fmla="*/ 697775 w 812377"/>
              <a:gd name="connsiteY8" fmla="*/ 3275895 h 3554336"/>
              <a:gd name="connsiteX9" fmla="*/ 488225 w 812377"/>
              <a:gd name="connsiteY9" fmla="*/ 1294695 h 3554336"/>
              <a:gd name="connsiteX10" fmla="*/ 812075 w 812377"/>
              <a:gd name="connsiteY10" fmla="*/ 1174045 h 3554336"/>
              <a:gd name="connsiteX11" fmla="*/ 551725 w 812377"/>
              <a:gd name="connsiteY11" fmla="*/ 2456745 h 3554336"/>
              <a:gd name="connsiteX12" fmla="*/ 706610 w 812377"/>
              <a:gd name="connsiteY12" fmla="*/ 2456745 h 3554336"/>
              <a:gd name="connsiteX0" fmla="*/ 6407 w 812377"/>
              <a:gd name="connsiteY0" fmla="*/ 2392625 h 3554336"/>
              <a:gd name="connsiteX1" fmla="*/ 183425 w 812377"/>
              <a:gd name="connsiteY1" fmla="*/ 380295 h 3554336"/>
              <a:gd name="connsiteX2" fmla="*/ 450125 w 812377"/>
              <a:gd name="connsiteY2" fmla="*/ 462845 h 3554336"/>
              <a:gd name="connsiteX3" fmla="*/ 170725 w 812377"/>
              <a:gd name="connsiteY3" fmla="*/ 3136195 h 3554336"/>
              <a:gd name="connsiteX4" fmla="*/ 507275 w 812377"/>
              <a:gd name="connsiteY4" fmla="*/ 3250495 h 3554336"/>
              <a:gd name="connsiteX5" fmla="*/ 339323 w 812377"/>
              <a:gd name="connsiteY5" fmla="*/ 315521 h 3554336"/>
              <a:gd name="connsiteX6" fmla="*/ 650656 w 812377"/>
              <a:gd name="connsiteY6" fmla="*/ 410082 h 3554336"/>
              <a:gd name="connsiteX7" fmla="*/ 285025 w 812377"/>
              <a:gd name="connsiteY7" fmla="*/ 3231445 h 3554336"/>
              <a:gd name="connsiteX8" fmla="*/ 697775 w 812377"/>
              <a:gd name="connsiteY8" fmla="*/ 3275895 h 3554336"/>
              <a:gd name="connsiteX9" fmla="*/ 488225 w 812377"/>
              <a:gd name="connsiteY9" fmla="*/ 1294695 h 3554336"/>
              <a:gd name="connsiteX10" fmla="*/ 812075 w 812377"/>
              <a:gd name="connsiteY10" fmla="*/ 1174045 h 3554336"/>
              <a:gd name="connsiteX11" fmla="*/ 551725 w 812377"/>
              <a:gd name="connsiteY11" fmla="*/ 2456745 h 3554336"/>
              <a:gd name="connsiteX12" fmla="*/ 706610 w 812377"/>
              <a:gd name="connsiteY12" fmla="*/ 2456745 h 3554336"/>
              <a:gd name="connsiteX0" fmla="*/ 6407 w 812377"/>
              <a:gd name="connsiteY0" fmla="*/ 2392625 h 3554336"/>
              <a:gd name="connsiteX1" fmla="*/ 183425 w 812377"/>
              <a:gd name="connsiteY1" fmla="*/ 380295 h 3554336"/>
              <a:gd name="connsiteX2" fmla="*/ 450125 w 812377"/>
              <a:gd name="connsiteY2" fmla="*/ 462845 h 3554336"/>
              <a:gd name="connsiteX3" fmla="*/ 170725 w 812377"/>
              <a:gd name="connsiteY3" fmla="*/ 3136195 h 3554336"/>
              <a:gd name="connsiteX4" fmla="*/ 507275 w 812377"/>
              <a:gd name="connsiteY4" fmla="*/ 3250495 h 3554336"/>
              <a:gd name="connsiteX5" fmla="*/ 339323 w 812377"/>
              <a:gd name="connsiteY5" fmla="*/ 315521 h 3554336"/>
              <a:gd name="connsiteX6" fmla="*/ 650656 w 812377"/>
              <a:gd name="connsiteY6" fmla="*/ 410082 h 3554336"/>
              <a:gd name="connsiteX7" fmla="*/ 285025 w 812377"/>
              <a:gd name="connsiteY7" fmla="*/ 3231445 h 3554336"/>
              <a:gd name="connsiteX8" fmla="*/ 697775 w 812377"/>
              <a:gd name="connsiteY8" fmla="*/ 3275895 h 3554336"/>
              <a:gd name="connsiteX9" fmla="*/ 488225 w 812377"/>
              <a:gd name="connsiteY9" fmla="*/ 1294695 h 3554336"/>
              <a:gd name="connsiteX10" fmla="*/ 812075 w 812377"/>
              <a:gd name="connsiteY10" fmla="*/ 1174045 h 3554336"/>
              <a:gd name="connsiteX11" fmla="*/ 551725 w 812377"/>
              <a:gd name="connsiteY11" fmla="*/ 2456745 h 3554336"/>
              <a:gd name="connsiteX0" fmla="*/ 6407 w 830498"/>
              <a:gd name="connsiteY0" fmla="*/ 2392625 h 3554336"/>
              <a:gd name="connsiteX1" fmla="*/ 183425 w 830498"/>
              <a:gd name="connsiteY1" fmla="*/ 380295 h 3554336"/>
              <a:gd name="connsiteX2" fmla="*/ 450125 w 830498"/>
              <a:gd name="connsiteY2" fmla="*/ 462845 h 3554336"/>
              <a:gd name="connsiteX3" fmla="*/ 170725 w 830498"/>
              <a:gd name="connsiteY3" fmla="*/ 3136195 h 3554336"/>
              <a:gd name="connsiteX4" fmla="*/ 507275 w 830498"/>
              <a:gd name="connsiteY4" fmla="*/ 3250495 h 3554336"/>
              <a:gd name="connsiteX5" fmla="*/ 339323 w 830498"/>
              <a:gd name="connsiteY5" fmla="*/ 315521 h 3554336"/>
              <a:gd name="connsiteX6" fmla="*/ 650656 w 830498"/>
              <a:gd name="connsiteY6" fmla="*/ 410082 h 3554336"/>
              <a:gd name="connsiteX7" fmla="*/ 285025 w 830498"/>
              <a:gd name="connsiteY7" fmla="*/ 3231445 h 3554336"/>
              <a:gd name="connsiteX8" fmla="*/ 697775 w 830498"/>
              <a:gd name="connsiteY8" fmla="*/ 3275895 h 3554336"/>
              <a:gd name="connsiteX9" fmla="*/ 488225 w 830498"/>
              <a:gd name="connsiteY9" fmla="*/ 1294695 h 3554336"/>
              <a:gd name="connsiteX10" fmla="*/ 812075 w 830498"/>
              <a:gd name="connsiteY10" fmla="*/ 1174045 h 3554336"/>
              <a:gd name="connsiteX11" fmla="*/ 792657 w 830498"/>
              <a:gd name="connsiteY11" fmla="*/ 2980752 h 3554336"/>
              <a:gd name="connsiteX0" fmla="*/ 18073 w 704488"/>
              <a:gd name="connsiteY0" fmla="*/ 2085208 h 3554336"/>
              <a:gd name="connsiteX1" fmla="*/ 57415 w 704488"/>
              <a:gd name="connsiteY1" fmla="*/ 380295 h 3554336"/>
              <a:gd name="connsiteX2" fmla="*/ 324115 w 704488"/>
              <a:gd name="connsiteY2" fmla="*/ 462845 h 3554336"/>
              <a:gd name="connsiteX3" fmla="*/ 44715 w 704488"/>
              <a:gd name="connsiteY3" fmla="*/ 3136195 h 3554336"/>
              <a:gd name="connsiteX4" fmla="*/ 381265 w 704488"/>
              <a:gd name="connsiteY4" fmla="*/ 3250495 h 3554336"/>
              <a:gd name="connsiteX5" fmla="*/ 213313 w 704488"/>
              <a:gd name="connsiteY5" fmla="*/ 315521 h 3554336"/>
              <a:gd name="connsiteX6" fmla="*/ 524646 w 704488"/>
              <a:gd name="connsiteY6" fmla="*/ 410082 h 3554336"/>
              <a:gd name="connsiteX7" fmla="*/ 159015 w 704488"/>
              <a:gd name="connsiteY7" fmla="*/ 3231445 h 3554336"/>
              <a:gd name="connsiteX8" fmla="*/ 571765 w 704488"/>
              <a:gd name="connsiteY8" fmla="*/ 3275895 h 3554336"/>
              <a:gd name="connsiteX9" fmla="*/ 362215 w 704488"/>
              <a:gd name="connsiteY9" fmla="*/ 1294695 h 3554336"/>
              <a:gd name="connsiteX10" fmla="*/ 686065 w 704488"/>
              <a:gd name="connsiteY10" fmla="*/ 1174045 h 3554336"/>
              <a:gd name="connsiteX11" fmla="*/ 666647 w 704488"/>
              <a:gd name="connsiteY11" fmla="*/ 2980752 h 355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4488" h="3554336">
                <a:moveTo>
                  <a:pt x="18073" y="2085208"/>
                </a:moveTo>
                <a:cubicBezTo>
                  <a:pt x="-20027" y="1266058"/>
                  <a:pt x="6408" y="650689"/>
                  <a:pt x="57415" y="380295"/>
                </a:cubicBezTo>
                <a:cubicBezTo>
                  <a:pt x="108422" y="109901"/>
                  <a:pt x="326232" y="3528"/>
                  <a:pt x="324115" y="462845"/>
                </a:cubicBezTo>
                <a:cubicBezTo>
                  <a:pt x="321998" y="922162"/>
                  <a:pt x="35190" y="2671587"/>
                  <a:pt x="44715" y="3136195"/>
                </a:cubicBezTo>
                <a:cubicBezTo>
                  <a:pt x="54240" y="3600803"/>
                  <a:pt x="353165" y="3720607"/>
                  <a:pt x="381265" y="3250495"/>
                </a:cubicBezTo>
                <a:cubicBezTo>
                  <a:pt x="409365" y="2780383"/>
                  <a:pt x="189416" y="788923"/>
                  <a:pt x="213313" y="315521"/>
                </a:cubicBezTo>
                <a:cubicBezTo>
                  <a:pt x="237210" y="-157881"/>
                  <a:pt x="533696" y="-75905"/>
                  <a:pt x="524646" y="410082"/>
                </a:cubicBezTo>
                <a:cubicBezTo>
                  <a:pt x="515596" y="896069"/>
                  <a:pt x="151162" y="2753810"/>
                  <a:pt x="159015" y="3231445"/>
                </a:cubicBezTo>
                <a:cubicBezTo>
                  <a:pt x="166868" y="3709080"/>
                  <a:pt x="537898" y="3598687"/>
                  <a:pt x="571765" y="3275895"/>
                </a:cubicBezTo>
                <a:cubicBezTo>
                  <a:pt x="605632" y="2953103"/>
                  <a:pt x="343165" y="1645003"/>
                  <a:pt x="362215" y="1294695"/>
                </a:cubicBezTo>
                <a:cubicBezTo>
                  <a:pt x="381265" y="944387"/>
                  <a:pt x="635326" y="893036"/>
                  <a:pt x="686065" y="1174045"/>
                </a:cubicBezTo>
                <a:cubicBezTo>
                  <a:pt x="736804" y="1455054"/>
                  <a:pt x="666647" y="2980752"/>
                  <a:pt x="666647" y="2980752"/>
                </a:cubicBezTo>
              </a:path>
            </a:pathLst>
          </a:custGeom>
          <a:noFill/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xmlns="" id="{70057030-13B4-4D69-AD52-1649B4D38C94}"/>
              </a:ext>
            </a:extLst>
          </p:cNvPr>
          <p:cNvSpPr/>
          <p:nvPr/>
        </p:nvSpPr>
        <p:spPr bwMode="auto">
          <a:xfrm rot="405241">
            <a:off x="7411640" y="6147469"/>
            <a:ext cx="128062" cy="621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E45CFED4-A43A-4FA2-8DB1-18C479FA8AFE}"/>
              </a:ext>
            </a:extLst>
          </p:cNvPr>
          <p:cNvSpPr/>
          <p:nvPr/>
        </p:nvSpPr>
        <p:spPr bwMode="auto">
          <a:xfrm rot="11166050">
            <a:off x="7402818" y="5797322"/>
            <a:ext cx="194605" cy="350433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6E687941-4473-4010-889E-1688099B8850}"/>
              </a:ext>
            </a:extLst>
          </p:cNvPr>
          <p:cNvSpPr/>
          <p:nvPr/>
        </p:nvSpPr>
        <p:spPr bwMode="auto">
          <a:xfrm>
            <a:off x="6982884" y="4704340"/>
            <a:ext cx="627458" cy="10240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7150" h="6350"/>
            <a:bevelB w="158750" h="184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xmlns="" id="{4E893C41-34E6-4088-9CA5-30221C3D12CA}"/>
              </a:ext>
            </a:extLst>
          </p:cNvPr>
          <p:cNvSpPr/>
          <p:nvPr/>
        </p:nvSpPr>
        <p:spPr bwMode="auto">
          <a:xfrm>
            <a:off x="8026213" y="7184910"/>
            <a:ext cx="3920820" cy="18277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innerShdw blurRad="190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0B9B5478-1495-4A16-AC1F-86C77BD4E64E}"/>
              </a:ext>
            </a:extLst>
          </p:cNvPr>
          <p:cNvSpPr/>
          <p:nvPr/>
        </p:nvSpPr>
        <p:spPr bwMode="auto">
          <a:xfrm>
            <a:off x="6804139" y="7184910"/>
            <a:ext cx="951902" cy="18277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innerShdw blurRad="190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91AA3D54-4D50-4E90-8FAD-CDC86281AE1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567" t="42117" b="11150"/>
          <a:stretch/>
        </p:blipFill>
        <p:spPr bwMode="auto">
          <a:xfrm>
            <a:off x="6897916" y="7301439"/>
            <a:ext cx="797237" cy="1521286"/>
          </a:xfrm>
          <a:prstGeom prst="roundRect">
            <a:avLst>
              <a:gd name="adj" fmla="val 10780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0EA547F0-4C62-4CE7-B566-9274CF852420}"/>
              </a:ext>
            </a:extLst>
          </p:cNvPr>
          <p:cNvSpPr txBox="1"/>
          <p:nvPr/>
        </p:nvSpPr>
        <p:spPr bwMode="auto">
          <a:xfrm>
            <a:off x="326920" y="3143111"/>
            <a:ext cx="2516554" cy="1742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ru-RU" sz="2400" dirty="0"/>
              <a:t>Смартфон</a:t>
            </a:r>
            <a:r>
              <a:rPr lang="en-US" sz="2400" dirty="0"/>
              <a:t> </a:t>
            </a:r>
            <a:r>
              <a:rPr lang="ru-RU" sz="2400" dirty="0"/>
              <a:t>или планшет </a:t>
            </a:r>
            <a:endParaRPr lang="en-US" sz="2400" dirty="0"/>
          </a:p>
          <a:p>
            <a:pPr marL="514350" indent="-514350">
              <a:buAutoNum type="arabicParenR"/>
            </a:pPr>
            <a:r>
              <a:rPr lang="en-US" sz="2400" dirty="0" err="1"/>
              <a:t>PowerBank</a:t>
            </a:r>
            <a:r>
              <a:rPr lang="en-US" sz="2400" dirty="0"/>
              <a:t> </a:t>
            </a:r>
            <a:r>
              <a:rPr lang="ru-RU" sz="2400" dirty="0"/>
              <a:t>на </a:t>
            </a:r>
            <a:r>
              <a:rPr lang="en-US" sz="2400" dirty="0"/>
              <a:t>20000</a:t>
            </a:r>
            <a:r>
              <a:rPr lang="ru-RU" sz="2400" dirty="0"/>
              <a:t> м</a:t>
            </a:r>
            <a:r>
              <a:rPr lang="en-US" sz="2400" dirty="0"/>
              <a:t>Ah</a:t>
            </a:r>
            <a:r>
              <a:rPr lang="ru-RU" sz="2400" dirty="0"/>
              <a:t> Х 2шт.</a:t>
            </a:r>
          </a:p>
          <a:p>
            <a:pPr marL="514350" indent="-514350">
              <a:buAutoNum type="arabicParenR"/>
            </a:pPr>
            <a:r>
              <a:rPr lang="en-US" sz="2400" dirty="0"/>
              <a:t>SSD </a:t>
            </a:r>
            <a:r>
              <a:rPr lang="ru-RU" sz="2400" dirty="0"/>
              <a:t>диск 500 </a:t>
            </a:r>
            <a:r>
              <a:rPr lang="ru-RU" sz="2400" dirty="0" err="1"/>
              <a:t>гБ</a:t>
            </a:r>
            <a:r>
              <a:rPr lang="ru-RU" sz="2400" dirty="0"/>
              <a:t> с картами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9F6D0515-B5D7-4F91-8C8B-AF06F0D99734}"/>
              </a:ext>
            </a:extLst>
          </p:cNvPr>
          <p:cNvSpPr txBox="1"/>
          <p:nvPr/>
        </p:nvSpPr>
        <p:spPr bwMode="auto">
          <a:xfrm>
            <a:off x="12647511" y="2917440"/>
            <a:ext cx="2582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Комплект кабелей для подключения к радиостанциям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520C6164-DD77-4FF0-B6CE-5B45F7638C16}"/>
              </a:ext>
            </a:extLst>
          </p:cNvPr>
          <p:cNvSpPr txBox="1"/>
          <p:nvPr/>
        </p:nvSpPr>
        <p:spPr bwMode="auto">
          <a:xfrm>
            <a:off x="417880" y="7610739"/>
            <a:ext cx="1892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/>
              <a:t>Модуль</a:t>
            </a:r>
          </a:p>
          <a:p>
            <a:pPr algn="r"/>
            <a:r>
              <a:rPr lang="en-US" sz="2400" dirty="0"/>
              <a:t>BLUETOOTH</a:t>
            </a:r>
            <a:endParaRPr lang="ru-RU" sz="2400" dirty="0"/>
          </a:p>
        </p:txBody>
      </p: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xmlns="" id="{170B8F04-31A4-41BA-A8FE-E32DF8D2B7FF}"/>
              </a:ext>
            </a:extLst>
          </p:cNvPr>
          <p:cNvCxnSpPr>
            <a:cxnSpLocks/>
          </p:cNvCxnSpPr>
          <p:nvPr/>
        </p:nvCxnSpPr>
        <p:spPr bwMode="auto">
          <a:xfrm flipV="1">
            <a:off x="11544630" y="7179976"/>
            <a:ext cx="1121160" cy="676414"/>
          </a:xfrm>
          <a:prstGeom prst="line">
            <a:avLst/>
          </a:prstGeom>
          <a:ln w="19050">
            <a:solidFill>
              <a:srgbClr val="E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17DE47AB-FCA7-441B-BFD8-E31245DF2F7F}"/>
              </a:ext>
            </a:extLst>
          </p:cNvPr>
          <p:cNvSpPr txBox="1"/>
          <p:nvPr/>
        </p:nvSpPr>
        <p:spPr bwMode="auto">
          <a:xfrm>
            <a:off x="12706750" y="6910818"/>
            <a:ext cx="2582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Карта с лицензионным ключом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CFA0C78C-2EC2-41AF-857E-BB73527A516E}"/>
              </a:ext>
            </a:extLst>
          </p:cNvPr>
          <p:cNvSpPr txBox="1"/>
          <p:nvPr/>
        </p:nvSpPr>
        <p:spPr bwMode="auto">
          <a:xfrm>
            <a:off x="12666211" y="5058203"/>
            <a:ext cx="2582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Комплект документации</a:t>
            </a:r>
          </a:p>
        </p:txBody>
      </p: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xmlns="" id="{8B567EA4-0C77-4B1E-A370-655204B9BD44}"/>
              </a:ext>
            </a:extLst>
          </p:cNvPr>
          <p:cNvCxnSpPr>
            <a:cxnSpLocks/>
          </p:cNvCxnSpPr>
          <p:nvPr/>
        </p:nvCxnSpPr>
        <p:spPr bwMode="auto">
          <a:xfrm flipV="1">
            <a:off x="11487330" y="5310689"/>
            <a:ext cx="1166161" cy="523889"/>
          </a:xfrm>
          <a:prstGeom prst="line">
            <a:avLst/>
          </a:prstGeom>
          <a:ln w="19050">
            <a:solidFill>
              <a:srgbClr val="E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Овал 94">
            <a:extLst>
              <a:ext uri="{FF2B5EF4-FFF2-40B4-BE49-F238E27FC236}">
                <a16:creationId xmlns:a16="http://schemas.microsoft.com/office/drawing/2014/main" xmlns="" id="{D7A37EB9-A3BA-4491-AC17-0F5E71FE9A3A}"/>
              </a:ext>
            </a:extLst>
          </p:cNvPr>
          <p:cNvSpPr/>
          <p:nvPr/>
        </p:nvSpPr>
        <p:spPr bwMode="auto">
          <a:xfrm>
            <a:off x="12561228" y="3204118"/>
            <a:ext cx="134599" cy="135666"/>
          </a:xfrm>
          <a:prstGeom prst="ellipse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xmlns="" id="{65166596-8E36-406E-BF55-BE8CA036FE35}"/>
              </a:ext>
            </a:extLst>
          </p:cNvPr>
          <p:cNvSpPr/>
          <p:nvPr/>
        </p:nvSpPr>
        <p:spPr bwMode="auto">
          <a:xfrm>
            <a:off x="12586192" y="5243867"/>
            <a:ext cx="134599" cy="135666"/>
          </a:xfrm>
          <a:prstGeom prst="ellipse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xmlns="" id="{A5C49D6A-AE26-4226-922D-A51981061296}"/>
              </a:ext>
            </a:extLst>
          </p:cNvPr>
          <p:cNvCxnSpPr>
            <a:cxnSpLocks/>
          </p:cNvCxnSpPr>
          <p:nvPr/>
        </p:nvCxnSpPr>
        <p:spPr bwMode="auto">
          <a:xfrm flipV="1">
            <a:off x="7539702" y="3285099"/>
            <a:ext cx="5057501" cy="1250684"/>
          </a:xfrm>
          <a:prstGeom prst="line">
            <a:avLst/>
          </a:prstGeom>
          <a:ln w="19050">
            <a:solidFill>
              <a:srgbClr val="E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Овал 97">
            <a:extLst>
              <a:ext uri="{FF2B5EF4-FFF2-40B4-BE49-F238E27FC236}">
                <a16:creationId xmlns:a16="http://schemas.microsoft.com/office/drawing/2014/main" xmlns="" id="{A4F6462E-8A7A-4511-923E-2C1FCA0D7D6C}"/>
              </a:ext>
            </a:extLst>
          </p:cNvPr>
          <p:cNvSpPr/>
          <p:nvPr/>
        </p:nvSpPr>
        <p:spPr bwMode="auto">
          <a:xfrm>
            <a:off x="12606350" y="7113432"/>
            <a:ext cx="134599" cy="135666"/>
          </a:xfrm>
          <a:prstGeom prst="ellipse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xmlns="" id="{203BEEB9-EEE5-4BCC-9D91-724C0302F38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447498" y="7985611"/>
            <a:ext cx="4608294" cy="550058"/>
          </a:xfrm>
          <a:prstGeom prst="line">
            <a:avLst/>
          </a:prstGeom>
          <a:ln w="19050">
            <a:solidFill>
              <a:srgbClr val="E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Овал 99">
            <a:extLst>
              <a:ext uri="{FF2B5EF4-FFF2-40B4-BE49-F238E27FC236}">
                <a16:creationId xmlns:a16="http://schemas.microsoft.com/office/drawing/2014/main" xmlns="" id="{1370BE8E-DB68-49F2-8944-A68719C16932}"/>
              </a:ext>
            </a:extLst>
          </p:cNvPr>
          <p:cNvSpPr/>
          <p:nvPr/>
        </p:nvSpPr>
        <p:spPr bwMode="auto">
          <a:xfrm flipH="1">
            <a:off x="2346348" y="7904848"/>
            <a:ext cx="134599" cy="135666"/>
          </a:xfrm>
          <a:prstGeom prst="ellipse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xmlns="" id="{D2A6E761-C83D-4626-8469-B95F5C9C649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630392" y="4489975"/>
            <a:ext cx="1071160" cy="127856"/>
          </a:xfrm>
          <a:prstGeom prst="line">
            <a:avLst/>
          </a:prstGeom>
          <a:ln w="19050">
            <a:solidFill>
              <a:srgbClr val="E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Овал 101">
            <a:extLst>
              <a:ext uri="{FF2B5EF4-FFF2-40B4-BE49-F238E27FC236}">
                <a16:creationId xmlns:a16="http://schemas.microsoft.com/office/drawing/2014/main" xmlns="" id="{48CAF13E-B78E-4E36-830B-23590531222F}"/>
              </a:ext>
            </a:extLst>
          </p:cNvPr>
          <p:cNvSpPr/>
          <p:nvPr/>
        </p:nvSpPr>
        <p:spPr bwMode="auto">
          <a:xfrm flipH="1">
            <a:off x="2529241" y="4409211"/>
            <a:ext cx="134599" cy="135666"/>
          </a:xfrm>
          <a:prstGeom prst="ellipse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Блок-схема: процесс 102">
            <a:extLst>
              <a:ext uri="{FF2B5EF4-FFF2-40B4-BE49-F238E27FC236}">
                <a16:creationId xmlns:a16="http://schemas.microsoft.com/office/drawing/2014/main" xmlns="" id="{FEBBE661-DB96-44D6-A257-F5CA67C197E1}"/>
              </a:ext>
            </a:extLst>
          </p:cNvPr>
          <p:cNvSpPr/>
          <p:nvPr/>
        </p:nvSpPr>
        <p:spPr bwMode="auto">
          <a:xfrm>
            <a:off x="8759978" y="4442045"/>
            <a:ext cx="2888041" cy="147860"/>
          </a:xfrm>
          <a:prstGeom prst="flowChartProcess">
            <a:avLst/>
          </a:prstGeom>
          <a:solidFill>
            <a:srgbClr val="DAD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xmlns="" id="{50C09658-0D9C-4F5D-8D17-AB7651C73130}"/>
              </a:ext>
            </a:extLst>
          </p:cNvPr>
          <p:cNvGrpSpPr/>
          <p:nvPr/>
        </p:nvGrpSpPr>
        <p:grpSpPr>
          <a:xfrm>
            <a:off x="9030877" y="4963508"/>
            <a:ext cx="790535" cy="1057100"/>
            <a:chOff x="11219857" y="4536756"/>
            <a:chExt cx="1019175" cy="1400500"/>
          </a:xfrm>
        </p:grpSpPr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xmlns="" id="{522AAA29-A544-4429-A576-77E2A8302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9857" y="4536756"/>
              <a:ext cx="1019175" cy="1019175"/>
            </a:xfrm>
            <a:prstGeom prst="rect">
              <a:avLst/>
            </a:prstGeom>
          </p:spPr>
        </p:pic>
        <p:sp>
          <p:nvSpPr>
            <p:cNvPr id="106" name="Прямоугольник: скругленные углы 105">
              <a:extLst>
                <a:ext uri="{FF2B5EF4-FFF2-40B4-BE49-F238E27FC236}">
                  <a16:creationId xmlns:a16="http://schemas.microsoft.com/office/drawing/2014/main" xmlns="" id="{0A305C18-9CBC-485A-8B6B-090A6C083F6A}"/>
                </a:ext>
              </a:extLst>
            </p:cNvPr>
            <p:cNvSpPr/>
            <p:nvPr/>
          </p:nvSpPr>
          <p:spPr>
            <a:xfrm>
              <a:off x="11660985" y="5185540"/>
              <a:ext cx="511965" cy="518880"/>
            </a:xfrm>
            <a:prstGeom prst="roundRect">
              <a:avLst>
                <a:gd name="adj" fmla="val 207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xmlns="" id="{87BD5168-7705-43E3-96CD-C6262C82B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6689" y="5223732"/>
              <a:ext cx="713524" cy="713524"/>
            </a:xfrm>
            <a:prstGeom prst="rect">
              <a:avLst/>
            </a:prstGeom>
          </p:spPr>
        </p:pic>
      </p:grpSp>
      <p:sp>
        <p:nvSpPr>
          <p:cNvPr id="108" name="Овал 107">
            <a:extLst>
              <a:ext uri="{FF2B5EF4-FFF2-40B4-BE49-F238E27FC236}">
                <a16:creationId xmlns:a16="http://schemas.microsoft.com/office/drawing/2014/main" xmlns="" id="{6599C389-4A26-4240-BA5A-0E7336AA8BF7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Номер слайда 1">
            <a:extLst>
              <a:ext uri="{FF2B5EF4-FFF2-40B4-BE49-F238E27FC236}">
                <a16:creationId xmlns:a16="http://schemas.microsoft.com/office/drawing/2014/main" xmlns="" id="{36ED1A62-2CAB-469B-AFDD-B937891099A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 bwMode="auto">
          <a:xfrm>
            <a:off x="15086851" y="10782032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20</a:t>
            </a:fld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92AA7E1A-BF70-4DCB-80BA-565B34FEE3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635290" y="2854325"/>
            <a:ext cx="3414713" cy="6567488"/>
            <a:chOff x="9849" y="1798"/>
            <a:chExt cx="2151" cy="4137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xmlns="" id="{638AAC5D-ACC2-4282-9429-02203731247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850" y="1800"/>
              <a:ext cx="2150" cy="4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xmlns="" id="{0C9D6738-58FA-4CAA-82A8-BC7831CEF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9" y="1798"/>
              <a:ext cx="2150" cy="4136"/>
            </a:xfrm>
            <a:prstGeom prst="rect">
              <a:avLst/>
            </a:prstGeom>
            <a:solidFill>
              <a:srgbClr val="DAD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xmlns="" id="{5A9B746F-4AE2-49F8-8241-332031707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9" y="1798"/>
              <a:ext cx="2150" cy="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xmlns="" id="{4CFB2E1B-6BC2-40ED-98E6-71A1D871C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8" y="1909"/>
              <a:ext cx="1949" cy="3901"/>
            </a:xfrm>
            <a:prstGeom prst="rect">
              <a:avLst/>
            </a:prstGeom>
            <a:solidFill>
              <a:srgbClr val="F4F5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xmlns="" id="{7768D886-2153-4A39-9B11-59D6A13CC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3" y="1916"/>
              <a:ext cx="2062" cy="3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2662ED17-0073-47C2-BDF1-6BAE2130AE7D}"/>
              </a:ext>
            </a:extLst>
          </p:cNvPr>
          <p:cNvSpPr/>
          <p:nvPr/>
        </p:nvSpPr>
        <p:spPr bwMode="auto">
          <a:xfrm>
            <a:off x="15771578" y="2983055"/>
            <a:ext cx="3104579" cy="624032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innerShdw blurRad="190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5AB7A128-4A97-4AFD-8B31-A720E5C256BA}"/>
              </a:ext>
            </a:extLst>
          </p:cNvPr>
          <p:cNvSpPr/>
          <p:nvPr/>
        </p:nvSpPr>
        <p:spPr bwMode="auto">
          <a:xfrm>
            <a:off x="15931045" y="3155870"/>
            <a:ext cx="935698" cy="38184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innerShdw blurRad="190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D67827C6-5ACA-49E3-B644-8F49A64F1ECE}"/>
              </a:ext>
            </a:extLst>
          </p:cNvPr>
          <p:cNvSpPr/>
          <p:nvPr/>
        </p:nvSpPr>
        <p:spPr bwMode="auto">
          <a:xfrm>
            <a:off x="15938431" y="7163342"/>
            <a:ext cx="951902" cy="18277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innerShdw blurRad="190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94CE2395-1894-481B-BFD3-917A9EE0F8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567" t="42117" b="11150"/>
          <a:stretch/>
        </p:blipFill>
        <p:spPr bwMode="auto">
          <a:xfrm>
            <a:off x="16032208" y="7279871"/>
            <a:ext cx="797237" cy="1521286"/>
          </a:xfrm>
          <a:prstGeom prst="roundRect">
            <a:avLst>
              <a:gd name="adj" fmla="val 10780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3" name="Полилиния: фигура 82">
            <a:extLst>
              <a:ext uri="{FF2B5EF4-FFF2-40B4-BE49-F238E27FC236}">
                <a16:creationId xmlns:a16="http://schemas.microsoft.com/office/drawing/2014/main" xmlns="" id="{8DE982BE-2356-456B-9158-4AE5CE414BD3}"/>
              </a:ext>
            </a:extLst>
          </p:cNvPr>
          <p:cNvSpPr/>
          <p:nvPr/>
        </p:nvSpPr>
        <p:spPr bwMode="auto">
          <a:xfrm>
            <a:off x="16141861" y="3447237"/>
            <a:ext cx="483910" cy="2925977"/>
          </a:xfrm>
          <a:custGeom>
            <a:avLst/>
            <a:gdLst>
              <a:gd name="connsiteX0" fmla="*/ 53881 w 644733"/>
              <a:gd name="connsiteY0" fmla="*/ 2221119 h 3439711"/>
              <a:gd name="connsiteX1" fmla="*/ 15781 w 644733"/>
              <a:gd name="connsiteY1" fmla="*/ 271669 h 3439711"/>
              <a:gd name="connsiteX2" fmla="*/ 282481 w 644733"/>
              <a:gd name="connsiteY2" fmla="*/ 354219 h 3439711"/>
              <a:gd name="connsiteX3" fmla="*/ 3081 w 644733"/>
              <a:gd name="connsiteY3" fmla="*/ 3027569 h 3439711"/>
              <a:gd name="connsiteX4" fmla="*/ 339631 w 644733"/>
              <a:gd name="connsiteY4" fmla="*/ 3141869 h 3439711"/>
              <a:gd name="connsiteX5" fmla="*/ 85631 w 644733"/>
              <a:gd name="connsiteY5" fmla="*/ 220869 h 3439711"/>
              <a:gd name="connsiteX6" fmla="*/ 517431 w 644733"/>
              <a:gd name="connsiteY6" fmla="*/ 532019 h 3439711"/>
              <a:gd name="connsiteX7" fmla="*/ 117381 w 644733"/>
              <a:gd name="connsiteY7" fmla="*/ 3122819 h 3439711"/>
              <a:gd name="connsiteX8" fmla="*/ 530131 w 644733"/>
              <a:gd name="connsiteY8" fmla="*/ 3167269 h 3439711"/>
              <a:gd name="connsiteX9" fmla="*/ 320581 w 644733"/>
              <a:gd name="connsiteY9" fmla="*/ 1186069 h 3439711"/>
              <a:gd name="connsiteX10" fmla="*/ 644431 w 644733"/>
              <a:gd name="connsiteY10" fmla="*/ 1065419 h 3439711"/>
              <a:gd name="connsiteX11" fmla="*/ 384081 w 644733"/>
              <a:gd name="connsiteY11" fmla="*/ 2348119 h 3439711"/>
              <a:gd name="connsiteX12" fmla="*/ 384081 w 644733"/>
              <a:gd name="connsiteY12" fmla="*/ 2348119 h 3439711"/>
              <a:gd name="connsiteX0" fmla="*/ 53881 w 644733"/>
              <a:gd name="connsiteY0" fmla="*/ 2231676 h 3451235"/>
              <a:gd name="connsiteX1" fmla="*/ 15781 w 644733"/>
              <a:gd name="connsiteY1" fmla="*/ 282226 h 3451235"/>
              <a:gd name="connsiteX2" fmla="*/ 282481 w 644733"/>
              <a:gd name="connsiteY2" fmla="*/ 364776 h 3451235"/>
              <a:gd name="connsiteX3" fmla="*/ 3081 w 644733"/>
              <a:gd name="connsiteY3" fmla="*/ 3038126 h 3451235"/>
              <a:gd name="connsiteX4" fmla="*/ 339631 w 644733"/>
              <a:gd name="connsiteY4" fmla="*/ 3152426 h 3451235"/>
              <a:gd name="connsiteX5" fmla="*/ 171679 w 644733"/>
              <a:gd name="connsiteY5" fmla="*/ 217452 h 3451235"/>
              <a:gd name="connsiteX6" fmla="*/ 517431 w 644733"/>
              <a:gd name="connsiteY6" fmla="*/ 542576 h 3451235"/>
              <a:gd name="connsiteX7" fmla="*/ 117381 w 644733"/>
              <a:gd name="connsiteY7" fmla="*/ 3133376 h 3451235"/>
              <a:gd name="connsiteX8" fmla="*/ 530131 w 644733"/>
              <a:gd name="connsiteY8" fmla="*/ 3177826 h 3451235"/>
              <a:gd name="connsiteX9" fmla="*/ 320581 w 644733"/>
              <a:gd name="connsiteY9" fmla="*/ 1196626 h 3451235"/>
              <a:gd name="connsiteX10" fmla="*/ 644431 w 644733"/>
              <a:gd name="connsiteY10" fmla="*/ 1075976 h 3451235"/>
              <a:gd name="connsiteX11" fmla="*/ 384081 w 644733"/>
              <a:gd name="connsiteY11" fmla="*/ 2358676 h 3451235"/>
              <a:gd name="connsiteX12" fmla="*/ 384081 w 644733"/>
              <a:gd name="connsiteY12" fmla="*/ 2358676 h 3451235"/>
              <a:gd name="connsiteX0" fmla="*/ 53881 w 644733"/>
              <a:gd name="connsiteY0" fmla="*/ 2316048 h 3538826"/>
              <a:gd name="connsiteX1" fmla="*/ 15781 w 644733"/>
              <a:gd name="connsiteY1" fmla="*/ 366598 h 3538826"/>
              <a:gd name="connsiteX2" fmla="*/ 282481 w 644733"/>
              <a:gd name="connsiteY2" fmla="*/ 449148 h 3538826"/>
              <a:gd name="connsiteX3" fmla="*/ 3081 w 644733"/>
              <a:gd name="connsiteY3" fmla="*/ 3122498 h 3538826"/>
              <a:gd name="connsiteX4" fmla="*/ 339631 w 644733"/>
              <a:gd name="connsiteY4" fmla="*/ 3236798 h 3538826"/>
              <a:gd name="connsiteX5" fmla="*/ 171679 w 644733"/>
              <a:gd name="connsiteY5" fmla="*/ 301824 h 3538826"/>
              <a:gd name="connsiteX6" fmla="*/ 586268 w 644733"/>
              <a:gd name="connsiteY6" fmla="*/ 424332 h 3538826"/>
              <a:gd name="connsiteX7" fmla="*/ 117381 w 644733"/>
              <a:gd name="connsiteY7" fmla="*/ 3217748 h 3538826"/>
              <a:gd name="connsiteX8" fmla="*/ 530131 w 644733"/>
              <a:gd name="connsiteY8" fmla="*/ 3262198 h 3538826"/>
              <a:gd name="connsiteX9" fmla="*/ 320581 w 644733"/>
              <a:gd name="connsiteY9" fmla="*/ 1280998 h 3538826"/>
              <a:gd name="connsiteX10" fmla="*/ 644431 w 644733"/>
              <a:gd name="connsiteY10" fmla="*/ 1160348 h 3538826"/>
              <a:gd name="connsiteX11" fmla="*/ 384081 w 644733"/>
              <a:gd name="connsiteY11" fmla="*/ 2443048 h 3538826"/>
              <a:gd name="connsiteX12" fmla="*/ 384081 w 644733"/>
              <a:gd name="connsiteY12" fmla="*/ 2443048 h 3538826"/>
              <a:gd name="connsiteX0" fmla="*/ 53881 w 644733"/>
              <a:gd name="connsiteY0" fmla="*/ 2329745 h 3554335"/>
              <a:gd name="connsiteX1" fmla="*/ 15781 w 644733"/>
              <a:gd name="connsiteY1" fmla="*/ 380295 h 3554335"/>
              <a:gd name="connsiteX2" fmla="*/ 282481 w 644733"/>
              <a:gd name="connsiteY2" fmla="*/ 462845 h 3554335"/>
              <a:gd name="connsiteX3" fmla="*/ 3081 w 644733"/>
              <a:gd name="connsiteY3" fmla="*/ 3136195 h 3554335"/>
              <a:gd name="connsiteX4" fmla="*/ 339631 w 644733"/>
              <a:gd name="connsiteY4" fmla="*/ 3250495 h 3554335"/>
              <a:gd name="connsiteX5" fmla="*/ 171679 w 644733"/>
              <a:gd name="connsiteY5" fmla="*/ 315521 h 3554335"/>
              <a:gd name="connsiteX6" fmla="*/ 483012 w 644733"/>
              <a:gd name="connsiteY6" fmla="*/ 410082 h 3554335"/>
              <a:gd name="connsiteX7" fmla="*/ 117381 w 644733"/>
              <a:gd name="connsiteY7" fmla="*/ 3231445 h 3554335"/>
              <a:gd name="connsiteX8" fmla="*/ 530131 w 644733"/>
              <a:gd name="connsiteY8" fmla="*/ 3275895 h 3554335"/>
              <a:gd name="connsiteX9" fmla="*/ 320581 w 644733"/>
              <a:gd name="connsiteY9" fmla="*/ 1294695 h 3554335"/>
              <a:gd name="connsiteX10" fmla="*/ 644431 w 644733"/>
              <a:gd name="connsiteY10" fmla="*/ 1174045 h 3554335"/>
              <a:gd name="connsiteX11" fmla="*/ 384081 w 644733"/>
              <a:gd name="connsiteY11" fmla="*/ 2456745 h 3554335"/>
              <a:gd name="connsiteX12" fmla="*/ 384081 w 644733"/>
              <a:gd name="connsiteY12" fmla="*/ 2456745 h 3554335"/>
              <a:gd name="connsiteX0" fmla="*/ 6407 w 812377"/>
              <a:gd name="connsiteY0" fmla="*/ 2392625 h 3554336"/>
              <a:gd name="connsiteX1" fmla="*/ 183425 w 812377"/>
              <a:gd name="connsiteY1" fmla="*/ 380295 h 3554336"/>
              <a:gd name="connsiteX2" fmla="*/ 450125 w 812377"/>
              <a:gd name="connsiteY2" fmla="*/ 462845 h 3554336"/>
              <a:gd name="connsiteX3" fmla="*/ 170725 w 812377"/>
              <a:gd name="connsiteY3" fmla="*/ 3136195 h 3554336"/>
              <a:gd name="connsiteX4" fmla="*/ 507275 w 812377"/>
              <a:gd name="connsiteY4" fmla="*/ 3250495 h 3554336"/>
              <a:gd name="connsiteX5" fmla="*/ 339323 w 812377"/>
              <a:gd name="connsiteY5" fmla="*/ 315521 h 3554336"/>
              <a:gd name="connsiteX6" fmla="*/ 650656 w 812377"/>
              <a:gd name="connsiteY6" fmla="*/ 410082 h 3554336"/>
              <a:gd name="connsiteX7" fmla="*/ 285025 w 812377"/>
              <a:gd name="connsiteY7" fmla="*/ 3231445 h 3554336"/>
              <a:gd name="connsiteX8" fmla="*/ 697775 w 812377"/>
              <a:gd name="connsiteY8" fmla="*/ 3275895 h 3554336"/>
              <a:gd name="connsiteX9" fmla="*/ 488225 w 812377"/>
              <a:gd name="connsiteY9" fmla="*/ 1294695 h 3554336"/>
              <a:gd name="connsiteX10" fmla="*/ 812075 w 812377"/>
              <a:gd name="connsiteY10" fmla="*/ 1174045 h 3554336"/>
              <a:gd name="connsiteX11" fmla="*/ 551725 w 812377"/>
              <a:gd name="connsiteY11" fmla="*/ 2456745 h 3554336"/>
              <a:gd name="connsiteX12" fmla="*/ 551725 w 812377"/>
              <a:gd name="connsiteY12" fmla="*/ 2456745 h 3554336"/>
              <a:gd name="connsiteX0" fmla="*/ 6407 w 812377"/>
              <a:gd name="connsiteY0" fmla="*/ 2392625 h 3554336"/>
              <a:gd name="connsiteX1" fmla="*/ 183425 w 812377"/>
              <a:gd name="connsiteY1" fmla="*/ 380295 h 3554336"/>
              <a:gd name="connsiteX2" fmla="*/ 450125 w 812377"/>
              <a:gd name="connsiteY2" fmla="*/ 462845 h 3554336"/>
              <a:gd name="connsiteX3" fmla="*/ 170725 w 812377"/>
              <a:gd name="connsiteY3" fmla="*/ 3136195 h 3554336"/>
              <a:gd name="connsiteX4" fmla="*/ 507275 w 812377"/>
              <a:gd name="connsiteY4" fmla="*/ 3250495 h 3554336"/>
              <a:gd name="connsiteX5" fmla="*/ 339323 w 812377"/>
              <a:gd name="connsiteY5" fmla="*/ 315521 h 3554336"/>
              <a:gd name="connsiteX6" fmla="*/ 650656 w 812377"/>
              <a:gd name="connsiteY6" fmla="*/ 410082 h 3554336"/>
              <a:gd name="connsiteX7" fmla="*/ 285025 w 812377"/>
              <a:gd name="connsiteY7" fmla="*/ 3231445 h 3554336"/>
              <a:gd name="connsiteX8" fmla="*/ 697775 w 812377"/>
              <a:gd name="connsiteY8" fmla="*/ 3275895 h 3554336"/>
              <a:gd name="connsiteX9" fmla="*/ 488225 w 812377"/>
              <a:gd name="connsiteY9" fmla="*/ 1294695 h 3554336"/>
              <a:gd name="connsiteX10" fmla="*/ 812075 w 812377"/>
              <a:gd name="connsiteY10" fmla="*/ 1174045 h 3554336"/>
              <a:gd name="connsiteX11" fmla="*/ 551725 w 812377"/>
              <a:gd name="connsiteY11" fmla="*/ 2456745 h 3554336"/>
              <a:gd name="connsiteX12" fmla="*/ 706610 w 812377"/>
              <a:gd name="connsiteY12" fmla="*/ 2456745 h 3554336"/>
              <a:gd name="connsiteX0" fmla="*/ 6407 w 812377"/>
              <a:gd name="connsiteY0" fmla="*/ 2392625 h 3554336"/>
              <a:gd name="connsiteX1" fmla="*/ 183425 w 812377"/>
              <a:gd name="connsiteY1" fmla="*/ 380295 h 3554336"/>
              <a:gd name="connsiteX2" fmla="*/ 450125 w 812377"/>
              <a:gd name="connsiteY2" fmla="*/ 462845 h 3554336"/>
              <a:gd name="connsiteX3" fmla="*/ 170725 w 812377"/>
              <a:gd name="connsiteY3" fmla="*/ 3136195 h 3554336"/>
              <a:gd name="connsiteX4" fmla="*/ 507275 w 812377"/>
              <a:gd name="connsiteY4" fmla="*/ 3250495 h 3554336"/>
              <a:gd name="connsiteX5" fmla="*/ 339323 w 812377"/>
              <a:gd name="connsiteY5" fmla="*/ 315521 h 3554336"/>
              <a:gd name="connsiteX6" fmla="*/ 650656 w 812377"/>
              <a:gd name="connsiteY6" fmla="*/ 410082 h 3554336"/>
              <a:gd name="connsiteX7" fmla="*/ 285025 w 812377"/>
              <a:gd name="connsiteY7" fmla="*/ 3231445 h 3554336"/>
              <a:gd name="connsiteX8" fmla="*/ 697775 w 812377"/>
              <a:gd name="connsiteY8" fmla="*/ 3275895 h 3554336"/>
              <a:gd name="connsiteX9" fmla="*/ 488225 w 812377"/>
              <a:gd name="connsiteY9" fmla="*/ 1294695 h 3554336"/>
              <a:gd name="connsiteX10" fmla="*/ 812075 w 812377"/>
              <a:gd name="connsiteY10" fmla="*/ 1174045 h 3554336"/>
              <a:gd name="connsiteX11" fmla="*/ 551725 w 812377"/>
              <a:gd name="connsiteY11" fmla="*/ 2456745 h 3554336"/>
              <a:gd name="connsiteX12" fmla="*/ 706610 w 812377"/>
              <a:gd name="connsiteY12" fmla="*/ 2456745 h 3554336"/>
              <a:gd name="connsiteX0" fmla="*/ 6407 w 812377"/>
              <a:gd name="connsiteY0" fmla="*/ 2392625 h 3554336"/>
              <a:gd name="connsiteX1" fmla="*/ 183425 w 812377"/>
              <a:gd name="connsiteY1" fmla="*/ 380295 h 3554336"/>
              <a:gd name="connsiteX2" fmla="*/ 450125 w 812377"/>
              <a:gd name="connsiteY2" fmla="*/ 462845 h 3554336"/>
              <a:gd name="connsiteX3" fmla="*/ 170725 w 812377"/>
              <a:gd name="connsiteY3" fmla="*/ 3136195 h 3554336"/>
              <a:gd name="connsiteX4" fmla="*/ 507275 w 812377"/>
              <a:gd name="connsiteY4" fmla="*/ 3250495 h 3554336"/>
              <a:gd name="connsiteX5" fmla="*/ 339323 w 812377"/>
              <a:gd name="connsiteY5" fmla="*/ 315521 h 3554336"/>
              <a:gd name="connsiteX6" fmla="*/ 650656 w 812377"/>
              <a:gd name="connsiteY6" fmla="*/ 410082 h 3554336"/>
              <a:gd name="connsiteX7" fmla="*/ 285025 w 812377"/>
              <a:gd name="connsiteY7" fmla="*/ 3231445 h 3554336"/>
              <a:gd name="connsiteX8" fmla="*/ 697775 w 812377"/>
              <a:gd name="connsiteY8" fmla="*/ 3275895 h 3554336"/>
              <a:gd name="connsiteX9" fmla="*/ 488225 w 812377"/>
              <a:gd name="connsiteY9" fmla="*/ 1294695 h 3554336"/>
              <a:gd name="connsiteX10" fmla="*/ 812075 w 812377"/>
              <a:gd name="connsiteY10" fmla="*/ 1174045 h 3554336"/>
              <a:gd name="connsiteX11" fmla="*/ 551725 w 812377"/>
              <a:gd name="connsiteY11" fmla="*/ 2456745 h 3554336"/>
              <a:gd name="connsiteX0" fmla="*/ 6407 w 830498"/>
              <a:gd name="connsiteY0" fmla="*/ 2392625 h 3554336"/>
              <a:gd name="connsiteX1" fmla="*/ 183425 w 830498"/>
              <a:gd name="connsiteY1" fmla="*/ 380295 h 3554336"/>
              <a:gd name="connsiteX2" fmla="*/ 450125 w 830498"/>
              <a:gd name="connsiteY2" fmla="*/ 462845 h 3554336"/>
              <a:gd name="connsiteX3" fmla="*/ 170725 w 830498"/>
              <a:gd name="connsiteY3" fmla="*/ 3136195 h 3554336"/>
              <a:gd name="connsiteX4" fmla="*/ 507275 w 830498"/>
              <a:gd name="connsiteY4" fmla="*/ 3250495 h 3554336"/>
              <a:gd name="connsiteX5" fmla="*/ 339323 w 830498"/>
              <a:gd name="connsiteY5" fmla="*/ 315521 h 3554336"/>
              <a:gd name="connsiteX6" fmla="*/ 650656 w 830498"/>
              <a:gd name="connsiteY6" fmla="*/ 410082 h 3554336"/>
              <a:gd name="connsiteX7" fmla="*/ 285025 w 830498"/>
              <a:gd name="connsiteY7" fmla="*/ 3231445 h 3554336"/>
              <a:gd name="connsiteX8" fmla="*/ 697775 w 830498"/>
              <a:gd name="connsiteY8" fmla="*/ 3275895 h 3554336"/>
              <a:gd name="connsiteX9" fmla="*/ 488225 w 830498"/>
              <a:gd name="connsiteY9" fmla="*/ 1294695 h 3554336"/>
              <a:gd name="connsiteX10" fmla="*/ 812075 w 830498"/>
              <a:gd name="connsiteY10" fmla="*/ 1174045 h 3554336"/>
              <a:gd name="connsiteX11" fmla="*/ 792657 w 830498"/>
              <a:gd name="connsiteY11" fmla="*/ 2980752 h 3554336"/>
              <a:gd name="connsiteX0" fmla="*/ 18073 w 704488"/>
              <a:gd name="connsiteY0" fmla="*/ 2085208 h 3554336"/>
              <a:gd name="connsiteX1" fmla="*/ 57415 w 704488"/>
              <a:gd name="connsiteY1" fmla="*/ 380295 h 3554336"/>
              <a:gd name="connsiteX2" fmla="*/ 324115 w 704488"/>
              <a:gd name="connsiteY2" fmla="*/ 462845 h 3554336"/>
              <a:gd name="connsiteX3" fmla="*/ 44715 w 704488"/>
              <a:gd name="connsiteY3" fmla="*/ 3136195 h 3554336"/>
              <a:gd name="connsiteX4" fmla="*/ 381265 w 704488"/>
              <a:gd name="connsiteY4" fmla="*/ 3250495 h 3554336"/>
              <a:gd name="connsiteX5" fmla="*/ 213313 w 704488"/>
              <a:gd name="connsiteY5" fmla="*/ 315521 h 3554336"/>
              <a:gd name="connsiteX6" fmla="*/ 524646 w 704488"/>
              <a:gd name="connsiteY6" fmla="*/ 410082 h 3554336"/>
              <a:gd name="connsiteX7" fmla="*/ 159015 w 704488"/>
              <a:gd name="connsiteY7" fmla="*/ 3231445 h 3554336"/>
              <a:gd name="connsiteX8" fmla="*/ 571765 w 704488"/>
              <a:gd name="connsiteY8" fmla="*/ 3275895 h 3554336"/>
              <a:gd name="connsiteX9" fmla="*/ 362215 w 704488"/>
              <a:gd name="connsiteY9" fmla="*/ 1294695 h 3554336"/>
              <a:gd name="connsiteX10" fmla="*/ 686065 w 704488"/>
              <a:gd name="connsiteY10" fmla="*/ 1174045 h 3554336"/>
              <a:gd name="connsiteX11" fmla="*/ 666647 w 704488"/>
              <a:gd name="connsiteY11" fmla="*/ 2980752 h 355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4488" h="3554336">
                <a:moveTo>
                  <a:pt x="18073" y="2085208"/>
                </a:moveTo>
                <a:cubicBezTo>
                  <a:pt x="-20027" y="1266058"/>
                  <a:pt x="6408" y="650689"/>
                  <a:pt x="57415" y="380295"/>
                </a:cubicBezTo>
                <a:cubicBezTo>
                  <a:pt x="108422" y="109901"/>
                  <a:pt x="326232" y="3528"/>
                  <a:pt x="324115" y="462845"/>
                </a:cubicBezTo>
                <a:cubicBezTo>
                  <a:pt x="321998" y="922162"/>
                  <a:pt x="35190" y="2671587"/>
                  <a:pt x="44715" y="3136195"/>
                </a:cubicBezTo>
                <a:cubicBezTo>
                  <a:pt x="54240" y="3600803"/>
                  <a:pt x="353165" y="3720607"/>
                  <a:pt x="381265" y="3250495"/>
                </a:cubicBezTo>
                <a:cubicBezTo>
                  <a:pt x="409365" y="2780383"/>
                  <a:pt x="189416" y="788923"/>
                  <a:pt x="213313" y="315521"/>
                </a:cubicBezTo>
                <a:cubicBezTo>
                  <a:pt x="237210" y="-157881"/>
                  <a:pt x="533696" y="-75905"/>
                  <a:pt x="524646" y="410082"/>
                </a:cubicBezTo>
                <a:cubicBezTo>
                  <a:pt x="515596" y="896069"/>
                  <a:pt x="151162" y="2753810"/>
                  <a:pt x="159015" y="3231445"/>
                </a:cubicBezTo>
                <a:cubicBezTo>
                  <a:pt x="166868" y="3709080"/>
                  <a:pt x="537898" y="3598687"/>
                  <a:pt x="571765" y="3275895"/>
                </a:cubicBezTo>
                <a:cubicBezTo>
                  <a:pt x="605632" y="2953103"/>
                  <a:pt x="343165" y="1645003"/>
                  <a:pt x="362215" y="1294695"/>
                </a:cubicBezTo>
                <a:cubicBezTo>
                  <a:pt x="381265" y="944387"/>
                  <a:pt x="635326" y="893036"/>
                  <a:pt x="686065" y="1174045"/>
                </a:cubicBezTo>
                <a:cubicBezTo>
                  <a:pt x="736804" y="1455054"/>
                  <a:pt x="666647" y="2980752"/>
                  <a:pt x="666647" y="2980752"/>
                </a:cubicBezTo>
              </a:path>
            </a:pathLst>
          </a:custGeom>
          <a:noFill/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xmlns="" id="{72B76A20-09BE-4D95-B20B-FE8F37F4BF52}"/>
              </a:ext>
            </a:extLst>
          </p:cNvPr>
          <p:cNvSpPr/>
          <p:nvPr/>
        </p:nvSpPr>
        <p:spPr bwMode="auto">
          <a:xfrm rot="405241">
            <a:off x="16497709" y="6148757"/>
            <a:ext cx="128062" cy="621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494D9338-8E20-4B2A-9D2A-49C534599B15}"/>
              </a:ext>
            </a:extLst>
          </p:cNvPr>
          <p:cNvSpPr/>
          <p:nvPr/>
        </p:nvSpPr>
        <p:spPr bwMode="auto">
          <a:xfrm rot="11166050">
            <a:off x="16488887" y="5798610"/>
            <a:ext cx="194605" cy="350433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xmlns="" id="{E9AD4BAB-ED94-49EE-B895-2948D8893893}"/>
              </a:ext>
            </a:extLst>
          </p:cNvPr>
          <p:cNvSpPr/>
          <p:nvPr/>
        </p:nvSpPr>
        <p:spPr bwMode="auto">
          <a:xfrm>
            <a:off x="16068953" y="4705628"/>
            <a:ext cx="627458" cy="10240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7150" h="6350"/>
            <a:bevelB w="158750" h="184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081AA03E-0A9B-49E0-80E2-22C33E9CC87A}"/>
              </a:ext>
            </a:extLst>
          </p:cNvPr>
          <p:cNvSpPr/>
          <p:nvPr/>
        </p:nvSpPr>
        <p:spPr bwMode="auto">
          <a:xfrm>
            <a:off x="17398822" y="7179976"/>
            <a:ext cx="951902" cy="18285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innerShdw blurRad="190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xmlns="" id="{F0653FA6-DFF7-45AA-BC23-7271FB3241F0}"/>
              </a:ext>
            </a:extLst>
          </p:cNvPr>
          <p:cNvSpPr/>
          <p:nvPr/>
        </p:nvSpPr>
        <p:spPr bwMode="auto">
          <a:xfrm>
            <a:off x="17049232" y="3155870"/>
            <a:ext cx="1702607" cy="38184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innerShdw blurRad="190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xmlns="" id="{401283A1-DE2E-492C-BD73-7B028B456CAA}"/>
              </a:ext>
            </a:extLst>
          </p:cNvPr>
          <p:cNvGrpSpPr/>
          <p:nvPr/>
        </p:nvGrpSpPr>
        <p:grpSpPr>
          <a:xfrm rot="5400000">
            <a:off x="16667257" y="4393152"/>
            <a:ext cx="2536927" cy="1444144"/>
            <a:chOff x="8735529" y="7642222"/>
            <a:chExt cx="4293158" cy="2111979"/>
          </a:xfrm>
          <a:effectLst>
            <a:outerShdw blurRad="292100" dist="38100" dir="10800000" sx="99000" sy="99000" algn="r" rotWithShape="0">
              <a:prstClr val="black"/>
            </a:outerShdw>
          </a:effectLst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xmlns="" id="{9DFE9C28-5795-409C-B466-47678EBAD1E1}"/>
                </a:ext>
              </a:extLst>
            </p:cNvPr>
            <p:cNvSpPr/>
            <p:nvPr/>
          </p:nvSpPr>
          <p:spPr>
            <a:xfrm>
              <a:off x="8735529" y="7642222"/>
              <a:ext cx="4293158" cy="2111979"/>
            </a:xfrm>
            <a:prstGeom prst="roundRect">
              <a:avLst>
                <a:gd name="adj" fmla="val 10556"/>
              </a:avLst>
            </a:prstGeom>
            <a:solidFill>
              <a:srgbClr val="8B9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xmlns="" id="{EAD71417-6F57-4CF2-BC64-161E1F3C9CF3}"/>
                </a:ext>
              </a:extLst>
            </p:cNvPr>
            <p:cNvSpPr/>
            <p:nvPr/>
          </p:nvSpPr>
          <p:spPr>
            <a:xfrm>
              <a:off x="8995292" y="7915321"/>
              <a:ext cx="3773632" cy="34950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72A628A4-567C-42EE-8981-796F1B2C4926}"/>
                </a:ext>
              </a:extLst>
            </p:cNvPr>
            <p:cNvSpPr txBox="1"/>
            <p:nvPr/>
          </p:nvSpPr>
          <p:spPr>
            <a:xfrm>
              <a:off x="9118916" y="7815468"/>
              <a:ext cx="3773634" cy="495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Лицензионный ключ</a:t>
              </a: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xmlns="" id="{0DFD54D8-1C0B-4BD4-863C-ECC487163C42}"/>
              </a:ext>
            </a:extLst>
          </p:cNvPr>
          <p:cNvGrpSpPr/>
          <p:nvPr/>
        </p:nvGrpSpPr>
        <p:grpSpPr>
          <a:xfrm>
            <a:off x="8492033" y="7316944"/>
            <a:ext cx="3027309" cy="1594126"/>
            <a:chOff x="8735529" y="7642222"/>
            <a:chExt cx="4293158" cy="2111979"/>
          </a:xfrm>
          <a:effectLst>
            <a:outerShdw blurRad="292100" dist="38100" dir="10800000" sx="99000" sy="99000" algn="r" rotWithShape="0">
              <a:prstClr val="black"/>
            </a:outerShdw>
          </a:effectLst>
        </p:grpSpPr>
        <p:sp>
          <p:nvSpPr>
            <p:cNvPr id="115" name="Прямоугольник: скругленные углы 114">
              <a:extLst>
                <a:ext uri="{FF2B5EF4-FFF2-40B4-BE49-F238E27FC236}">
                  <a16:creationId xmlns:a16="http://schemas.microsoft.com/office/drawing/2014/main" xmlns="" id="{135E15E5-7A49-414F-8913-15B870B69DBB}"/>
                </a:ext>
              </a:extLst>
            </p:cNvPr>
            <p:cNvSpPr/>
            <p:nvPr/>
          </p:nvSpPr>
          <p:spPr>
            <a:xfrm>
              <a:off x="8735529" y="7642222"/>
              <a:ext cx="4293158" cy="2111979"/>
            </a:xfrm>
            <a:prstGeom prst="roundRect">
              <a:avLst>
                <a:gd name="adj" fmla="val 10556"/>
              </a:avLst>
            </a:prstGeom>
            <a:solidFill>
              <a:srgbClr val="8B9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6" name="Прямоугольник: скругленные углы 115">
              <a:extLst>
                <a:ext uri="{FF2B5EF4-FFF2-40B4-BE49-F238E27FC236}">
                  <a16:creationId xmlns:a16="http://schemas.microsoft.com/office/drawing/2014/main" xmlns="" id="{708B635F-BD59-4A3E-A277-3E6298FE6E85}"/>
                </a:ext>
              </a:extLst>
            </p:cNvPr>
            <p:cNvSpPr/>
            <p:nvPr/>
          </p:nvSpPr>
          <p:spPr>
            <a:xfrm>
              <a:off x="8995292" y="7915321"/>
              <a:ext cx="3773632" cy="34950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85F4E3D8-52ED-454D-9658-D586A8C65E97}"/>
                </a:ext>
              </a:extLst>
            </p:cNvPr>
            <p:cNvSpPr txBox="1"/>
            <p:nvPr/>
          </p:nvSpPr>
          <p:spPr>
            <a:xfrm>
              <a:off x="9118917" y="7802399"/>
              <a:ext cx="37736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/>
                <a:t>Лицензионный ключ</a:t>
              </a:r>
            </a:p>
          </p:txBody>
        </p:sp>
      </p:grp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xmlns="" id="{825EEB0A-DF14-4B31-BFB9-EB72D8F9C976}"/>
              </a:ext>
            </a:extLst>
          </p:cNvPr>
          <p:cNvSpPr/>
          <p:nvPr/>
        </p:nvSpPr>
        <p:spPr bwMode="auto">
          <a:xfrm>
            <a:off x="17582380" y="7790131"/>
            <a:ext cx="627458" cy="10240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7150" h="6350"/>
            <a:bevelB w="158750" h="184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637DEE7-78B3-4FAD-9272-F0F8277DF7F7}"/>
              </a:ext>
            </a:extLst>
          </p:cNvPr>
          <p:cNvSpPr/>
          <p:nvPr/>
        </p:nvSpPr>
        <p:spPr>
          <a:xfrm>
            <a:off x="17708799" y="7557035"/>
            <a:ext cx="351998" cy="2257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47FD27B-88FD-4A56-A5D6-A2BDED5AEB56}"/>
              </a:ext>
            </a:extLst>
          </p:cNvPr>
          <p:cNvSpPr txBox="1"/>
          <p:nvPr/>
        </p:nvSpPr>
        <p:spPr>
          <a:xfrm>
            <a:off x="17645499" y="8166337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USB</a:t>
            </a:r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D523A86F-7DF8-4AA4-88BC-96CD37C17558}"/>
              </a:ext>
            </a:extLst>
          </p:cNvPr>
          <p:cNvSpPr/>
          <p:nvPr/>
        </p:nvSpPr>
        <p:spPr>
          <a:xfrm>
            <a:off x="2894049" y="1833195"/>
            <a:ext cx="9489270" cy="3938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ПО предустановлено на смартфон</a:t>
            </a:r>
          </a:p>
        </p:txBody>
      </p:sp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xmlns="" id="{4B215B15-5751-40C6-94C1-25EC80CBAB76}"/>
              </a:ext>
            </a:extLst>
          </p:cNvPr>
          <p:cNvSpPr/>
          <p:nvPr/>
        </p:nvSpPr>
        <p:spPr>
          <a:xfrm>
            <a:off x="15170972" y="1861853"/>
            <a:ext cx="4238033" cy="3938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ПО на </a:t>
            </a:r>
            <a:r>
              <a:rPr lang="en-US" sz="3600" b="1" dirty="0">
                <a:solidFill>
                  <a:schemeClr val="tx1"/>
                </a:solidFill>
              </a:rPr>
              <a:t>USB </a:t>
            </a:r>
            <a:r>
              <a:rPr lang="ru-RU" sz="3600" b="1" dirty="0">
                <a:solidFill>
                  <a:schemeClr val="tx1"/>
                </a:solidFill>
              </a:rPr>
              <a:t>носителе</a:t>
            </a:r>
          </a:p>
        </p:txBody>
      </p:sp>
    </p:spTree>
    <p:extLst>
      <p:ext uri="{BB962C8B-B14F-4D97-AF65-F5344CB8AC3E}">
        <p14:creationId xmlns:p14="http://schemas.microsoft.com/office/powerpoint/2010/main" val="2336486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676A0E9-45AD-47CE-89E3-F23C8A91A037}"/>
              </a:ext>
            </a:extLst>
          </p:cNvPr>
          <p:cNvSpPr/>
          <p:nvPr/>
        </p:nvSpPr>
        <p:spPr bwMode="auto">
          <a:xfrm>
            <a:off x="352746" y="1356997"/>
            <a:ext cx="19460482" cy="9566721"/>
          </a:xfrm>
          <a:prstGeom prst="rect">
            <a:avLst/>
          </a:prstGeom>
          <a:solidFill>
            <a:srgbClr val="DADFEA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4B9BA5E-88BD-46C1-B3A8-B9DB4DF56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554" y="1771694"/>
            <a:ext cx="17174418" cy="869837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144A2E6B-775C-4BD1-9077-804B89C047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DB3200AF-8FA6-4559-B23B-EAA1E1082B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2" y="112052"/>
            <a:ext cx="835071" cy="75614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357A9E53-AD9D-42E3-95D9-6AD0B753F7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241588" y="214641"/>
            <a:ext cx="704768" cy="638803"/>
          </a:xfrm>
          <a:prstGeom prst="rect">
            <a:avLst/>
          </a:prstGeom>
        </p:spPr>
      </p:pic>
      <p:sp>
        <p:nvSpPr>
          <p:cNvPr id="56" name="AutoShape 2" descr="Концерн «Созвездие» и «Роснефть» провели успешные испытания цифровых  DMR-радиостанций на Комсомольском НПЗ">
            <a:extLst>
              <a:ext uri="{FF2B5EF4-FFF2-40B4-BE49-F238E27FC236}">
                <a16:creationId xmlns:a16="http://schemas.microsoft.com/office/drawing/2014/main" xmlns="" id="{4F800007-41D3-4BD7-B3F9-B52A0BA46A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CB00C10-5811-459C-9391-2B1BCE45333B}"/>
              </a:ext>
            </a:extLst>
          </p:cNvPr>
          <p:cNvSpPr txBox="1"/>
          <p:nvPr/>
        </p:nvSpPr>
        <p:spPr bwMode="auto">
          <a:xfrm>
            <a:off x="576469" y="300668"/>
            <a:ext cx="13715339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Передача данных через РС «Дуэт», «Аргон»</a:t>
            </a: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xmlns="" id="{101A9492-83B2-4DDE-8E95-320F9514A9A4}"/>
              </a:ext>
            </a:extLst>
          </p:cNvPr>
          <p:cNvCxnSpPr>
            <a:cxnSpLocks/>
          </p:cNvCxnSpPr>
          <p:nvPr/>
        </p:nvCxnSpPr>
        <p:spPr bwMode="auto">
          <a:xfrm>
            <a:off x="12700" y="102552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Овал 107">
            <a:extLst>
              <a:ext uri="{FF2B5EF4-FFF2-40B4-BE49-F238E27FC236}">
                <a16:creationId xmlns:a16="http://schemas.microsoft.com/office/drawing/2014/main" xmlns="" id="{6599C389-4A26-4240-BA5A-0E7336AA8BF7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Номер слайда 1">
            <a:extLst>
              <a:ext uri="{FF2B5EF4-FFF2-40B4-BE49-F238E27FC236}">
                <a16:creationId xmlns:a16="http://schemas.microsoft.com/office/drawing/2014/main" xmlns="" id="{36ED1A62-2CAB-469B-AFDD-B937891099A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 bwMode="auto">
          <a:xfrm>
            <a:off x="15086851" y="10782032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21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53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676A0E9-45AD-47CE-89E3-F23C8A91A037}"/>
              </a:ext>
            </a:extLst>
          </p:cNvPr>
          <p:cNvSpPr/>
          <p:nvPr/>
        </p:nvSpPr>
        <p:spPr bwMode="auto">
          <a:xfrm>
            <a:off x="352746" y="1356997"/>
            <a:ext cx="19460482" cy="9566721"/>
          </a:xfrm>
          <a:prstGeom prst="rect">
            <a:avLst/>
          </a:prstGeom>
          <a:solidFill>
            <a:srgbClr val="DADFEA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144A2E6B-775C-4BD1-9077-804B89C047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DB3200AF-8FA6-4559-B23B-EAA1E1082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2" y="112052"/>
            <a:ext cx="835071" cy="75614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357A9E53-AD9D-42E3-95D9-6AD0B753F7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241588" y="214641"/>
            <a:ext cx="704768" cy="638803"/>
          </a:xfrm>
          <a:prstGeom prst="rect">
            <a:avLst/>
          </a:prstGeom>
        </p:spPr>
      </p:pic>
      <p:sp>
        <p:nvSpPr>
          <p:cNvPr id="56" name="AutoShape 2" descr="Концерн «Созвездие» и «Роснефть» провели успешные испытания цифровых  DMR-радиостанций на Комсомольском НПЗ">
            <a:extLst>
              <a:ext uri="{FF2B5EF4-FFF2-40B4-BE49-F238E27FC236}">
                <a16:creationId xmlns:a16="http://schemas.microsoft.com/office/drawing/2014/main" xmlns="" id="{4F800007-41D3-4BD7-B3F9-B52A0BA46A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CB00C10-5811-459C-9391-2B1BCE45333B}"/>
              </a:ext>
            </a:extLst>
          </p:cNvPr>
          <p:cNvSpPr txBox="1"/>
          <p:nvPr/>
        </p:nvSpPr>
        <p:spPr bwMode="auto">
          <a:xfrm>
            <a:off x="576469" y="300668"/>
            <a:ext cx="13715339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БПЛА марки </a:t>
            </a:r>
            <a:r>
              <a:rPr lang="en-US" sz="3088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Dji</a:t>
            </a:r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xmlns="" id="{101A9492-83B2-4DDE-8E95-320F9514A9A4}"/>
              </a:ext>
            </a:extLst>
          </p:cNvPr>
          <p:cNvCxnSpPr>
            <a:cxnSpLocks/>
          </p:cNvCxnSpPr>
          <p:nvPr/>
        </p:nvCxnSpPr>
        <p:spPr bwMode="auto">
          <a:xfrm>
            <a:off x="12700" y="102552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Овал 107">
            <a:extLst>
              <a:ext uri="{FF2B5EF4-FFF2-40B4-BE49-F238E27FC236}">
                <a16:creationId xmlns:a16="http://schemas.microsoft.com/office/drawing/2014/main" xmlns="" id="{6599C389-4A26-4240-BA5A-0E7336AA8BF7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Номер слайда 1">
            <a:extLst>
              <a:ext uri="{FF2B5EF4-FFF2-40B4-BE49-F238E27FC236}">
                <a16:creationId xmlns:a16="http://schemas.microsoft.com/office/drawing/2014/main" xmlns="" id="{36ED1A62-2CAB-469B-AFDD-B937891099A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 bwMode="auto">
          <a:xfrm>
            <a:off x="15086851" y="10782032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22</a:t>
            </a:fld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ABD2F0-2E26-4A18-9793-8A409D79F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685756" y="-197832"/>
            <a:ext cx="4911978" cy="88296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0B177CE-A1D4-405B-9987-7F1C22F62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2410738" y="2281476"/>
            <a:ext cx="4799592" cy="78206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5A851CF-E593-4783-A112-72CF2E2014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09" r="34079"/>
          <a:stretch/>
        </p:blipFill>
        <p:spPr>
          <a:xfrm rot="5400000">
            <a:off x="4386764" y="4417140"/>
            <a:ext cx="3509961" cy="882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41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8DCE904C-719F-49CB-892F-5E57D462D896}"/>
              </a:ext>
            </a:extLst>
          </p:cNvPr>
          <p:cNvCxnSpPr>
            <a:cxnSpLocks/>
          </p:cNvCxnSpPr>
          <p:nvPr/>
        </p:nvCxnSpPr>
        <p:spPr>
          <a:xfrm>
            <a:off x="0" y="103866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5BBE441-365E-47D6-8DC6-52691ACD5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F0C4553D-A2E8-4C3E-BA69-57F6B081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1" y="155969"/>
            <a:ext cx="835071" cy="756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2CB65E5-5601-4944-A4D0-C83790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127288" y="214641"/>
            <a:ext cx="704768" cy="638803"/>
          </a:xfrm>
          <a:prstGeom prst="rect">
            <a:avLst/>
          </a:prstGeom>
        </p:spPr>
      </p:pic>
      <p:sp>
        <p:nvSpPr>
          <p:cNvPr id="30" name="AutoShape 2" descr="Концерн «Созвездие» и «Роснефть» провели успешные испытания цифровых  DMR-радиостанций на Комсомольском НПЗ"/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9" name="TextBox 8"/>
          <p:cNvSpPr txBox="1"/>
          <p:nvPr/>
        </p:nvSpPr>
        <p:spPr>
          <a:xfrm>
            <a:off x="541549" y="240941"/>
            <a:ext cx="14008870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И ЗАДАЧИ СОЗДАНИЯ МОБИЛЬНОГО ПРИЛОЖЕНИЯ «РЕПЕЙ»</a:t>
            </a:r>
          </a:p>
        </p:txBody>
      </p:sp>
      <p:sp>
        <p:nvSpPr>
          <p:cNvPr id="21" name="Блок-схема: ручной ввод 68">
            <a:extLst>
              <a:ext uri="{FF2B5EF4-FFF2-40B4-BE49-F238E27FC236}">
                <a16:creationId xmlns:a16="http://schemas.microsoft.com/office/drawing/2014/main" xmlns="" id="{034282D1-F78B-443B-AC26-CDC2AC4DF7E9}"/>
              </a:ext>
            </a:extLst>
          </p:cNvPr>
          <p:cNvSpPr/>
          <p:nvPr/>
        </p:nvSpPr>
        <p:spPr bwMode="auto">
          <a:xfrm rot="16200000" flipV="1">
            <a:off x="1564142" y="1608277"/>
            <a:ext cx="8128091" cy="105016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1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1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21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2181"/>
                </a:lnTo>
                <a:close/>
              </a:path>
            </a:pathLst>
          </a:custGeom>
          <a:solidFill>
            <a:srgbClr val="DAD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AF0B4F9-F806-4164-BC4E-9F9C67E1D79F}"/>
              </a:ext>
            </a:extLst>
          </p:cNvPr>
          <p:cNvSpPr txBox="1"/>
          <p:nvPr/>
        </p:nvSpPr>
        <p:spPr bwMode="auto">
          <a:xfrm>
            <a:off x="11123003" y="3695394"/>
            <a:ext cx="649045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 algn="just">
              <a:buFont typeface="Arial" panose="020B0604020202020204" pitchFamily="34" charset="0"/>
              <a:buChar char="•"/>
            </a:pPr>
            <a:r>
              <a:rPr lang="ru-RU" sz="2400" dirty="0"/>
              <a:t>Доступ к электронной карте местности различных форматов,;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ru-RU" sz="2400" dirty="0"/>
              <a:t>Автоматизация функций по нанесению целей на карту, районов выполнения задач, отправку целеуказания, доклад о выполнении задач стрельбы и корректировку огня;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ru-RU" sz="2400" dirty="0"/>
              <a:t>Расчет установок для стрельбы для артиллерийских систем и ТОС;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ru-RU" sz="2400" dirty="0"/>
              <a:t> Расчет зон  видимости, досягаемости, отслеживание маршрутов движения;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ru-RU" sz="2400" dirty="0"/>
              <a:t>Постановка задач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ru-RU" sz="2400" dirty="0"/>
              <a:t>Интеграция с радиостанциями гражданского и военного назначения</a:t>
            </a:r>
            <a:endParaRPr lang="ru-RU" sz="2400" i="0" dirty="0">
              <a:effectLst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xmlns="" id="{1BD8DF29-278A-4D73-B529-870C44873BD2}"/>
              </a:ext>
            </a:extLst>
          </p:cNvPr>
          <p:cNvSpPr txBox="1"/>
          <p:nvPr/>
        </p:nvSpPr>
        <p:spPr bwMode="auto">
          <a:xfrm>
            <a:off x="3273385" y="4905786"/>
            <a:ext cx="5987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ru-RU" sz="3200" b="1" dirty="0">
                <a:solidFill>
                  <a:srgbClr val="243454"/>
                </a:solidFill>
              </a:rPr>
              <a:t>СИСТЕМА «КРОПИВА» </a:t>
            </a:r>
            <a:r>
              <a:rPr lang="en-US" sz="3200" b="1" dirty="0">
                <a:solidFill>
                  <a:srgbClr val="243454"/>
                </a:solidFill>
              </a:rPr>
              <a:t>                   </a:t>
            </a:r>
            <a:r>
              <a:rPr lang="ru-RU" sz="2700" b="1" dirty="0">
                <a:solidFill>
                  <a:srgbClr val="243454"/>
                </a:solidFill>
              </a:rPr>
              <a:t>и аналоги (</a:t>
            </a:r>
            <a:r>
              <a:rPr lang="en-US" sz="2700" dirty="0">
                <a:solidFill>
                  <a:srgbClr val="222222"/>
                </a:solidFill>
              </a:rPr>
              <a:t> </a:t>
            </a:r>
            <a:r>
              <a:rPr lang="en-US" sz="2700" b="1" dirty="0">
                <a:solidFill>
                  <a:srgbClr val="243454"/>
                </a:solidFill>
              </a:rPr>
              <a:t>ATLAS, ODIN </a:t>
            </a:r>
            <a:r>
              <a:rPr lang="ru-RU" sz="2700" b="1" dirty="0">
                <a:solidFill>
                  <a:srgbClr val="243454"/>
                </a:solidFill>
              </a:rPr>
              <a:t>и </a:t>
            </a:r>
            <a:r>
              <a:rPr lang="en-US" sz="2700" b="1" dirty="0">
                <a:solidFill>
                  <a:srgbClr val="243454"/>
                </a:solidFill>
              </a:rPr>
              <a:t>AFATDS</a:t>
            </a:r>
            <a:r>
              <a:rPr lang="ru-RU" sz="2700" b="1" dirty="0">
                <a:solidFill>
                  <a:srgbClr val="243454"/>
                </a:solidFill>
              </a:rPr>
              <a:t>)</a:t>
            </a:r>
            <a:endParaRPr lang="ru-RU" sz="2700" dirty="0">
              <a:solidFill>
                <a:srgbClr val="243454"/>
              </a:solidFill>
            </a:endParaRPr>
          </a:p>
        </p:txBody>
      </p:sp>
      <p:sp>
        <p:nvSpPr>
          <p:cNvPr id="25" name="TextBox 107">
            <a:extLst>
              <a:ext uri="{FF2B5EF4-FFF2-40B4-BE49-F238E27FC236}">
                <a16:creationId xmlns:a16="http://schemas.microsoft.com/office/drawing/2014/main" xmlns="" id="{381D785A-9651-4666-B089-BE7CBA91233D}"/>
              </a:ext>
            </a:extLst>
          </p:cNvPr>
          <p:cNvSpPr txBox="1"/>
          <p:nvPr/>
        </p:nvSpPr>
        <p:spPr bwMode="auto">
          <a:xfrm>
            <a:off x="11142965" y="3110619"/>
            <a:ext cx="7102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200" b="1" dirty="0">
                <a:solidFill>
                  <a:srgbClr val="243454"/>
                </a:solidFill>
              </a:rPr>
              <a:t>МОБИЛЬНОЕ ПРИЛОЖЕНИЕ «РЕПЕЙ»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2B5B6C5-ECA4-429E-AEB5-AF45A8A1DE45}"/>
              </a:ext>
            </a:extLst>
          </p:cNvPr>
          <p:cNvSpPr txBox="1"/>
          <p:nvPr/>
        </p:nvSpPr>
        <p:spPr bwMode="auto">
          <a:xfrm>
            <a:off x="1976816" y="5945106"/>
            <a:ext cx="649045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202029"/>
                </a:solidFill>
                <a:effectLst/>
              </a:rPr>
              <a:t>Доступ к электронной карте местности с отображением собственной позиции на GPS;</a:t>
            </a:r>
          </a:p>
          <a:p>
            <a:pPr algn="just" fontAlgn="auto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202029"/>
                </a:solidFill>
                <a:effectLst/>
              </a:rPr>
              <a:t>Обмен данными с другими абонентами системы. Данные в целом содержат позиции союзных подразделений, координаты обнаруженных целей и краткие текстовые сообщения;</a:t>
            </a:r>
          </a:p>
          <a:p>
            <a:pPr algn="just" fontAlgn="auto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202029"/>
                </a:solidFill>
                <a:effectLst/>
              </a:rPr>
              <a:t>Решение отдельных расчетных задач, таких как расчет марша, зоны огневого поражения или артиллерийских поправок;</a:t>
            </a:r>
          </a:p>
          <a:p>
            <a:pPr algn="just" fontAlgn="auto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202029"/>
                </a:solidFill>
                <a:effectLst/>
              </a:rPr>
              <a:t>Обеспечение взаимодействия и передачи данных из средств разведки </a:t>
            </a:r>
            <a:r>
              <a:rPr lang="ru-RU" sz="2400" dirty="0">
                <a:solidFill>
                  <a:srgbClr val="202029"/>
                </a:solidFill>
              </a:rPr>
              <a:t>(</a:t>
            </a:r>
            <a:r>
              <a:rPr lang="ru-RU" sz="2400" b="0" i="0" dirty="0">
                <a:solidFill>
                  <a:srgbClr val="202029"/>
                </a:solidFill>
                <a:effectLst/>
              </a:rPr>
              <a:t>БПЛА и другие комплексы)</a:t>
            </a:r>
            <a:endParaRPr lang="ru-RU" sz="2400" b="0" i="0" dirty="0">
              <a:solidFill>
                <a:srgbClr val="FF0000"/>
              </a:solidFill>
              <a:effectLst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AE3DCCF7-8457-46C3-8E0B-D80B59173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 rot="10800000">
            <a:off x="2966655" y="3251798"/>
            <a:ext cx="6995837" cy="11108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5139CD47-B1B9-4AF8-A25D-88C3572D3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 rot="10800000">
            <a:off x="386816" y="2752070"/>
            <a:ext cx="2497060" cy="81482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98EFC32-3A1A-4E31-81BF-9427977736FD}"/>
              </a:ext>
            </a:extLst>
          </p:cNvPr>
          <p:cNvSpPr txBox="1"/>
          <p:nvPr/>
        </p:nvSpPr>
        <p:spPr bwMode="auto">
          <a:xfrm>
            <a:off x="3893147" y="3529972"/>
            <a:ext cx="5764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243454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latin typeface="+mn-lt"/>
              </a:rPr>
              <a:t>ПРОТИВНИК, АНАЛОГИ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AE339460-9B96-4E30-A983-F43F1FA8F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 rot="10800000">
            <a:off x="9402779" y="9125126"/>
            <a:ext cx="8316535" cy="1243166"/>
          </a:xfrm>
          <a:prstGeom prst="rect">
            <a:avLst/>
          </a:prstGeom>
        </p:spPr>
      </p:pic>
      <p:sp>
        <p:nvSpPr>
          <p:cNvPr id="32" name="Freeform 27">
            <a:extLst>
              <a:ext uri="{FF2B5EF4-FFF2-40B4-BE49-F238E27FC236}">
                <a16:creationId xmlns:a16="http://schemas.microsoft.com/office/drawing/2014/main" xmlns="" id="{2958D5F9-828C-4BAF-AA37-675E8F45D106}"/>
              </a:ext>
            </a:extLst>
          </p:cNvPr>
          <p:cNvSpPr>
            <a:spLocks/>
          </p:cNvSpPr>
          <p:nvPr/>
        </p:nvSpPr>
        <p:spPr bwMode="auto">
          <a:xfrm>
            <a:off x="17256369" y="2795056"/>
            <a:ext cx="2552455" cy="8128092"/>
          </a:xfrm>
          <a:custGeom>
            <a:avLst/>
            <a:gdLst>
              <a:gd name="T0" fmla="*/ 0 w 1793"/>
              <a:gd name="T1" fmla="*/ 4169 h 4169"/>
              <a:gd name="T2" fmla="*/ 1793 w 1793"/>
              <a:gd name="T3" fmla="*/ 4169 h 4169"/>
              <a:gd name="T4" fmla="*/ 1793 w 1793"/>
              <a:gd name="T5" fmla="*/ 0 h 4169"/>
              <a:gd name="T6" fmla="*/ 0 w 1793"/>
              <a:gd name="T7" fmla="*/ 4169 h 4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93" h="4169">
                <a:moveTo>
                  <a:pt x="0" y="4169"/>
                </a:moveTo>
                <a:lnTo>
                  <a:pt x="1793" y="4169"/>
                </a:lnTo>
                <a:lnTo>
                  <a:pt x="1793" y="0"/>
                </a:lnTo>
                <a:lnTo>
                  <a:pt x="0" y="4169"/>
                </a:lnTo>
                <a:close/>
              </a:path>
            </a:pathLst>
          </a:custGeom>
          <a:solidFill>
            <a:srgbClr val="E55A5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DFC7510-87EA-439B-9AE7-B49E725B6541}"/>
              </a:ext>
            </a:extLst>
          </p:cNvPr>
          <p:cNvSpPr txBox="1"/>
          <p:nvPr/>
        </p:nvSpPr>
        <p:spPr bwMode="auto">
          <a:xfrm>
            <a:off x="9644079" y="9419590"/>
            <a:ext cx="7333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РЕШЕНИЕ АО «КОНЦЕРН «СОЗВЕЗДИЕ»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933B1C65-A322-460A-8257-5DF1B7CCB8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54978" y="1246881"/>
            <a:ext cx="19012542" cy="157200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F93DF1E-4DFE-4DAE-8500-3006933F1B75}"/>
              </a:ext>
            </a:extLst>
          </p:cNvPr>
          <p:cNvSpPr txBox="1"/>
          <p:nvPr/>
        </p:nvSpPr>
        <p:spPr bwMode="auto">
          <a:xfrm>
            <a:off x="541549" y="1476168"/>
            <a:ext cx="19012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И УПРАВЛЕНИЕ РАЗВЕДЫВАТЕЛЬНО-ОГНЕВЫМ КОНТУРОМ  </a:t>
            </a:r>
          </a:p>
          <a:p>
            <a:r>
              <a:rPr lang="ru-RU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счет </a:t>
            </a:r>
            <a:r>
              <a:rPr lang="ru-RU" sz="27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интеграции средств разведки, управления и огневого поражения в единое информационное поле</a:t>
            </a:r>
            <a:endParaRPr lang="ru-RU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428527F8-8954-41D0-839F-4DB469BEBF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9" t="2232" r="400" b="14507"/>
          <a:stretch/>
        </p:blipFill>
        <p:spPr bwMode="auto">
          <a:xfrm>
            <a:off x="469594" y="2830130"/>
            <a:ext cx="3025428" cy="3072844"/>
          </a:xfrm>
          <a:prstGeom prst="ellipse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3488D031-00D0-47F9-B171-AAE510EEDAA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" t="741" r="6332" b="8622"/>
          <a:stretch/>
        </p:blipFill>
        <p:spPr bwMode="auto">
          <a:xfrm>
            <a:off x="16836372" y="7962369"/>
            <a:ext cx="3036950" cy="3084547"/>
          </a:xfrm>
          <a:prstGeom prst="ellipse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FD085CE9-ED44-4A2E-BAF9-7E063CCFF4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18407161" y="3011694"/>
            <a:ext cx="849789" cy="782623"/>
          </a:xfrm>
          <a:prstGeom prst="rect">
            <a:avLst/>
          </a:prstGeom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5AA6B79C-C974-41BB-ACEE-93FB415909FD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6C92014-E1B5-49C5-BEB9-D2D77CB06D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024477" y="10804017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3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85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0BEBC40-A401-4A73-81A1-2BACA5D58DFA}"/>
              </a:ext>
            </a:extLst>
          </p:cNvPr>
          <p:cNvSpPr/>
          <p:nvPr/>
        </p:nvSpPr>
        <p:spPr bwMode="auto">
          <a:xfrm>
            <a:off x="759656" y="2092665"/>
            <a:ext cx="18576040" cy="8758711"/>
          </a:xfrm>
          <a:prstGeom prst="rect">
            <a:avLst/>
          </a:prstGeom>
          <a:solidFill>
            <a:schemeClr val="bg1"/>
          </a:solidFill>
          <a:ln w="76200">
            <a:solidFill>
              <a:srgbClr val="E5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342A632F-0C36-4DB5-9C1A-0D279D714011}"/>
              </a:ext>
            </a:extLst>
          </p:cNvPr>
          <p:cNvSpPr/>
          <p:nvPr/>
        </p:nvSpPr>
        <p:spPr bwMode="auto">
          <a:xfrm>
            <a:off x="647114" y="1426902"/>
            <a:ext cx="18916196" cy="1243168"/>
          </a:xfrm>
          <a:prstGeom prst="rect">
            <a:avLst/>
          </a:prstGeom>
          <a:solidFill>
            <a:srgbClr val="E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8DCE904C-719F-49CB-892F-5E57D462D896}"/>
              </a:ext>
            </a:extLst>
          </p:cNvPr>
          <p:cNvCxnSpPr>
            <a:cxnSpLocks/>
          </p:cNvCxnSpPr>
          <p:nvPr/>
        </p:nvCxnSpPr>
        <p:spPr>
          <a:xfrm>
            <a:off x="0" y="103866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5BBE441-365E-47D6-8DC6-52691ACD5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F0C4553D-A2E8-4C3E-BA69-57F6B081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1" y="155969"/>
            <a:ext cx="835071" cy="756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2CB65E5-5601-4944-A4D0-C83790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127288" y="214641"/>
            <a:ext cx="704768" cy="638803"/>
          </a:xfrm>
          <a:prstGeom prst="rect">
            <a:avLst/>
          </a:prstGeom>
        </p:spPr>
      </p:pic>
      <p:sp>
        <p:nvSpPr>
          <p:cNvPr id="30" name="AutoShape 2" descr="Концерн «Созвездие» и «Роснефть» провели успешные испытания цифровых  DMR-радиостанций на Комсомольском НПЗ"/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9" name="TextBox 8"/>
          <p:cNvSpPr txBox="1"/>
          <p:nvPr/>
        </p:nvSpPr>
        <p:spPr>
          <a:xfrm>
            <a:off x="541549" y="240941"/>
            <a:ext cx="14008870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БЛИЗКИЙ ОТЕЧЕСТВЕННЫЙ АНАЛОГ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AF0B4F9-F806-4164-BC4E-9F9C67E1D79F}"/>
              </a:ext>
            </a:extLst>
          </p:cNvPr>
          <p:cNvSpPr txBox="1"/>
          <p:nvPr/>
        </p:nvSpPr>
        <p:spPr bwMode="auto">
          <a:xfrm>
            <a:off x="928461" y="2702103"/>
            <a:ext cx="1810979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457200" algn="just">
              <a:buFont typeface="+mj-lt"/>
              <a:buAutoNum type="arabicPeriod"/>
            </a:pPr>
            <a:r>
              <a:rPr lang="ru-RU" sz="2400" b="0" i="0" dirty="0">
                <a:solidFill>
                  <a:srgbClr val="202029"/>
                </a:solidFill>
                <a:effectLst/>
              </a:rPr>
              <a:t>Автономное применение и </a:t>
            </a:r>
            <a:r>
              <a:rPr lang="ru-RU" sz="2400" i="0" u="sng" dirty="0">
                <a:solidFill>
                  <a:srgbClr val="202029"/>
                </a:solidFill>
                <a:effectLst/>
              </a:rPr>
              <a:t>с использованием сети интернет</a:t>
            </a:r>
          </a:p>
          <a:p>
            <a:pPr marL="171450" indent="-457200" algn="just">
              <a:buFont typeface="+mj-lt"/>
              <a:buAutoNum type="arabicPeriod"/>
            </a:pPr>
            <a:r>
              <a:rPr lang="ru-RU" sz="2400" dirty="0">
                <a:solidFill>
                  <a:srgbClr val="202029"/>
                </a:solidFill>
              </a:rPr>
              <a:t>Загрузка </a:t>
            </a:r>
            <a:r>
              <a:rPr lang="ru-RU" sz="2400" u="sng" dirty="0">
                <a:solidFill>
                  <a:srgbClr val="202029"/>
                </a:solidFill>
              </a:rPr>
              <a:t>любых</a:t>
            </a:r>
            <a:r>
              <a:rPr lang="ru-RU" sz="2400" dirty="0">
                <a:solidFill>
                  <a:srgbClr val="202029"/>
                </a:solidFill>
              </a:rPr>
              <a:t> карт с сервера, файла скачанного из интернета </a:t>
            </a:r>
            <a:r>
              <a:rPr lang="en-US" sz="2400" dirty="0">
                <a:solidFill>
                  <a:srgbClr val="202029"/>
                </a:solidFill>
              </a:rPr>
              <a:t>(SAS Planet – </a:t>
            </a:r>
            <a:r>
              <a:rPr lang="ru-RU" sz="2400" dirty="0">
                <a:solidFill>
                  <a:srgbClr val="202029"/>
                </a:solidFill>
              </a:rPr>
              <a:t>сервис актуальных карт период обновления 6 </a:t>
            </a:r>
            <a:r>
              <a:rPr lang="ru-RU" sz="2400" dirty="0" err="1">
                <a:solidFill>
                  <a:srgbClr val="202029"/>
                </a:solidFill>
              </a:rPr>
              <a:t>мес</a:t>
            </a:r>
            <a:r>
              <a:rPr lang="en-US" sz="2400" dirty="0">
                <a:solidFill>
                  <a:srgbClr val="202029"/>
                </a:solidFill>
              </a:rPr>
              <a:t>)</a:t>
            </a:r>
            <a:r>
              <a:rPr lang="ru-RU" sz="2400" dirty="0">
                <a:solidFill>
                  <a:srgbClr val="202029"/>
                </a:solidFill>
              </a:rPr>
              <a:t>, переданного по </a:t>
            </a:r>
            <a:r>
              <a:rPr lang="en-US" sz="2400" dirty="0" err="1">
                <a:solidFill>
                  <a:srgbClr val="202029"/>
                </a:solidFill>
              </a:rPr>
              <a:t>bluetooth</a:t>
            </a:r>
            <a:r>
              <a:rPr lang="ru-RU" sz="2400" dirty="0">
                <a:solidFill>
                  <a:srgbClr val="202029"/>
                </a:solidFill>
              </a:rPr>
              <a:t>, </a:t>
            </a:r>
            <a:r>
              <a:rPr lang="en-US" sz="2400" dirty="0" err="1">
                <a:solidFill>
                  <a:srgbClr val="202029"/>
                </a:solidFill>
              </a:rPr>
              <a:t>usb</a:t>
            </a:r>
            <a:r>
              <a:rPr lang="ru-RU" sz="2400" dirty="0">
                <a:solidFill>
                  <a:srgbClr val="202029"/>
                </a:solidFill>
              </a:rPr>
              <a:t>,</a:t>
            </a:r>
            <a:r>
              <a:rPr lang="en-US" sz="2400" dirty="0">
                <a:solidFill>
                  <a:srgbClr val="202029"/>
                </a:solidFill>
              </a:rPr>
              <a:t> </a:t>
            </a:r>
            <a:r>
              <a:rPr lang="ru-RU" sz="2400" dirty="0">
                <a:solidFill>
                  <a:srgbClr val="202029"/>
                </a:solidFill>
              </a:rPr>
              <a:t>через </a:t>
            </a:r>
            <a:r>
              <a:rPr lang="ru-RU" sz="2400" dirty="0" err="1">
                <a:solidFill>
                  <a:srgbClr val="202029"/>
                </a:solidFill>
              </a:rPr>
              <a:t>месенджер</a:t>
            </a:r>
            <a:r>
              <a:rPr lang="ru-RU" sz="2400" dirty="0">
                <a:solidFill>
                  <a:srgbClr val="202029"/>
                </a:solidFill>
              </a:rPr>
              <a:t>. Высокоточная матрица высот</a:t>
            </a:r>
            <a:endParaRPr lang="ru-RU" sz="2400" b="0" i="0" dirty="0">
              <a:solidFill>
                <a:srgbClr val="202029"/>
              </a:solidFill>
              <a:effectLst/>
            </a:endParaRPr>
          </a:p>
          <a:p>
            <a:pPr marL="171450" indent="-457200" algn="just">
              <a:buFont typeface="+mj-lt"/>
              <a:buAutoNum type="arabicPeriod"/>
            </a:pPr>
            <a:r>
              <a:rPr lang="ru-RU" sz="2400" b="0" i="0" dirty="0">
                <a:solidFill>
                  <a:srgbClr val="202029"/>
                </a:solidFill>
                <a:effectLst/>
              </a:rPr>
              <a:t>Нанесение графических объектов </a:t>
            </a:r>
            <a:r>
              <a:rPr lang="ru-RU" sz="2400" i="0" u="sng" dirty="0">
                <a:solidFill>
                  <a:srgbClr val="202029"/>
                </a:solidFill>
                <a:effectLst/>
              </a:rPr>
              <a:t>в виде тактических знаков </a:t>
            </a:r>
            <a:r>
              <a:rPr lang="ru-RU" sz="2400" b="0" i="0" dirty="0">
                <a:solidFill>
                  <a:srgbClr val="202029"/>
                </a:solidFill>
                <a:effectLst/>
              </a:rPr>
              <a:t>с прикреплением фото, </a:t>
            </a:r>
            <a:r>
              <a:rPr lang="ru-RU" sz="2400" i="0" u="sng" dirty="0">
                <a:solidFill>
                  <a:srgbClr val="202029"/>
                </a:solidFill>
                <a:effectLst/>
              </a:rPr>
              <a:t>видео</a:t>
            </a:r>
            <a:r>
              <a:rPr lang="ru-RU" sz="2400" b="0" i="0" dirty="0">
                <a:solidFill>
                  <a:srgbClr val="202029"/>
                </a:solidFill>
                <a:effectLst/>
              </a:rPr>
              <a:t>, голосовых и текстовых файлов </a:t>
            </a:r>
          </a:p>
          <a:p>
            <a:pPr marL="171450" indent="-457200" algn="just">
              <a:buFont typeface="+mj-lt"/>
              <a:buAutoNum type="arabicPeriod"/>
            </a:pPr>
            <a:r>
              <a:rPr lang="ru-RU" sz="2400" b="0" i="0" dirty="0">
                <a:solidFill>
                  <a:srgbClr val="202029"/>
                </a:solidFill>
                <a:effectLst/>
              </a:rPr>
              <a:t>Обмен данными с абонентами системы с использованием РС «Азарт», </a:t>
            </a:r>
            <a:r>
              <a:rPr lang="ru-RU" sz="2400" i="0" u="sng" dirty="0">
                <a:solidFill>
                  <a:srgbClr val="202029"/>
                </a:solidFill>
                <a:effectLst/>
              </a:rPr>
              <a:t>«Дуэт», «Аргон», «Арахис», «</a:t>
            </a:r>
            <a:r>
              <a:rPr lang="en-US" sz="2400" i="0" u="sng" dirty="0" err="1">
                <a:solidFill>
                  <a:srgbClr val="202029"/>
                </a:solidFill>
                <a:effectLst/>
              </a:rPr>
              <a:t>Baofeng</a:t>
            </a:r>
            <a:r>
              <a:rPr lang="ru-RU" sz="2400" i="0" u="sng" dirty="0">
                <a:solidFill>
                  <a:srgbClr val="202029"/>
                </a:solidFill>
                <a:effectLst/>
              </a:rPr>
              <a:t>»</a:t>
            </a:r>
            <a:r>
              <a:rPr lang="ru-RU" sz="2400" u="sng" dirty="0">
                <a:solidFill>
                  <a:srgbClr val="202029"/>
                </a:solidFill>
              </a:rPr>
              <a:t>, «</a:t>
            </a:r>
            <a:r>
              <a:rPr lang="en-US" sz="2400" u="sng" dirty="0" err="1">
                <a:solidFill>
                  <a:srgbClr val="202029"/>
                </a:solidFill>
              </a:rPr>
              <a:t>Motorolla</a:t>
            </a:r>
            <a:r>
              <a:rPr lang="ru-RU" sz="2400" u="sng" dirty="0">
                <a:solidFill>
                  <a:srgbClr val="202029"/>
                </a:solidFill>
              </a:rPr>
              <a:t>»</a:t>
            </a:r>
            <a:r>
              <a:rPr lang="en-US" sz="2400" u="sng" dirty="0">
                <a:solidFill>
                  <a:srgbClr val="202029"/>
                </a:solidFill>
              </a:rPr>
              <a:t>, </a:t>
            </a:r>
            <a:r>
              <a:rPr lang="ru-RU" sz="2400" u="sng" dirty="0">
                <a:solidFill>
                  <a:srgbClr val="202029"/>
                </a:solidFill>
              </a:rPr>
              <a:t>модуля телеметрии </a:t>
            </a:r>
            <a:r>
              <a:rPr lang="en-US" sz="2400" u="sng" dirty="0" err="1">
                <a:solidFill>
                  <a:srgbClr val="202029"/>
                </a:solidFill>
              </a:rPr>
              <a:t>cuav</a:t>
            </a:r>
            <a:r>
              <a:rPr lang="en-US" sz="2400" u="sng" dirty="0">
                <a:solidFill>
                  <a:srgbClr val="202029"/>
                </a:solidFill>
              </a:rPr>
              <a:t> p9</a:t>
            </a:r>
            <a:endParaRPr lang="ru-RU" sz="2400" i="0" u="sng" dirty="0">
              <a:solidFill>
                <a:srgbClr val="202029"/>
              </a:solidFill>
              <a:effectLst/>
            </a:endParaRPr>
          </a:p>
          <a:p>
            <a:pPr marL="171450" indent="-457200" algn="just">
              <a:buFont typeface="+mj-lt"/>
              <a:buAutoNum type="arabicPeriod"/>
            </a:pPr>
            <a:r>
              <a:rPr lang="ru-RU" sz="2400" b="0" i="0" dirty="0">
                <a:solidFill>
                  <a:srgbClr val="202029"/>
                </a:solidFill>
                <a:effectLst/>
              </a:rPr>
              <a:t>Расчеты по карте ( линейка, зоны видимости)</a:t>
            </a:r>
          </a:p>
          <a:p>
            <a:pPr marL="171450" indent="-457200" algn="just">
              <a:buFont typeface="+mj-lt"/>
              <a:buAutoNum type="arabicPeriod"/>
            </a:pPr>
            <a:r>
              <a:rPr lang="ru-RU" sz="2400" b="0" i="0" dirty="0">
                <a:solidFill>
                  <a:srgbClr val="202029"/>
                </a:solidFill>
                <a:effectLst/>
              </a:rPr>
              <a:t>Встроенный модуль для расчета установок для стрельбы</a:t>
            </a:r>
          </a:p>
          <a:p>
            <a:pPr marL="171450" indent="-457200" algn="just">
              <a:buFont typeface="+mj-lt"/>
              <a:buAutoNum type="arabicPeriod"/>
            </a:pPr>
            <a:r>
              <a:rPr lang="ru-RU" sz="2400" dirty="0">
                <a:solidFill>
                  <a:srgbClr val="202029"/>
                </a:solidFill>
              </a:rPr>
              <a:t>Чат</a:t>
            </a:r>
          </a:p>
          <a:p>
            <a:pPr marL="171450" indent="-457200" algn="just">
              <a:buFont typeface="+mj-lt"/>
              <a:buAutoNum type="arabicPeriod"/>
            </a:pPr>
            <a:r>
              <a:rPr lang="ru-RU" sz="2400" u="sng" dirty="0">
                <a:solidFill>
                  <a:srgbClr val="202029"/>
                </a:solidFill>
              </a:rPr>
              <a:t>Целеуказание, корректирование огня</a:t>
            </a:r>
            <a:endParaRPr lang="ru-RU" sz="2400" i="0" u="sng" dirty="0">
              <a:solidFill>
                <a:srgbClr val="202029"/>
              </a:solidFill>
              <a:effectLst/>
            </a:endParaRPr>
          </a:p>
          <a:p>
            <a:pPr marL="171450" indent="-457200" algn="just">
              <a:buFont typeface="+mj-lt"/>
              <a:buAutoNum type="arabicPeriod"/>
            </a:pPr>
            <a:r>
              <a:rPr lang="ru-RU" sz="2400" i="0" u="sng" dirty="0">
                <a:solidFill>
                  <a:srgbClr val="202029"/>
                </a:solidFill>
                <a:effectLst/>
              </a:rPr>
              <a:t>Получение данных с БПЛА и нанесение данных о разведанных объектах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5AA6B79C-C974-41BB-ACEE-93FB415909FD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6C92014-E1B5-49C5-BEB9-D2D77CB06D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024477" y="10664798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4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A1FF23E-A6D6-4719-ACD2-C2117E43916B}"/>
              </a:ext>
            </a:extLst>
          </p:cNvPr>
          <p:cNvSpPr txBox="1"/>
          <p:nvPr/>
        </p:nvSpPr>
        <p:spPr>
          <a:xfrm>
            <a:off x="11295875" y="1467683"/>
            <a:ext cx="7183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МОБИЛЬНОЕ ПРИЛОЖЕНИЕ «Репей»</a:t>
            </a:r>
          </a:p>
          <a:p>
            <a:r>
              <a:rPr lang="ru-RU" sz="3200" b="0" dirty="0">
                <a:solidFill>
                  <a:schemeClr val="bg1"/>
                </a:solidFill>
              </a:rPr>
              <a:t>АО «КОНЦЕРН «СОЗВЕЗДИЕ»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1784C1C8-3792-4356-B87D-5BADC8ADE7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39766" r="19319" b="31693"/>
          <a:stretch/>
        </p:blipFill>
        <p:spPr bwMode="auto">
          <a:xfrm>
            <a:off x="12025747" y="5088029"/>
            <a:ext cx="4252696" cy="4231900"/>
          </a:xfrm>
          <a:prstGeom prst="flowChartConnector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836825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E902B526-A912-41A1-86E2-B1095C9AC820}"/>
              </a:ext>
            </a:extLst>
          </p:cNvPr>
          <p:cNvSpPr/>
          <p:nvPr/>
        </p:nvSpPr>
        <p:spPr bwMode="auto">
          <a:xfrm>
            <a:off x="253374" y="1171095"/>
            <a:ext cx="19597353" cy="9837587"/>
          </a:xfrm>
          <a:prstGeom prst="rect">
            <a:avLst/>
          </a:prstGeom>
          <a:solidFill>
            <a:srgbClr val="DADFEA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5BBE441-365E-47D6-8DC6-52691ACD5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F0C4553D-A2E8-4C3E-BA69-57F6B081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1" y="155969"/>
            <a:ext cx="835071" cy="756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2CB65E5-5601-4944-A4D0-C83790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127288" y="214641"/>
            <a:ext cx="704768" cy="638803"/>
          </a:xfrm>
          <a:prstGeom prst="rect">
            <a:avLst/>
          </a:prstGeom>
        </p:spPr>
      </p:pic>
      <p:sp>
        <p:nvSpPr>
          <p:cNvPr id="30" name="AutoShape 2" descr="Концерн «Созвездие» и «Роснефть» провели успешные испытания цифровых  DMR-радиостанций на Комсомольском НПЗ"/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9" name="TextBox 8"/>
          <p:cNvSpPr txBox="1"/>
          <p:nvPr/>
        </p:nvSpPr>
        <p:spPr>
          <a:xfrm>
            <a:off x="282938" y="300668"/>
            <a:ext cx="18361289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ВАРИАНТЫ КОМПЛЕКТАЦИИ ПРОГРАММНОГО ОБЕСПЕЧЕНИЯ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8DCE904C-719F-49CB-892F-5E57D462D896}"/>
              </a:ext>
            </a:extLst>
          </p:cNvPr>
          <p:cNvCxnSpPr>
            <a:cxnSpLocks/>
          </p:cNvCxnSpPr>
          <p:nvPr/>
        </p:nvCxnSpPr>
        <p:spPr>
          <a:xfrm>
            <a:off x="-6350" y="102552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FDC4EDC1-4929-48FE-90D5-E7911913D5AC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B2C2E19-CA42-4D2C-9BD5-7379F50F9DC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087779" y="10778306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5</a:t>
            </a:fld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647E7BF2-5AC1-4CFF-9725-58EA3A297D3B}"/>
              </a:ext>
            </a:extLst>
          </p:cNvPr>
          <p:cNvGrpSpPr/>
          <p:nvPr/>
        </p:nvGrpSpPr>
        <p:grpSpPr>
          <a:xfrm>
            <a:off x="492693" y="1395652"/>
            <a:ext cx="19118713" cy="9066727"/>
            <a:chOff x="296314" y="1347272"/>
            <a:chExt cx="12627962" cy="9066727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4C0E0EBA-ED7D-4109-8A2B-4674415B4058}"/>
                </a:ext>
              </a:extLst>
            </p:cNvPr>
            <p:cNvGrpSpPr/>
            <p:nvPr/>
          </p:nvGrpSpPr>
          <p:grpSpPr>
            <a:xfrm>
              <a:off x="296314" y="1347272"/>
              <a:ext cx="6282909" cy="9066727"/>
              <a:chOff x="296314" y="1347272"/>
              <a:chExt cx="6282909" cy="9066727"/>
            </a:xfrm>
          </p:grpSpPr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xmlns="" id="{A702E33E-98B4-4783-88AD-B7E1E9622FCF}"/>
                  </a:ext>
                </a:extLst>
              </p:cNvPr>
              <p:cNvSpPr/>
              <p:nvPr/>
            </p:nvSpPr>
            <p:spPr>
              <a:xfrm>
                <a:off x="402852" y="2375198"/>
                <a:ext cx="6069834" cy="8038801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D00E0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xmlns="" id="{A0A05577-8BC2-43F5-8194-43FBEC8B5087}"/>
                  </a:ext>
                </a:extLst>
              </p:cNvPr>
              <p:cNvSpPr/>
              <p:nvPr/>
            </p:nvSpPr>
            <p:spPr>
              <a:xfrm>
                <a:off x="296315" y="1347272"/>
                <a:ext cx="6282908" cy="1240356"/>
              </a:xfrm>
              <a:prstGeom prst="rect">
                <a:avLst/>
              </a:prstGeom>
              <a:solidFill>
                <a:srgbClr val="AF0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xmlns="" id="{5C7B1B54-BA09-4ED2-8047-00E1A46A0A2C}"/>
                  </a:ext>
                </a:extLst>
              </p:cNvPr>
              <p:cNvSpPr/>
              <p:nvPr/>
            </p:nvSpPr>
            <p:spPr bwMode="auto">
              <a:xfrm>
                <a:off x="1061379" y="2760339"/>
                <a:ext cx="5288620" cy="448712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ru-RU" sz="3000" dirty="0">
                    <a:solidFill>
                      <a:schemeClr val="tx1"/>
                    </a:solidFill>
                  </a:rPr>
                  <a:t>Нанесение разведанных данных</a:t>
                </a:r>
              </a:p>
              <a:p>
                <a:pPr marL="457200" indent="-4572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ru-RU" sz="3000" dirty="0">
                    <a:solidFill>
                      <a:schemeClr val="tx1"/>
                    </a:solidFill>
                  </a:rPr>
                  <a:t>Целеуказание</a:t>
                </a:r>
              </a:p>
              <a:p>
                <a:pPr marL="457200" indent="-4572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ru-RU" sz="3000" dirty="0">
                    <a:solidFill>
                      <a:schemeClr val="tx1"/>
                    </a:solidFill>
                  </a:rPr>
                  <a:t>Навигация</a:t>
                </a:r>
              </a:p>
              <a:p>
                <a:pPr marL="457200" indent="-4572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ru-RU" sz="3000" dirty="0">
                    <a:solidFill>
                      <a:schemeClr val="tx1"/>
                    </a:solidFill>
                  </a:rPr>
                  <a:t>Ориентиры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AE47BB2E-DF22-4914-BB35-BA36F879722D}"/>
                  </a:ext>
                </a:extLst>
              </p:cNvPr>
              <p:cNvSpPr txBox="1"/>
              <p:nvPr/>
            </p:nvSpPr>
            <p:spPr bwMode="auto">
              <a:xfrm>
                <a:off x="296314" y="1667309"/>
                <a:ext cx="62730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>
                    <a:solidFill>
                      <a:srgbClr val="243454"/>
                    </a:solidFill>
                    <a:latin typeface="Montserrat" panose="00000500000000000000" pitchFamily="2" charset="-52"/>
                  </a:defRPr>
                </a:lvl1pPr>
              </a:lstStyle>
              <a:p>
                <a:r>
                  <a:rPr lang="ru-RU" b="1" dirty="0">
                    <a:solidFill>
                      <a:schemeClr val="bg1"/>
                    </a:solidFill>
                    <a:latin typeface="+mn-lt"/>
                  </a:rPr>
                  <a:t>«РЕПЕЙ – РОК»</a:t>
                </a:r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xmlns="" id="{AF36FBDE-F77D-454D-A8A4-8B7A326ED8D7}"/>
                  </a:ext>
                </a:extLst>
              </p:cNvPr>
              <p:cNvSpPr/>
              <p:nvPr/>
            </p:nvSpPr>
            <p:spPr>
              <a:xfrm>
                <a:off x="1061379" y="6801194"/>
                <a:ext cx="509987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ru-RU" sz="3000" dirty="0"/>
                  <a:t>Измерения по карте / расчет зон видимости</a:t>
                </a:r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xmlns="" id="{6FBCCABA-2C59-4D5E-AA30-87346053B8FA}"/>
                  </a:ext>
                </a:extLst>
              </p:cNvPr>
              <p:cNvSpPr/>
              <p:nvPr/>
            </p:nvSpPr>
            <p:spPr>
              <a:xfrm>
                <a:off x="1017167" y="7672153"/>
                <a:ext cx="5099874" cy="8863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ru-RU" sz="3000" dirty="0"/>
                  <a:t>Интеграция с БЛА линейки </a:t>
                </a:r>
                <a:r>
                  <a:rPr lang="en-US" sz="3000" dirty="0" err="1"/>
                  <a:t>Dji</a:t>
                </a:r>
                <a:endParaRPr lang="ru-RU" sz="3000" dirty="0"/>
              </a:p>
            </p:txBody>
          </p: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xmlns="" id="{FD36ED6C-0621-4CE5-96EA-A799188ABFE5}"/>
                </a:ext>
              </a:extLst>
            </p:cNvPr>
            <p:cNvGrpSpPr/>
            <p:nvPr/>
          </p:nvGrpSpPr>
          <p:grpSpPr>
            <a:xfrm>
              <a:off x="6844575" y="1347272"/>
              <a:ext cx="6079701" cy="9066727"/>
              <a:chOff x="6849509" y="1347272"/>
              <a:chExt cx="6079701" cy="9066727"/>
            </a:xfrm>
          </p:grpSpPr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xmlns="" id="{0706E1DE-8B00-4456-8BA9-130109B215E0}"/>
                  </a:ext>
                </a:extLst>
              </p:cNvPr>
              <p:cNvSpPr/>
              <p:nvPr/>
            </p:nvSpPr>
            <p:spPr bwMode="auto">
              <a:xfrm>
                <a:off x="6957749" y="2375198"/>
                <a:ext cx="5853354" cy="8038801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E55A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xmlns="" id="{77503AD6-E469-46DF-AFFF-4428DD681305}"/>
                  </a:ext>
                </a:extLst>
              </p:cNvPr>
              <p:cNvSpPr/>
              <p:nvPr/>
            </p:nvSpPr>
            <p:spPr bwMode="auto">
              <a:xfrm>
                <a:off x="6849509" y="1347272"/>
                <a:ext cx="6069834" cy="1240356"/>
              </a:xfrm>
              <a:prstGeom prst="rect">
                <a:avLst/>
              </a:prstGeom>
              <a:solidFill>
                <a:srgbClr val="E55A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F7DBCCE8-3633-4424-BB69-B42DBE07257C}"/>
                  </a:ext>
                </a:extLst>
              </p:cNvPr>
              <p:cNvSpPr txBox="1"/>
              <p:nvPr/>
            </p:nvSpPr>
            <p:spPr bwMode="auto">
              <a:xfrm>
                <a:off x="6849510" y="1667312"/>
                <a:ext cx="6079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>
                    <a:solidFill>
                      <a:srgbClr val="243454"/>
                    </a:solidFill>
                    <a:latin typeface="Montserrat" panose="00000500000000000000" pitchFamily="2" charset="-52"/>
                  </a:defRPr>
                </a:lvl1pPr>
              </a:lstStyle>
              <a:p>
                <a:r>
                  <a:rPr lang="ru-RU" sz="4000" b="1" dirty="0">
                    <a:solidFill>
                      <a:schemeClr val="bg1"/>
                    </a:solidFill>
                    <a:latin typeface="+mn-lt"/>
                  </a:rPr>
                  <a:t>«РЕПЕЙ </a:t>
                </a:r>
                <a:r>
                  <a:rPr lang="en-US" sz="4000" b="1" dirty="0">
                    <a:solidFill>
                      <a:schemeClr val="bg1"/>
                    </a:solidFill>
                    <a:latin typeface="+mn-lt"/>
                  </a:rPr>
                  <a:t>PRO</a:t>
                </a:r>
                <a:r>
                  <a:rPr lang="ru-RU" sz="4000" b="1" dirty="0">
                    <a:solidFill>
                      <a:schemeClr val="bg1"/>
                    </a:solidFill>
                    <a:latin typeface="+mn-lt"/>
                  </a:rPr>
                  <a:t>»</a:t>
                </a:r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xmlns="" id="{36303CD9-4CB9-47C5-91C2-FBDA6EB0C6EF}"/>
                  </a:ext>
                </a:extLst>
              </p:cNvPr>
              <p:cNvSpPr/>
              <p:nvPr/>
            </p:nvSpPr>
            <p:spPr bwMode="auto">
              <a:xfrm>
                <a:off x="7413851" y="2997745"/>
                <a:ext cx="5099874" cy="27330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ru-RU" sz="3000" dirty="0"/>
                  <a:t>Постановка задач</a:t>
                </a:r>
              </a:p>
              <a:p>
                <a:pPr>
                  <a:lnSpc>
                    <a:spcPct val="200000"/>
                  </a:lnSpc>
                </a:pPr>
                <a:r>
                  <a:rPr lang="ru-RU" sz="3000" dirty="0"/>
                  <a:t>         - Нанесение обстановки</a:t>
                </a:r>
              </a:p>
              <a:p>
                <a:pPr>
                  <a:lnSpc>
                    <a:spcPct val="200000"/>
                  </a:lnSpc>
                </a:pPr>
                <a:r>
                  <a:rPr lang="ru-RU" sz="3000" dirty="0"/>
                  <a:t>         - Генерация документа</a:t>
                </a:r>
              </a:p>
            </p:txBody>
          </p:sp>
        </p:grp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920096AC-5878-496A-A39F-2BC82FEEEB07}"/>
              </a:ext>
            </a:extLst>
          </p:cNvPr>
          <p:cNvGrpSpPr/>
          <p:nvPr/>
        </p:nvGrpSpPr>
        <p:grpSpPr>
          <a:xfrm>
            <a:off x="14275916" y="7561542"/>
            <a:ext cx="1623726" cy="1574259"/>
            <a:chOff x="9202030" y="8213206"/>
            <a:chExt cx="1623726" cy="1574259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F534D9C7-6455-49B2-8D91-AE568F7C3F90}"/>
                </a:ext>
              </a:extLst>
            </p:cNvPr>
            <p:cNvSpPr/>
            <p:nvPr/>
          </p:nvSpPr>
          <p:spPr bwMode="auto">
            <a:xfrm>
              <a:off x="9202030" y="8230675"/>
              <a:ext cx="1556790" cy="1556790"/>
            </a:xfrm>
            <a:prstGeom prst="ellipse">
              <a:avLst/>
            </a:prstGeom>
            <a:solidFill>
              <a:srgbClr val="E55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xmlns="" id="{899D4289-7462-496F-83CC-057820BD9F25}"/>
                </a:ext>
              </a:extLst>
            </p:cNvPr>
            <p:cNvSpPr/>
            <p:nvPr/>
          </p:nvSpPr>
          <p:spPr bwMode="auto">
            <a:xfrm>
              <a:off x="9260756" y="8213206"/>
              <a:ext cx="1565000" cy="1150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</a:t>
              </a:r>
              <a:endPara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78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" name="Freeform 14">
            <a:extLst>
              <a:ext uri="{FF2B5EF4-FFF2-40B4-BE49-F238E27FC236}">
                <a16:creationId xmlns:a16="http://schemas.microsoft.com/office/drawing/2014/main" xmlns="" id="{2848CC8C-CEFC-48CF-A1C0-054E40E4CFFC}"/>
              </a:ext>
            </a:extLst>
          </p:cNvPr>
          <p:cNvSpPr>
            <a:spLocks/>
          </p:cNvSpPr>
          <p:nvPr/>
        </p:nvSpPr>
        <p:spPr bwMode="auto">
          <a:xfrm>
            <a:off x="13309473" y="1147720"/>
            <a:ext cx="6438902" cy="623888"/>
          </a:xfrm>
          <a:custGeom>
            <a:avLst/>
            <a:gdLst>
              <a:gd name="T0" fmla="*/ 0 w 4157"/>
              <a:gd name="T1" fmla="*/ 2 h 393"/>
              <a:gd name="T2" fmla="*/ 4157 w 4157"/>
              <a:gd name="T3" fmla="*/ 0 h 393"/>
              <a:gd name="T4" fmla="*/ 4157 w 4157"/>
              <a:gd name="T5" fmla="*/ 391 h 393"/>
              <a:gd name="T6" fmla="*/ 0 w 4157"/>
              <a:gd name="T7" fmla="*/ 393 h 393"/>
              <a:gd name="T8" fmla="*/ 0 w 4157"/>
              <a:gd name="T9" fmla="*/ 2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57" h="393">
                <a:moveTo>
                  <a:pt x="0" y="2"/>
                </a:moveTo>
                <a:lnTo>
                  <a:pt x="4157" y="0"/>
                </a:lnTo>
                <a:lnTo>
                  <a:pt x="4157" y="391"/>
                </a:lnTo>
                <a:lnTo>
                  <a:pt x="0" y="393"/>
                </a:lnTo>
                <a:lnTo>
                  <a:pt x="0" y="2"/>
                </a:lnTo>
                <a:close/>
              </a:path>
            </a:pathLst>
          </a:custGeom>
          <a:solidFill>
            <a:srgbClr val="AF0C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6" name="Rectangle 12">
            <a:extLst>
              <a:ext uri="{FF2B5EF4-FFF2-40B4-BE49-F238E27FC236}">
                <a16:creationId xmlns:a16="http://schemas.microsoft.com/office/drawing/2014/main" xmlns="" id="{A3CEDB94-745A-4444-9C15-580716DB5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513" y="1152483"/>
            <a:ext cx="6411009" cy="623888"/>
          </a:xfrm>
          <a:prstGeom prst="rect">
            <a:avLst/>
          </a:prstGeom>
          <a:solidFill>
            <a:srgbClr val="AF0C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" name="Freeform 16">
            <a:extLst>
              <a:ext uri="{FF2B5EF4-FFF2-40B4-BE49-F238E27FC236}">
                <a16:creationId xmlns:a16="http://schemas.microsoft.com/office/drawing/2014/main" xmlns="" id="{9D1849D6-0DC1-4FA2-8BE8-2645FD15603B}"/>
              </a:ext>
            </a:extLst>
          </p:cNvPr>
          <p:cNvSpPr>
            <a:spLocks/>
          </p:cNvSpPr>
          <p:nvPr/>
        </p:nvSpPr>
        <p:spPr bwMode="auto">
          <a:xfrm>
            <a:off x="7002337" y="1147720"/>
            <a:ext cx="6134093" cy="623888"/>
          </a:xfrm>
          <a:custGeom>
            <a:avLst/>
            <a:gdLst>
              <a:gd name="T0" fmla="*/ 0 w 3872"/>
              <a:gd name="T1" fmla="*/ 2 h 393"/>
              <a:gd name="T2" fmla="*/ 3872 w 3872"/>
              <a:gd name="T3" fmla="*/ 0 h 393"/>
              <a:gd name="T4" fmla="*/ 3872 w 3872"/>
              <a:gd name="T5" fmla="*/ 391 h 393"/>
              <a:gd name="T6" fmla="*/ 0 w 3872"/>
              <a:gd name="T7" fmla="*/ 393 h 393"/>
              <a:gd name="T8" fmla="*/ 0 w 3872"/>
              <a:gd name="T9" fmla="*/ 2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72" h="393">
                <a:moveTo>
                  <a:pt x="0" y="2"/>
                </a:moveTo>
                <a:lnTo>
                  <a:pt x="3872" y="0"/>
                </a:lnTo>
                <a:lnTo>
                  <a:pt x="3872" y="391"/>
                </a:lnTo>
                <a:lnTo>
                  <a:pt x="0" y="393"/>
                </a:lnTo>
                <a:lnTo>
                  <a:pt x="0" y="2"/>
                </a:lnTo>
                <a:close/>
              </a:path>
            </a:pathLst>
          </a:custGeom>
          <a:solidFill>
            <a:srgbClr val="AF0C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2" name="Freeform 18">
            <a:extLst>
              <a:ext uri="{FF2B5EF4-FFF2-40B4-BE49-F238E27FC236}">
                <a16:creationId xmlns:a16="http://schemas.microsoft.com/office/drawing/2014/main" xmlns="" id="{2FAB504D-6130-48C3-A80D-75068EDB6E0D}"/>
              </a:ext>
            </a:extLst>
          </p:cNvPr>
          <p:cNvSpPr>
            <a:spLocks/>
          </p:cNvSpPr>
          <p:nvPr/>
        </p:nvSpPr>
        <p:spPr bwMode="auto">
          <a:xfrm>
            <a:off x="302514" y="1152483"/>
            <a:ext cx="1095948" cy="623888"/>
          </a:xfrm>
          <a:custGeom>
            <a:avLst/>
            <a:gdLst>
              <a:gd name="T0" fmla="*/ 694 w 694"/>
              <a:gd name="T1" fmla="*/ 0 h 393"/>
              <a:gd name="T2" fmla="*/ 0 w 694"/>
              <a:gd name="T3" fmla="*/ 0 h 393"/>
              <a:gd name="T4" fmla="*/ 0 w 694"/>
              <a:gd name="T5" fmla="*/ 393 h 393"/>
              <a:gd name="T6" fmla="*/ 532 w 694"/>
              <a:gd name="T7" fmla="*/ 393 h 393"/>
              <a:gd name="T8" fmla="*/ 694 w 694"/>
              <a:gd name="T9" fmla="*/ 0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4" h="393">
                <a:moveTo>
                  <a:pt x="694" y="0"/>
                </a:moveTo>
                <a:lnTo>
                  <a:pt x="0" y="0"/>
                </a:lnTo>
                <a:lnTo>
                  <a:pt x="0" y="393"/>
                </a:lnTo>
                <a:lnTo>
                  <a:pt x="532" y="393"/>
                </a:lnTo>
                <a:lnTo>
                  <a:pt x="694" y="0"/>
                </a:lnTo>
                <a:close/>
              </a:path>
            </a:pathLst>
          </a:custGeom>
          <a:solidFill>
            <a:srgbClr val="D682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4" name="Freeform 28">
            <a:extLst>
              <a:ext uri="{FF2B5EF4-FFF2-40B4-BE49-F238E27FC236}">
                <a16:creationId xmlns:a16="http://schemas.microsoft.com/office/drawing/2014/main" xmlns="" id="{3671F501-CBAF-4139-8FE5-111346A51F33}"/>
              </a:ext>
            </a:extLst>
          </p:cNvPr>
          <p:cNvSpPr>
            <a:spLocks/>
          </p:cNvSpPr>
          <p:nvPr/>
        </p:nvSpPr>
        <p:spPr bwMode="auto">
          <a:xfrm>
            <a:off x="6892809" y="1149308"/>
            <a:ext cx="1114416" cy="620713"/>
          </a:xfrm>
          <a:custGeom>
            <a:avLst/>
            <a:gdLst>
              <a:gd name="T0" fmla="*/ 633 w 633"/>
              <a:gd name="T1" fmla="*/ 0 h 391"/>
              <a:gd name="T2" fmla="*/ 0 w 633"/>
              <a:gd name="T3" fmla="*/ 0 h 391"/>
              <a:gd name="T4" fmla="*/ 0 w 633"/>
              <a:gd name="T5" fmla="*/ 249 h 391"/>
              <a:gd name="T6" fmla="*/ 0 w 633"/>
              <a:gd name="T7" fmla="*/ 391 h 391"/>
              <a:gd name="T8" fmla="*/ 471 w 633"/>
              <a:gd name="T9" fmla="*/ 391 h 391"/>
              <a:gd name="T10" fmla="*/ 633 w 633"/>
              <a:gd name="T11" fmla="*/ 0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3" h="391">
                <a:moveTo>
                  <a:pt x="633" y="0"/>
                </a:moveTo>
                <a:lnTo>
                  <a:pt x="0" y="0"/>
                </a:lnTo>
                <a:lnTo>
                  <a:pt x="0" y="249"/>
                </a:lnTo>
                <a:lnTo>
                  <a:pt x="0" y="391"/>
                </a:lnTo>
                <a:lnTo>
                  <a:pt x="471" y="391"/>
                </a:lnTo>
                <a:lnTo>
                  <a:pt x="633" y="0"/>
                </a:lnTo>
                <a:close/>
              </a:path>
            </a:pathLst>
          </a:custGeom>
          <a:solidFill>
            <a:srgbClr val="D682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0" name="Freeform 34">
            <a:extLst>
              <a:ext uri="{FF2B5EF4-FFF2-40B4-BE49-F238E27FC236}">
                <a16:creationId xmlns:a16="http://schemas.microsoft.com/office/drawing/2014/main" xmlns="" id="{570A14F2-B3E1-4105-98EC-5515C30ECBD3}"/>
              </a:ext>
            </a:extLst>
          </p:cNvPr>
          <p:cNvSpPr>
            <a:spLocks/>
          </p:cNvSpPr>
          <p:nvPr/>
        </p:nvSpPr>
        <p:spPr bwMode="auto">
          <a:xfrm>
            <a:off x="13308207" y="1155654"/>
            <a:ext cx="1093788" cy="620713"/>
          </a:xfrm>
          <a:custGeom>
            <a:avLst/>
            <a:gdLst>
              <a:gd name="T0" fmla="*/ 689 w 689"/>
              <a:gd name="T1" fmla="*/ 0 h 391"/>
              <a:gd name="T2" fmla="*/ 0 w 689"/>
              <a:gd name="T3" fmla="*/ 0 h 391"/>
              <a:gd name="T4" fmla="*/ 0 w 689"/>
              <a:gd name="T5" fmla="*/ 391 h 391"/>
              <a:gd name="T6" fmla="*/ 528 w 689"/>
              <a:gd name="T7" fmla="*/ 391 h 391"/>
              <a:gd name="T8" fmla="*/ 689 w 689"/>
              <a:gd name="T9" fmla="*/ 0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9" h="391">
                <a:moveTo>
                  <a:pt x="689" y="0"/>
                </a:moveTo>
                <a:lnTo>
                  <a:pt x="0" y="0"/>
                </a:lnTo>
                <a:lnTo>
                  <a:pt x="0" y="391"/>
                </a:lnTo>
                <a:lnTo>
                  <a:pt x="528" y="391"/>
                </a:lnTo>
                <a:lnTo>
                  <a:pt x="689" y="0"/>
                </a:lnTo>
                <a:close/>
              </a:path>
            </a:pathLst>
          </a:custGeom>
          <a:solidFill>
            <a:srgbClr val="D682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8DCE904C-719F-49CB-892F-5E57D462D896}"/>
              </a:ext>
            </a:extLst>
          </p:cNvPr>
          <p:cNvCxnSpPr>
            <a:cxnSpLocks/>
          </p:cNvCxnSpPr>
          <p:nvPr/>
        </p:nvCxnSpPr>
        <p:spPr>
          <a:xfrm>
            <a:off x="-2140" y="1046802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8577D9CF-90B6-462C-AE25-350B01C66B75}"/>
              </a:ext>
            </a:extLst>
          </p:cNvPr>
          <p:cNvSpPr txBox="1"/>
          <p:nvPr/>
        </p:nvSpPr>
        <p:spPr bwMode="auto">
          <a:xfrm>
            <a:off x="503965" y="1190882"/>
            <a:ext cx="6082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РАЗВЕДКА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xmlns="" id="{D0A7808C-EF7F-4094-914E-A9B2B8B75BAD}"/>
              </a:ext>
            </a:extLst>
          </p:cNvPr>
          <p:cNvSpPr txBox="1"/>
          <p:nvPr/>
        </p:nvSpPr>
        <p:spPr bwMode="auto">
          <a:xfrm>
            <a:off x="7481787" y="1123082"/>
            <a:ext cx="5587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ПРИНЯТИЕ РЕШЕНИЯ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xmlns="" id="{58AB9668-93BF-4CDD-81D9-2272F086F9B9}"/>
              </a:ext>
            </a:extLst>
          </p:cNvPr>
          <p:cNvSpPr txBox="1"/>
          <p:nvPr/>
        </p:nvSpPr>
        <p:spPr bwMode="auto">
          <a:xfrm>
            <a:off x="13611316" y="1146366"/>
            <a:ext cx="611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ПОРАЖЕНИЕ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C32A6C43-7664-4EC1-B840-6C0E81F2A664}"/>
              </a:ext>
            </a:extLst>
          </p:cNvPr>
          <p:cNvSpPr txBox="1"/>
          <p:nvPr/>
        </p:nvSpPr>
        <p:spPr bwMode="auto">
          <a:xfrm>
            <a:off x="241691" y="1164538"/>
            <a:ext cx="82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xmlns="" id="{CB42246A-0C35-4BE8-BB56-66CA5AEAF53E}"/>
              </a:ext>
            </a:extLst>
          </p:cNvPr>
          <p:cNvSpPr txBox="1"/>
          <p:nvPr/>
        </p:nvSpPr>
        <p:spPr bwMode="auto">
          <a:xfrm>
            <a:off x="6901054" y="1190882"/>
            <a:ext cx="82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xmlns="" id="{3D23E841-8E2F-42CF-A66D-D0EFB13ECC0C}"/>
              </a:ext>
            </a:extLst>
          </p:cNvPr>
          <p:cNvSpPr txBox="1"/>
          <p:nvPr/>
        </p:nvSpPr>
        <p:spPr bwMode="auto">
          <a:xfrm>
            <a:off x="13204405" y="1180235"/>
            <a:ext cx="82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Rectangle 13">
            <a:extLst>
              <a:ext uri="{FF2B5EF4-FFF2-40B4-BE49-F238E27FC236}">
                <a16:creationId xmlns:a16="http://schemas.microsoft.com/office/drawing/2014/main" xmlns="" id="{6F12500D-D5E5-4AFC-BF11-57342C4AE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37" y="1209633"/>
            <a:ext cx="67024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3" name="Freeform 19">
            <a:extLst>
              <a:ext uri="{FF2B5EF4-FFF2-40B4-BE49-F238E27FC236}">
                <a16:creationId xmlns:a16="http://schemas.microsoft.com/office/drawing/2014/main" xmlns="" id="{BC853EC6-A7F5-4549-B265-D479D5ADBD3F}"/>
              </a:ext>
            </a:extLst>
          </p:cNvPr>
          <p:cNvSpPr>
            <a:spLocks/>
          </p:cNvSpPr>
          <p:nvPr/>
        </p:nvSpPr>
        <p:spPr bwMode="auto">
          <a:xfrm>
            <a:off x="296737" y="1209633"/>
            <a:ext cx="1101725" cy="623888"/>
          </a:xfrm>
          <a:custGeom>
            <a:avLst/>
            <a:gdLst>
              <a:gd name="T0" fmla="*/ 694 w 694"/>
              <a:gd name="T1" fmla="*/ 0 h 393"/>
              <a:gd name="T2" fmla="*/ 0 w 694"/>
              <a:gd name="T3" fmla="*/ 0 h 393"/>
              <a:gd name="T4" fmla="*/ 0 w 694"/>
              <a:gd name="T5" fmla="*/ 393 h 393"/>
              <a:gd name="T6" fmla="*/ 532 w 694"/>
              <a:gd name="T7" fmla="*/ 393 h 393"/>
              <a:gd name="T8" fmla="*/ 694 w 694"/>
              <a:gd name="T9" fmla="*/ 0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4" h="393">
                <a:moveTo>
                  <a:pt x="694" y="0"/>
                </a:moveTo>
                <a:lnTo>
                  <a:pt x="0" y="0"/>
                </a:lnTo>
                <a:lnTo>
                  <a:pt x="0" y="393"/>
                </a:lnTo>
                <a:lnTo>
                  <a:pt x="532" y="393"/>
                </a:lnTo>
                <a:lnTo>
                  <a:pt x="69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B2BCA489-8862-447B-8AB2-9AABCF2ED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9475" y="3235123"/>
            <a:ext cx="6438900" cy="7670904"/>
          </a:xfrm>
          <a:prstGeom prst="rect">
            <a:avLst/>
          </a:prstGeom>
          <a:solidFill>
            <a:srgbClr val="DADFE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5B5AAB11-CAAE-494C-AE64-960883F11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991" y="3320297"/>
            <a:ext cx="6423596" cy="7585729"/>
          </a:xfrm>
          <a:prstGeom prst="rect">
            <a:avLst/>
          </a:prstGeom>
          <a:solidFill>
            <a:srgbClr val="DADFE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xmlns="" id="{8BEF5754-5615-4AD5-98E2-25B9798B0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5975" y="3285373"/>
            <a:ext cx="6243638" cy="7620654"/>
          </a:xfrm>
          <a:prstGeom prst="rect">
            <a:avLst/>
          </a:prstGeom>
          <a:solidFill>
            <a:srgbClr val="DADFE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D7CA486E-4CC1-4959-80D1-9A5C2563E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496" y="4127326"/>
            <a:ext cx="618082" cy="119040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5BBE441-365E-47D6-8DC6-52691ACD51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F0C4553D-A2E8-4C3E-BA69-57F6B08117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1" y="155969"/>
            <a:ext cx="835071" cy="756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2CB65E5-5601-4944-A4D0-C83790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127288" y="214641"/>
            <a:ext cx="704768" cy="638803"/>
          </a:xfrm>
          <a:prstGeom prst="rect">
            <a:avLst/>
          </a:prstGeom>
        </p:spPr>
      </p:pic>
      <p:sp>
        <p:nvSpPr>
          <p:cNvPr id="30" name="AutoShape 2" descr="Концерн «Созвездие» и «Роснефть» провели успешные испытания цифровых  DMR-радиостанций на Комсомольском НПЗ"/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9" name="TextBox 8"/>
          <p:cNvSpPr txBox="1"/>
          <p:nvPr/>
        </p:nvSpPr>
        <p:spPr>
          <a:xfrm>
            <a:off x="488180" y="255008"/>
            <a:ext cx="16620762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ОПИСАНИЕ РЕАЛИЗАЦИИ УПРАВЛЕНИЯ РОК</a:t>
            </a:r>
            <a:r>
              <a:rPr lang="en-US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«РЕПЕЙ-РОК»</a:t>
            </a:r>
          </a:p>
        </p:txBody>
      </p:sp>
      <p:pic>
        <p:nvPicPr>
          <p:cNvPr id="202" name="Рисунок 201">
            <a:extLst>
              <a:ext uri="{FF2B5EF4-FFF2-40B4-BE49-F238E27FC236}">
                <a16:creationId xmlns:a16="http://schemas.microsoft.com/office/drawing/2014/main" xmlns="" id="{AC6A456D-CF64-4172-9740-4211AC432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039808" y="6437721"/>
            <a:ext cx="618082" cy="1190403"/>
          </a:xfrm>
          <a:prstGeom prst="rect">
            <a:avLst/>
          </a:prstGeom>
        </p:spPr>
      </p:pic>
      <p:pic>
        <p:nvPicPr>
          <p:cNvPr id="203" name="Рисунок 202">
            <a:extLst>
              <a:ext uri="{FF2B5EF4-FFF2-40B4-BE49-F238E27FC236}">
                <a16:creationId xmlns:a16="http://schemas.microsoft.com/office/drawing/2014/main" xmlns="" id="{BBE63792-59D1-46C3-92D5-9F48A0742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047527" y="8946004"/>
            <a:ext cx="618082" cy="1190403"/>
          </a:xfrm>
          <a:prstGeom prst="rect">
            <a:avLst/>
          </a:prstGeom>
        </p:spPr>
      </p:pic>
      <p:grpSp>
        <p:nvGrpSpPr>
          <p:cNvPr id="12" name="Group 4">
            <a:extLst>
              <a:ext uri="{FF2B5EF4-FFF2-40B4-BE49-F238E27FC236}">
                <a16:creationId xmlns:a16="http://schemas.microsoft.com/office/drawing/2014/main" xmlns="" id="{DAD25ABE-9E81-4691-8C14-4F3888F86BA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5162" y="3861053"/>
            <a:ext cx="5992510" cy="6411452"/>
            <a:chOff x="201" y="1263"/>
            <a:chExt cx="4048" cy="4331"/>
          </a:xfrm>
        </p:grpSpPr>
        <p:sp>
          <p:nvSpPr>
            <p:cNvPr id="14" name="Oval 5">
              <a:extLst>
                <a:ext uri="{FF2B5EF4-FFF2-40B4-BE49-F238E27FC236}">
                  <a16:creationId xmlns:a16="http://schemas.microsoft.com/office/drawing/2014/main" xmlns="" id="{E200F96E-6DDF-4003-85FE-6F9B44FAE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5" y="1265"/>
              <a:ext cx="1119" cy="1119"/>
            </a:xfrm>
            <a:prstGeom prst="ellipse">
              <a:avLst/>
            </a:prstGeom>
            <a:solidFill>
              <a:srgbClr val="D1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5D9940DB-282A-40DD-A216-F121B90053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7" y="1669"/>
              <a:ext cx="613" cy="380"/>
            </a:xfrm>
            <a:custGeom>
              <a:avLst/>
              <a:gdLst>
                <a:gd name="T0" fmla="*/ 130 w 287"/>
                <a:gd name="T1" fmla="*/ 26 h 178"/>
                <a:gd name="T2" fmla="*/ 153 w 287"/>
                <a:gd name="T3" fmla="*/ 19 h 178"/>
                <a:gd name="T4" fmla="*/ 160 w 287"/>
                <a:gd name="T5" fmla="*/ 27 h 178"/>
                <a:gd name="T6" fmla="*/ 168 w 287"/>
                <a:gd name="T7" fmla="*/ 12 h 178"/>
                <a:gd name="T8" fmla="*/ 218 w 287"/>
                <a:gd name="T9" fmla="*/ 4 h 178"/>
                <a:gd name="T10" fmla="*/ 252 w 287"/>
                <a:gd name="T11" fmla="*/ 45 h 178"/>
                <a:gd name="T12" fmla="*/ 278 w 287"/>
                <a:gd name="T13" fmla="*/ 84 h 178"/>
                <a:gd name="T14" fmla="*/ 287 w 287"/>
                <a:gd name="T15" fmla="*/ 117 h 178"/>
                <a:gd name="T16" fmla="*/ 266 w 287"/>
                <a:gd name="T17" fmla="*/ 162 h 178"/>
                <a:gd name="T18" fmla="*/ 219 w 287"/>
                <a:gd name="T19" fmla="*/ 176 h 178"/>
                <a:gd name="T20" fmla="*/ 167 w 287"/>
                <a:gd name="T21" fmla="*/ 134 h 178"/>
                <a:gd name="T22" fmla="*/ 164 w 287"/>
                <a:gd name="T23" fmla="*/ 104 h 178"/>
                <a:gd name="T24" fmla="*/ 149 w 287"/>
                <a:gd name="T25" fmla="*/ 88 h 178"/>
                <a:gd name="T26" fmla="*/ 128 w 287"/>
                <a:gd name="T27" fmla="*/ 95 h 178"/>
                <a:gd name="T28" fmla="*/ 124 w 287"/>
                <a:gd name="T29" fmla="*/ 121 h 178"/>
                <a:gd name="T30" fmla="*/ 99 w 287"/>
                <a:gd name="T31" fmla="*/ 165 h 178"/>
                <a:gd name="T32" fmla="*/ 50 w 287"/>
                <a:gd name="T33" fmla="*/ 175 h 178"/>
                <a:gd name="T34" fmla="*/ 12 w 287"/>
                <a:gd name="T35" fmla="*/ 149 h 178"/>
                <a:gd name="T36" fmla="*/ 1 w 287"/>
                <a:gd name="T37" fmla="*/ 119 h 178"/>
                <a:gd name="T38" fmla="*/ 12 w 287"/>
                <a:gd name="T39" fmla="*/ 81 h 178"/>
                <a:gd name="T40" fmla="*/ 45 w 287"/>
                <a:gd name="T41" fmla="*/ 33 h 178"/>
                <a:gd name="T42" fmla="*/ 68 w 287"/>
                <a:gd name="T43" fmla="*/ 5 h 178"/>
                <a:gd name="T44" fmla="*/ 115 w 287"/>
                <a:gd name="T45" fmla="*/ 7 h 178"/>
                <a:gd name="T46" fmla="*/ 127 w 287"/>
                <a:gd name="T47" fmla="*/ 24 h 178"/>
                <a:gd name="T48" fmla="*/ 129 w 287"/>
                <a:gd name="T49" fmla="*/ 27 h 178"/>
                <a:gd name="T50" fmla="*/ 19 w 287"/>
                <a:gd name="T51" fmla="*/ 114 h 178"/>
                <a:gd name="T52" fmla="*/ 110 w 287"/>
                <a:gd name="T53" fmla="*/ 114 h 178"/>
                <a:gd name="T54" fmla="*/ 226 w 287"/>
                <a:gd name="T55" fmla="*/ 69 h 178"/>
                <a:gd name="T56" fmla="*/ 226 w 287"/>
                <a:gd name="T57" fmla="*/ 157 h 178"/>
                <a:gd name="T58" fmla="*/ 226 w 287"/>
                <a:gd name="T59" fmla="*/ 69 h 178"/>
                <a:gd name="T60" fmla="*/ 155 w 287"/>
                <a:gd name="T61" fmla="*/ 65 h 178"/>
                <a:gd name="T62" fmla="*/ 152 w 287"/>
                <a:gd name="T63" fmla="*/ 54 h 178"/>
                <a:gd name="T64" fmla="*/ 133 w 287"/>
                <a:gd name="T65" fmla="*/ 6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7" h="178">
                  <a:moveTo>
                    <a:pt x="129" y="27"/>
                  </a:moveTo>
                  <a:cubicBezTo>
                    <a:pt x="129" y="27"/>
                    <a:pt x="130" y="26"/>
                    <a:pt x="130" y="26"/>
                  </a:cubicBezTo>
                  <a:cubicBezTo>
                    <a:pt x="132" y="23"/>
                    <a:pt x="134" y="21"/>
                    <a:pt x="136" y="19"/>
                  </a:cubicBezTo>
                  <a:cubicBezTo>
                    <a:pt x="141" y="14"/>
                    <a:pt x="148" y="14"/>
                    <a:pt x="153" y="19"/>
                  </a:cubicBezTo>
                  <a:cubicBezTo>
                    <a:pt x="155" y="20"/>
                    <a:pt x="156" y="22"/>
                    <a:pt x="157" y="24"/>
                  </a:cubicBezTo>
                  <a:cubicBezTo>
                    <a:pt x="158" y="25"/>
                    <a:pt x="159" y="26"/>
                    <a:pt x="160" y="27"/>
                  </a:cubicBezTo>
                  <a:cubicBezTo>
                    <a:pt x="161" y="26"/>
                    <a:pt x="161" y="24"/>
                    <a:pt x="161" y="23"/>
                  </a:cubicBezTo>
                  <a:cubicBezTo>
                    <a:pt x="162" y="18"/>
                    <a:pt x="164" y="15"/>
                    <a:pt x="168" y="12"/>
                  </a:cubicBezTo>
                  <a:cubicBezTo>
                    <a:pt x="176" y="4"/>
                    <a:pt x="186" y="0"/>
                    <a:pt x="197" y="0"/>
                  </a:cubicBezTo>
                  <a:cubicBezTo>
                    <a:pt x="204" y="0"/>
                    <a:pt x="211" y="1"/>
                    <a:pt x="218" y="4"/>
                  </a:cubicBezTo>
                  <a:cubicBezTo>
                    <a:pt x="224" y="7"/>
                    <a:pt x="228" y="11"/>
                    <a:pt x="232" y="16"/>
                  </a:cubicBezTo>
                  <a:cubicBezTo>
                    <a:pt x="238" y="26"/>
                    <a:pt x="245" y="35"/>
                    <a:pt x="252" y="45"/>
                  </a:cubicBezTo>
                  <a:cubicBezTo>
                    <a:pt x="257" y="53"/>
                    <a:pt x="263" y="61"/>
                    <a:pt x="268" y="69"/>
                  </a:cubicBezTo>
                  <a:cubicBezTo>
                    <a:pt x="271" y="74"/>
                    <a:pt x="275" y="79"/>
                    <a:pt x="278" y="84"/>
                  </a:cubicBezTo>
                  <a:cubicBezTo>
                    <a:pt x="282" y="89"/>
                    <a:pt x="284" y="95"/>
                    <a:pt x="286" y="101"/>
                  </a:cubicBezTo>
                  <a:cubicBezTo>
                    <a:pt x="287" y="107"/>
                    <a:pt x="287" y="112"/>
                    <a:pt x="287" y="117"/>
                  </a:cubicBezTo>
                  <a:cubicBezTo>
                    <a:pt x="286" y="125"/>
                    <a:pt x="285" y="134"/>
                    <a:pt x="281" y="141"/>
                  </a:cubicBezTo>
                  <a:cubicBezTo>
                    <a:pt x="277" y="149"/>
                    <a:pt x="272" y="156"/>
                    <a:pt x="266" y="162"/>
                  </a:cubicBezTo>
                  <a:cubicBezTo>
                    <a:pt x="259" y="168"/>
                    <a:pt x="251" y="172"/>
                    <a:pt x="243" y="174"/>
                  </a:cubicBezTo>
                  <a:cubicBezTo>
                    <a:pt x="235" y="177"/>
                    <a:pt x="227" y="177"/>
                    <a:pt x="219" y="176"/>
                  </a:cubicBezTo>
                  <a:cubicBezTo>
                    <a:pt x="209" y="175"/>
                    <a:pt x="200" y="172"/>
                    <a:pt x="192" y="167"/>
                  </a:cubicBezTo>
                  <a:cubicBezTo>
                    <a:pt x="180" y="159"/>
                    <a:pt x="171" y="148"/>
                    <a:pt x="167" y="134"/>
                  </a:cubicBezTo>
                  <a:cubicBezTo>
                    <a:pt x="165" y="127"/>
                    <a:pt x="164" y="121"/>
                    <a:pt x="164" y="114"/>
                  </a:cubicBezTo>
                  <a:cubicBezTo>
                    <a:pt x="164" y="111"/>
                    <a:pt x="164" y="107"/>
                    <a:pt x="164" y="104"/>
                  </a:cubicBezTo>
                  <a:cubicBezTo>
                    <a:pt x="163" y="98"/>
                    <a:pt x="161" y="93"/>
                    <a:pt x="155" y="90"/>
                  </a:cubicBezTo>
                  <a:cubicBezTo>
                    <a:pt x="153" y="89"/>
                    <a:pt x="151" y="88"/>
                    <a:pt x="149" y="88"/>
                  </a:cubicBezTo>
                  <a:cubicBezTo>
                    <a:pt x="145" y="88"/>
                    <a:pt x="141" y="88"/>
                    <a:pt x="136" y="89"/>
                  </a:cubicBezTo>
                  <a:cubicBezTo>
                    <a:pt x="132" y="89"/>
                    <a:pt x="130" y="92"/>
                    <a:pt x="128" y="95"/>
                  </a:cubicBezTo>
                  <a:cubicBezTo>
                    <a:pt x="126" y="98"/>
                    <a:pt x="124" y="101"/>
                    <a:pt x="125" y="105"/>
                  </a:cubicBezTo>
                  <a:cubicBezTo>
                    <a:pt x="125" y="111"/>
                    <a:pt x="124" y="116"/>
                    <a:pt x="124" y="121"/>
                  </a:cubicBezTo>
                  <a:cubicBezTo>
                    <a:pt x="124" y="128"/>
                    <a:pt x="122" y="135"/>
                    <a:pt x="119" y="141"/>
                  </a:cubicBezTo>
                  <a:cubicBezTo>
                    <a:pt x="114" y="151"/>
                    <a:pt x="108" y="159"/>
                    <a:pt x="99" y="165"/>
                  </a:cubicBezTo>
                  <a:cubicBezTo>
                    <a:pt x="93" y="169"/>
                    <a:pt x="87" y="172"/>
                    <a:pt x="80" y="174"/>
                  </a:cubicBezTo>
                  <a:cubicBezTo>
                    <a:pt x="70" y="177"/>
                    <a:pt x="60" y="178"/>
                    <a:pt x="50" y="175"/>
                  </a:cubicBezTo>
                  <a:cubicBezTo>
                    <a:pt x="41" y="174"/>
                    <a:pt x="33" y="170"/>
                    <a:pt x="26" y="164"/>
                  </a:cubicBezTo>
                  <a:cubicBezTo>
                    <a:pt x="20" y="160"/>
                    <a:pt x="16" y="155"/>
                    <a:pt x="12" y="149"/>
                  </a:cubicBezTo>
                  <a:cubicBezTo>
                    <a:pt x="8" y="143"/>
                    <a:pt x="5" y="137"/>
                    <a:pt x="3" y="130"/>
                  </a:cubicBezTo>
                  <a:cubicBezTo>
                    <a:pt x="3" y="126"/>
                    <a:pt x="2" y="122"/>
                    <a:pt x="1" y="119"/>
                  </a:cubicBezTo>
                  <a:cubicBezTo>
                    <a:pt x="0" y="108"/>
                    <a:pt x="3" y="99"/>
                    <a:pt x="7" y="89"/>
                  </a:cubicBezTo>
                  <a:cubicBezTo>
                    <a:pt x="8" y="86"/>
                    <a:pt x="10" y="84"/>
                    <a:pt x="12" y="81"/>
                  </a:cubicBezTo>
                  <a:cubicBezTo>
                    <a:pt x="17" y="73"/>
                    <a:pt x="23" y="65"/>
                    <a:pt x="28" y="57"/>
                  </a:cubicBezTo>
                  <a:cubicBezTo>
                    <a:pt x="34" y="49"/>
                    <a:pt x="40" y="41"/>
                    <a:pt x="45" y="33"/>
                  </a:cubicBezTo>
                  <a:cubicBezTo>
                    <a:pt x="50" y="26"/>
                    <a:pt x="54" y="20"/>
                    <a:pt x="59" y="13"/>
                  </a:cubicBezTo>
                  <a:cubicBezTo>
                    <a:pt x="61" y="10"/>
                    <a:pt x="65" y="7"/>
                    <a:pt x="68" y="5"/>
                  </a:cubicBezTo>
                  <a:cubicBezTo>
                    <a:pt x="75" y="1"/>
                    <a:pt x="83" y="0"/>
                    <a:pt x="91" y="0"/>
                  </a:cubicBezTo>
                  <a:cubicBezTo>
                    <a:pt x="100" y="0"/>
                    <a:pt x="107" y="3"/>
                    <a:pt x="115" y="7"/>
                  </a:cubicBezTo>
                  <a:cubicBezTo>
                    <a:pt x="119" y="10"/>
                    <a:pt x="123" y="13"/>
                    <a:pt x="125" y="18"/>
                  </a:cubicBezTo>
                  <a:cubicBezTo>
                    <a:pt x="126" y="20"/>
                    <a:pt x="127" y="22"/>
                    <a:pt x="127" y="24"/>
                  </a:cubicBezTo>
                  <a:cubicBezTo>
                    <a:pt x="128" y="25"/>
                    <a:pt x="128" y="26"/>
                    <a:pt x="128" y="27"/>
                  </a:cubicBezTo>
                  <a:cubicBezTo>
                    <a:pt x="128" y="27"/>
                    <a:pt x="129" y="27"/>
                    <a:pt x="129" y="27"/>
                  </a:cubicBezTo>
                  <a:close/>
                  <a:moveTo>
                    <a:pt x="64" y="69"/>
                  </a:moveTo>
                  <a:cubicBezTo>
                    <a:pt x="39" y="68"/>
                    <a:pt x="19" y="89"/>
                    <a:pt x="19" y="114"/>
                  </a:cubicBezTo>
                  <a:cubicBezTo>
                    <a:pt x="19" y="139"/>
                    <a:pt x="39" y="160"/>
                    <a:pt x="64" y="160"/>
                  </a:cubicBezTo>
                  <a:cubicBezTo>
                    <a:pt x="89" y="159"/>
                    <a:pt x="110" y="140"/>
                    <a:pt x="110" y="114"/>
                  </a:cubicBezTo>
                  <a:cubicBezTo>
                    <a:pt x="110" y="89"/>
                    <a:pt x="89" y="68"/>
                    <a:pt x="64" y="69"/>
                  </a:cubicBezTo>
                  <a:close/>
                  <a:moveTo>
                    <a:pt x="226" y="69"/>
                  </a:moveTo>
                  <a:cubicBezTo>
                    <a:pt x="202" y="69"/>
                    <a:pt x="182" y="89"/>
                    <a:pt x="182" y="113"/>
                  </a:cubicBezTo>
                  <a:cubicBezTo>
                    <a:pt x="182" y="137"/>
                    <a:pt x="201" y="157"/>
                    <a:pt x="226" y="157"/>
                  </a:cubicBezTo>
                  <a:cubicBezTo>
                    <a:pt x="250" y="157"/>
                    <a:pt x="270" y="137"/>
                    <a:pt x="270" y="113"/>
                  </a:cubicBezTo>
                  <a:cubicBezTo>
                    <a:pt x="270" y="89"/>
                    <a:pt x="250" y="69"/>
                    <a:pt x="226" y="69"/>
                  </a:cubicBezTo>
                  <a:close/>
                  <a:moveTo>
                    <a:pt x="144" y="69"/>
                  </a:moveTo>
                  <a:cubicBezTo>
                    <a:pt x="148" y="68"/>
                    <a:pt x="152" y="68"/>
                    <a:pt x="155" y="65"/>
                  </a:cubicBezTo>
                  <a:cubicBezTo>
                    <a:pt x="157" y="63"/>
                    <a:pt x="158" y="60"/>
                    <a:pt x="156" y="57"/>
                  </a:cubicBezTo>
                  <a:cubicBezTo>
                    <a:pt x="155" y="56"/>
                    <a:pt x="154" y="55"/>
                    <a:pt x="152" y="54"/>
                  </a:cubicBezTo>
                  <a:cubicBezTo>
                    <a:pt x="146" y="50"/>
                    <a:pt x="138" y="51"/>
                    <a:pt x="132" y="56"/>
                  </a:cubicBezTo>
                  <a:cubicBezTo>
                    <a:pt x="129" y="58"/>
                    <a:pt x="130" y="62"/>
                    <a:pt x="133" y="65"/>
                  </a:cubicBezTo>
                  <a:cubicBezTo>
                    <a:pt x="136" y="68"/>
                    <a:pt x="140" y="68"/>
                    <a:pt x="144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xmlns="" id="{DB581C2B-9FC8-4EDC-8419-A1098BE26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1600"/>
              <a:ext cx="109" cy="75"/>
            </a:xfrm>
            <a:custGeom>
              <a:avLst/>
              <a:gdLst>
                <a:gd name="T0" fmla="*/ 50 w 51"/>
                <a:gd name="T1" fmla="*/ 26 h 35"/>
                <a:gd name="T2" fmla="*/ 40 w 51"/>
                <a:gd name="T3" fmla="*/ 24 h 35"/>
                <a:gd name="T4" fmla="*/ 17 w 51"/>
                <a:gd name="T5" fmla="*/ 27 h 35"/>
                <a:gd name="T6" fmla="*/ 2 w 51"/>
                <a:gd name="T7" fmla="*/ 35 h 35"/>
                <a:gd name="T8" fmla="*/ 1 w 51"/>
                <a:gd name="T9" fmla="*/ 35 h 35"/>
                <a:gd name="T10" fmla="*/ 1 w 51"/>
                <a:gd name="T11" fmla="*/ 35 h 35"/>
                <a:gd name="T12" fmla="*/ 0 w 51"/>
                <a:gd name="T13" fmla="*/ 21 h 35"/>
                <a:gd name="T14" fmla="*/ 0 w 51"/>
                <a:gd name="T15" fmla="*/ 18 h 35"/>
                <a:gd name="T16" fmla="*/ 5 w 51"/>
                <a:gd name="T17" fmla="*/ 7 h 35"/>
                <a:gd name="T18" fmla="*/ 25 w 51"/>
                <a:gd name="T19" fmla="*/ 2 h 35"/>
                <a:gd name="T20" fmla="*/ 35 w 51"/>
                <a:gd name="T21" fmla="*/ 15 h 35"/>
                <a:gd name="T22" fmla="*/ 35 w 51"/>
                <a:gd name="T23" fmla="*/ 16 h 35"/>
                <a:gd name="T24" fmla="*/ 42 w 51"/>
                <a:gd name="T25" fmla="*/ 19 h 35"/>
                <a:gd name="T26" fmla="*/ 50 w 51"/>
                <a:gd name="T27" fmla="*/ 25 h 35"/>
                <a:gd name="T28" fmla="*/ 51 w 51"/>
                <a:gd name="T29" fmla="*/ 26 h 35"/>
                <a:gd name="T30" fmla="*/ 50 w 51"/>
                <a:gd name="T31" fmla="*/ 2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35">
                  <a:moveTo>
                    <a:pt x="50" y="26"/>
                  </a:moveTo>
                  <a:cubicBezTo>
                    <a:pt x="47" y="25"/>
                    <a:pt x="44" y="25"/>
                    <a:pt x="40" y="24"/>
                  </a:cubicBezTo>
                  <a:cubicBezTo>
                    <a:pt x="32" y="23"/>
                    <a:pt x="25" y="24"/>
                    <a:pt x="17" y="27"/>
                  </a:cubicBezTo>
                  <a:cubicBezTo>
                    <a:pt x="12" y="28"/>
                    <a:pt x="7" y="31"/>
                    <a:pt x="2" y="35"/>
                  </a:cubicBezTo>
                  <a:cubicBezTo>
                    <a:pt x="2" y="35"/>
                    <a:pt x="2" y="35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2" y="30"/>
                    <a:pt x="2" y="26"/>
                    <a:pt x="0" y="21"/>
                  </a:cubicBezTo>
                  <a:cubicBezTo>
                    <a:pt x="0" y="20"/>
                    <a:pt x="0" y="19"/>
                    <a:pt x="0" y="18"/>
                  </a:cubicBezTo>
                  <a:cubicBezTo>
                    <a:pt x="0" y="14"/>
                    <a:pt x="2" y="10"/>
                    <a:pt x="5" y="7"/>
                  </a:cubicBezTo>
                  <a:cubicBezTo>
                    <a:pt x="11" y="2"/>
                    <a:pt x="18" y="0"/>
                    <a:pt x="25" y="2"/>
                  </a:cubicBezTo>
                  <a:cubicBezTo>
                    <a:pt x="31" y="3"/>
                    <a:pt x="36" y="8"/>
                    <a:pt x="35" y="15"/>
                  </a:cubicBezTo>
                  <a:cubicBezTo>
                    <a:pt x="35" y="15"/>
                    <a:pt x="35" y="16"/>
                    <a:pt x="35" y="16"/>
                  </a:cubicBezTo>
                  <a:cubicBezTo>
                    <a:pt x="38" y="17"/>
                    <a:pt x="40" y="18"/>
                    <a:pt x="42" y="19"/>
                  </a:cubicBezTo>
                  <a:cubicBezTo>
                    <a:pt x="45" y="20"/>
                    <a:pt x="48" y="22"/>
                    <a:pt x="50" y="25"/>
                  </a:cubicBezTo>
                  <a:cubicBezTo>
                    <a:pt x="50" y="25"/>
                    <a:pt x="50" y="25"/>
                    <a:pt x="51" y="26"/>
                  </a:cubicBezTo>
                  <a:lnTo>
                    <a:pt x="50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xmlns="" id="{43AF3CB3-A4D8-4C32-95A5-900A359AA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3" y="1600"/>
              <a:ext cx="111" cy="77"/>
            </a:xfrm>
            <a:custGeom>
              <a:avLst/>
              <a:gdLst>
                <a:gd name="T0" fmla="*/ 0 w 52"/>
                <a:gd name="T1" fmla="*/ 26 h 36"/>
                <a:gd name="T2" fmla="*/ 16 w 52"/>
                <a:gd name="T3" fmla="*/ 16 h 36"/>
                <a:gd name="T4" fmla="*/ 16 w 52"/>
                <a:gd name="T5" fmla="*/ 12 h 36"/>
                <a:gd name="T6" fmla="*/ 27 w 52"/>
                <a:gd name="T7" fmla="*/ 1 h 36"/>
                <a:gd name="T8" fmla="*/ 48 w 52"/>
                <a:gd name="T9" fmla="*/ 10 h 36"/>
                <a:gd name="T10" fmla="*/ 50 w 52"/>
                <a:gd name="T11" fmla="*/ 21 h 36"/>
                <a:gd name="T12" fmla="*/ 50 w 52"/>
                <a:gd name="T13" fmla="*/ 34 h 36"/>
                <a:gd name="T14" fmla="*/ 51 w 52"/>
                <a:gd name="T15" fmla="*/ 36 h 36"/>
                <a:gd name="T16" fmla="*/ 0 w 52"/>
                <a:gd name="T1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36">
                  <a:moveTo>
                    <a:pt x="0" y="26"/>
                  </a:moveTo>
                  <a:cubicBezTo>
                    <a:pt x="4" y="21"/>
                    <a:pt x="10" y="18"/>
                    <a:pt x="16" y="16"/>
                  </a:cubicBezTo>
                  <a:cubicBezTo>
                    <a:pt x="16" y="15"/>
                    <a:pt x="16" y="14"/>
                    <a:pt x="16" y="12"/>
                  </a:cubicBezTo>
                  <a:cubicBezTo>
                    <a:pt x="17" y="6"/>
                    <a:pt x="21" y="2"/>
                    <a:pt x="27" y="1"/>
                  </a:cubicBezTo>
                  <a:cubicBezTo>
                    <a:pt x="36" y="0"/>
                    <a:pt x="43" y="3"/>
                    <a:pt x="48" y="10"/>
                  </a:cubicBezTo>
                  <a:cubicBezTo>
                    <a:pt x="51" y="13"/>
                    <a:pt x="52" y="17"/>
                    <a:pt x="50" y="21"/>
                  </a:cubicBezTo>
                  <a:cubicBezTo>
                    <a:pt x="49" y="25"/>
                    <a:pt x="49" y="30"/>
                    <a:pt x="50" y="34"/>
                  </a:cubicBezTo>
                  <a:cubicBezTo>
                    <a:pt x="50" y="34"/>
                    <a:pt x="50" y="35"/>
                    <a:pt x="51" y="36"/>
                  </a:cubicBezTo>
                  <a:cubicBezTo>
                    <a:pt x="35" y="24"/>
                    <a:pt x="19" y="22"/>
                    <a:pt x="0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3CB4EF4E-69BC-46ED-82BC-BA93CD49A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" y="1656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xmlns="" id="{A7FC9D45-7EC5-4D85-A689-E204443CC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0" y="2066"/>
              <a:ext cx="541" cy="181"/>
            </a:xfrm>
            <a:custGeom>
              <a:avLst/>
              <a:gdLst>
                <a:gd name="T0" fmla="*/ 0 w 253"/>
                <a:gd name="T1" fmla="*/ 85 h 85"/>
                <a:gd name="T2" fmla="*/ 224 w 253"/>
                <a:gd name="T3" fmla="*/ 64 h 85"/>
                <a:gd name="T4" fmla="*/ 243 w 253"/>
                <a:gd name="T5" fmla="*/ 48 h 85"/>
                <a:gd name="T6" fmla="*/ 228 w 253"/>
                <a:gd name="T7" fmla="*/ 0 h 85"/>
                <a:gd name="T8" fmla="*/ 249 w 253"/>
                <a:gd name="T9" fmla="*/ 50 h 85"/>
                <a:gd name="T10" fmla="*/ 226 w 253"/>
                <a:gd name="T11" fmla="*/ 69 h 85"/>
                <a:gd name="T12" fmla="*/ 0 w 253"/>
                <a:gd name="T1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85">
                  <a:moveTo>
                    <a:pt x="0" y="85"/>
                  </a:moveTo>
                  <a:cubicBezTo>
                    <a:pt x="2" y="85"/>
                    <a:pt x="188" y="78"/>
                    <a:pt x="224" y="64"/>
                  </a:cubicBezTo>
                  <a:cubicBezTo>
                    <a:pt x="235" y="60"/>
                    <a:pt x="241" y="55"/>
                    <a:pt x="243" y="48"/>
                  </a:cubicBezTo>
                  <a:cubicBezTo>
                    <a:pt x="247" y="36"/>
                    <a:pt x="228" y="0"/>
                    <a:pt x="228" y="0"/>
                  </a:cubicBezTo>
                  <a:cubicBezTo>
                    <a:pt x="240" y="17"/>
                    <a:pt x="253" y="35"/>
                    <a:pt x="249" y="50"/>
                  </a:cubicBezTo>
                  <a:cubicBezTo>
                    <a:pt x="246" y="58"/>
                    <a:pt x="239" y="64"/>
                    <a:pt x="226" y="69"/>
                  </a:cubicBezTo>
                  <a:cubicBezTo>
                    <a:pt x="189" y="84"/>
                    <a:pt x="0" y="85"/>
                    <a:pt x="0" y="8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xmlns="" id="{22D32F6E-6DF3-4EC3-B51E-3CA8727902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7" y="1696"/>
              <a:ext cx="374" cy="231"/>
            </a:xfrm>
            <a:custGeom>
              <a:avLst/>
              <a:gdLst>
                <a:gd name="T0" fmla="*/ 186 w 374"/>
                <a:gd name="T1" fmla="*/ 231 h 231"/>
                <a:gd name="T2" fmla="*/ 0 w 374"/>
                <a:gd name="T3" fmla="*/ 116 h 231"/>
                <a:gd name="T4" fmla="*/ 186 w 374"/>
                <a:gd name="T5" fmla="*/ 0 h 231"/>
                <a:gd name="T6" fmla="*/ 374 w 374"/>
                <a:gd name="T7" fmla="*/ 116 h 231"/>
                <a:gd name="T8" fmla="*/ 186 w 374"/>
                <a:gd name="T9" fmla="*/ 231 h 231"/>
                <a:gd name="T10" fmla="*/ 49 w 374"/>
                <a:gd name="T11" fmla="*/ 116 h 231"/>
                <a:gd name="T12" fmla="*/ 186 w 374"/>
                <a:gd name="T13" fmla="*/ 201 h 231"/>
                <a:gd name="T14" fmla="*/ 324 w 374"/>
                <a:gd name="T15" fmla="*/ 116 h 231"/>
                <a:gd name="T16" fmla="*/ 186 w 374"/>
                <a:gd name="T17" fmla="*/ 30 h 231"/>
                <a:gd name="T18" fmla="*/ 49 w 374"/>
                <a:gd name="T19" fmla="*/ 11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4" h="231">
                  <a:moveTo>
                    <a:pt x="186" y="231"/>
                  </a:moveTo>
                  <a:lnTo>
                    <a:pt x="0" y="116"/>
                  </a:lnTo>
                  <a:lnTo>
                    <a:pt x="186" y="0"/>
                  </a:lnTo>
                  <a:lnTo>
                    <a:pt x="374" y="116"/>
                  </a:lnTo>
                  <a:lnTo>
                    <a:pt x="186" y="231"/>
                  </a:lnTo>
                  <a:close/>
                  <a:moveTo>
                    <a:pt x="49" y="116"/>
                  </a:moveTo>
                  <a:lnTo>
                    <a:pt x="186" y="201"/>
                  </a:lnTo>
                  <a:lnTo>
                    <a:pt x="324" y="116"/>
                  </a:lnTo>
                  <a:lnTo>
                    <a:pt x="186" y="30"/>
                  </a:lnTo>
                  <a:lnTo>
                    <a:pt x="49" y="116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xmlns="" id="{07B547D6-BDA6-4858-A529-2388F8065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9" y="1647"/>
              <a:ext cx="180" cy="444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xmlns="" id="{39FE64C2-0F76-42D6-A4EE-42EE8B3C7D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2" y="1323"/>
              <a:ext cx="237" cy="794"/>
            </a:xfrm>
            <a:custGeom>
              <a:avLst/>
              <a:gdLst>
                <a:gd name="T0" fmla="*/ 103 w 111"/>
                <a:gd name="T1" fmla="*/ 122 h 372"/>
                <a:gd name="T2" fmla="*/ 72 w 111"/>
                <a:gd name="T3" fmla="*/ 122 h 372"/>
                <a:gd name="T4" fmla="*/ 41 w 111"/>
                <a:gd name="T5" fmla="*/ 111 h 372"/>
                <a:gd name="T6" fmla="*/ 35 w 111"/>
                <a:gd name="T7" fmla="*/ 9 h 372"/>
                <a:gd name="T8" fmla="*/ 19 w 111"/>
                <a:gd name="T9" fmla="*/ 9 h 372"/>
                <a:gd name="T10" fmla="*/ 13 w 111"/>
                <a:gd name="T11" fmla="*/ 112 h 372"/>
                <a:gd name="T12" fmla="*/ 8 w 111"/>
                <a:gd name="T13" fmla="*/ 122 h 372"/>
                <a:gd name="T14" fmla="*/ 13 w 111"/>
                <a:gd name="T15" fmla="*/ 372 h 372"/>
                <a:gd name="T16" fmla="*/ 105 w 111"/>
                <a:gd name="T17" fmla="*/ 371 h 372"/>
                <a:gd name="T18" fmla="*/ 92 w 111"/>
                <a:gd name="T19" fmla="*/ 309 h 372"/>
                <a:gd name="T20" fmla="*/ 71 w 111"/>
                <a:gd name="T21" fmla="*/ 307 h 372"/>
                <a:gd name="T22" fmla="*/ 95 w 111"/>
                <a:gd name="T23" fmla="*/ 305 h 372"/>
                <a:gd name="T24" fmla="*/ 47 w 111"/>
                <a:gd name="T25" fmla="*/ 313 h 372"/>
                <a:gd name="T26" fmla="*/ 60 w 111"/>
                <a:gd name="T27" fmla="*/ 321 h 372"/>
                <a:gd name="T28" fmla="*/ 47 w 111"/>
                <a:gd name="T29" fmla="*/ 321 h 372"/>
                <a:gd name="T30" fmla="*/ 66 w 111"/>
                <a:gd name="T31" fmla="*/ 307 h 372"/>
                <a:gd name="T32" fmla="*/ 45 w 111"/>
                <a:gd name="T33" fmla="*/ 307 h 372"/>
                <a:gd name="T34" fmla="*/ 51 w 111"/>
                <a:gd name="T35" fmla="*/ 301 h 372"/>
                <a:gd name="T36" fmla="*/ 66 w 111"/>
                <a:gd name="T37" fmla="*/ 302 h 372"/>
                <a:gd name="T38" fmla="*/ 64 w 111"/>
                <a:gd name="T39" fmla="*/ 296 h 372"/>
                <a:gd name="T40" fmla="*/ 45 w 111"/>
                <a:gd name="T41" fmla="*/ 290 h 372"/>
                <a:gd name="T42" fmla="*/ 64 w 111"/>
                <a:gd name="T43" fmla="*/ 288 h 372"/>
                <a:gd name="T44" fmla="*/ 56 w 111"/>
                <a:gd name="T45" fmla="*/ 278 h 372"/>
                <a:gd name="T46" fmla="*/ 73 w 111"/>
                <a:gd name="T47" fmla="*/ 261 h 372"/>
                <a:gd name="T48" fmla="*/ 38 w 111"/>
                <a:gd name="T49" fmla="*/ 321 h 372"/>
                <a:gd name="T50" fmla="*/ 19 w 111"/>
                <a:gd name="T51" fmla="*/ 321 h 372"/>
                <a:gd name="T52" fmla="*/ 37 w 111"/>
                <a:gd name="T53" fmla="*/ 313 h 372"/>
                <a:gd name="T54" fmla="*/ 40 w 111"/>
                <a:gd name="T55" fmla="*/ 291 h 372"/>
                <a:gd name="T56" fmla="*/ 28 w 111"/>
                <a:gd name="T57" fmla="*/ 296 h 372"/>
                <a:gd name="T58" fmla="*/ 18 w 111"/>
                <a:gd name="T59" fmla="*/ 289 h 372"/>
                <a:gd name="T60" fmla="*/ 40 w 111"/>
                <a:gd name="T61" fmla="*/ 290 h 372"/>
                <a:gd name="T62" fmla="*/ 19 w 111"/>
                <a:gd name="T63" fmla="*/ 301 h 372"/>
                <a:gd name="T64" fmla="*/ 38 w 111"/>
                <a:gd name="T65" fmla="*/ 301 h 372"/>
                <a:gd name="T66" fmla="*/ 38 w 111"/>
                <a:gd name="T67" fmla="*/ 309 h 372"/>
                <a:gd name="T68" fmla="*/ 95 w 111"/>
                <a:gd name="T69" fmla="*/ 292 h 372"/>
                <a:gd name="T70" fmla="*/ 71 w 111"/>
                <a:gd name="T71" fmla="*/ 294 h 372"/>
                <a:gd name="T72" fmla="*/ 83 w 111"/>
                <a:gd name="T73" fmla="*/ 288 h 372"/>
                <a:gd name="T74" fmla="*/ 85 w 111"/>
                <a:gd name="T75" fmla="*/ 187 h 372"/>
                <a:gd name="T76" fmla="*/ 85 w 111"/>
                <a:gd name="T77" fmla="*/ 233 h 372"/>
                <a:gd name="T78" fmla="*/ 23 w 111"/>
                <a:gd name="T79" fmla="*/ 229 h 372"/>
                <a:gd name="T80" fmla="*/ 27 w 111"/>
                <a:gd name="T81" fmla="*/ 187 h 372"/>
                <a:gd name="T82" fmla="*/ 18 w 111"/>
                <a:gd name="T83" fmla="*/ 333 h 372"/>
                <a:gd name="T84" fmla="*/ 28 w 111"/>
                <a:gd name="T85" fmla="*/ 326 h 372"/>
                <a:gd name="T86" fmla="*/ 40 w 111"/>
                <a:gd name="T87" fmla="*/ 327 h 372"/>
                <a:gd name="T88" fmla="*/ 18 w 111"/>
                <a:gd name="T89" fmla="*/ 333 h 372"/>
                <a:gd name="T90" fmla="*/ 42 w 111"/>
                <a:gd name="T91" fmla="*/ 352 h 372"/>
                <a:gd name="T92" fmla="*/ 55 w 111"/>
                <a:gd name="T93" fmla="*/ 358 h 372"/>
                <a:gd name="T94" fmla="*/ 58 w 111"/>
                <a:gd name="T95" fmla="*/ 355 h 372"/>
                <a:gd name="T96" fmla="*/ 66 w 111"/>
                <a:gd name="T97" fmla="*/ 332 h 372"/>
                <a:gd name="T98" fmla="*/ 45 w 111"/>
                <a:gd name="T99" fmla="*/ 332 h 372"/>
                <a:gd name="T100" fmla="*/ 64 w 111"/>
                <a:gd name="T101" fmla="*/ 326 h 372"/>
                <a:gd name="T102" fmla="*/ 66 w 111"/>
                <a:gd name="T103" fmla="*/ 355 h 372"/>
                <a:gd name="T104" fmla="*/ 69 w 111"/>
                <a:gd name="T105" fmla="*/ 358 h 372"/>
                <a:gd name="T106" fmla="*/ 83 w 111"/>
                <a:gd name="T107" fmla="*/ 334 h 372"/>
                <a:gd name="T108" fmla="*/ 71 w 111"/>
                <a:gd name="T109" fmla="*/ 327 h 372"/>
                <a:gd name="T110" fmla="*/ 95 w 111"/>
                <a:gd name="T111" fmla="*/ 330 h 372"/>
                <a:gd name="T112" fmla="*/ 92 w 111"/>
                <a:gd name="T113" fmla="*/ 321 h 372"/>
                <a:gd name="T114" fmla="*/ 71 w 111"/>
                <a:gd name="T115" fmla="*/ 315 h 372"/>
                <a:gd name="T116" fmla="*/ 83 w 111"/>
                <a:gd name="T117" fmla="*/ 313 h 372"/>
                <a:gd name="T118" fmla="*/ 94 w 111"/>
                <a:gd name="T119" fmla="*/ 32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372">
                  <a:moveTo>
                    <a:pt x="111" y="130"/>
                  </a:moveTo>
                  <a:cubicBezTo>
                    <a:pt x="111" y="127"/>
                    <a:pt x="108" y="123"/>
                    <a:pt x="105" y="123"/>
                  </a:cubicBezTo>
                  <a:cubicBezTo>
                    <a:pt x="104" y="122"/>
                    <a:pt x="104" y="122"/>
                    <a:pt x="103" y="122"/>
                  </a:cubicBezTo>
                  <a:cubicBezTo>
                    <a:pt x="81" y="122"/>
                    <a:pt x="81" y="122"/>
                    <a:pt x="81" y="122"/>
                  </a:cubicBezTo>
                  <a:cubicBezTo>
                    <a:pt x="81" y="122"/>
                    <a:pt x="80" y="122"/>
                    <a:pt x="80" y="122"/>
                  </a:cubicBezTo>
                  <a:cubicBezTo>
                    <a:pt x="77" y="122"/>
                    <a:pt x="75" y="122"/>
                    <a:pt x="72" y="122"/>
                  </a:cubicBezTo>
                  <a:cubicBezTo>
                    <a:pt x="72" y="122"/>
                    <a:pt x="71" y="122"/>
                    <a:pt x="71" y="122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18"/>
                    <a:pt x="41" y="114"/>
                    <a:pt x="41" y="111"/>
                  </a:cubicBezTo>
                  <a:cubicBezTo>
                    <a:pt x="41" y="103"/>
                    <a:pt x="39" y="95"/>
                    <a:pt x="37" y="87"/>
                  </a:cubicBezTo>
                  <a:cubicBezTo>
                    <a:pt x="36" y="83"/>
                    <a:pt x="35" y="80"/>
                    <a:pt x="35" y="76"/>
                  </a:cubicBezTo>
                  <a:cubicBezTo>
                    <a:pt x="35" y="54"/>
                    <a:pt x="35" y="32"/>
                    <a:pt x="35" y="9"/>
                  </a:cubicBezTo>
                  <a:cubicBezTo>
                    <a:pt x="35" y="5"/>
                    <a:pt x="33" y="2"/>
                    <a:pt x="28" y="0"/>
                  </a:cubicBezTo>
                  <a:cubicBezTo>
                    <a:pt x="28" y="0"/>
                    <a:pt x="27" y="0"/>
                    <a:pt x="26" y="0"/>
                  </a:cubicBezTo>
                  <a:cubicBezTo>
                    <a:pt x="22" y="2"/>
                    <a:pt x="19" y="5"/>
                    <a:pt x="19" y="9"/>
                  </a:cubicBezTo>
                  <a:cubicBezTo>
                    <a:pt x="20" y="31"/>
                    <a:pt x="19" y="52"/>
                    <a:pt x="19" y="74"/>
                  </a:cubicBezTo>
                  <a:cubicBezTo>
                    <a:pt x="19" y="78"/>
                    <a:pt x="19" y="81"/>
                    <a:pt x="18" y="85"/>
                  </a:cubicBezTo>
                  <a:cubicBezTo>
                    <a:pt x="15" y="94"/>
                    <a:pt x="13" y="103"/>
                    <a:pt x="13" y="112"/>
                  </a:cubicBezTo>
                  <a:cubicBezTo>
                    <a:pt x="13" y="115"/>
                    <a:pt x="13" y="119"/>
                    <a:pt x="13" y="122"/>
                  </a:cubicBezTo>
                  <a:cubicBezTo>
                    <a:pt x="9" y="122"/>
                    <a:pt x="9" y="122"/>
                    <a:pt x="9" y="122"/>
                  </a:cubicBezTo>
                  <a:cubicBezTo>
                    <a:pt x="9" y="122"/>
                    <a:pt x="8" y="122"/>
                    <a:pt x="8" y="122"/>
                  </a:cubicBezTo>
                  <a:cubicBezTo>
                    <a:pt x="3" y="123"/>
                    <a:pt x="0" y="127"/>
                    <a:pt x="1" y="131"/>
                  </a:cubicBezTo>
                  <a:cubicBezTo>
                    <a:pt x="1" y="363"/>
                    <a:pt x="1" y="363"/>
                    <a:pt x="1" y="363"/>
                  </a:cubicBezTo>
                  <a:cubicBezTo>
                    <a:pt x="1" y="369"/>
                    <a:pt x="7" y="372"/>
                    <a:pt x="13" y="372"/>
                  </a:cubicBezTo>
                  <a:cubicBezTo>
                    <a:pt x="16" y="372"/>
                    <a:pt x="18" y="372"/>
                    <a:pt x="21" y="372"/>
                  </a:cubicBezTo>
                  <a:cubicBezTo>
                    <a:pt x="47" y="372"/>
                    <a:pt x="75" y="372"/>
                    <a:pt x="101" y="372"/>
                  </a:cubicBezTo>
                  <a:cubicBezTo>
                    <a:pt x="102" y="372"/>
                    <a:pt x="104" y="372"/>
                    <a:pt x="105" y="371"/>
                  </a:cubicBezTo>
                  <a:cubicBezTo>
                    <a:pt x="109" y="370"/>
                    <a:pt x="111" y="367"/>
                    <a:pt x="111" y="363"/>
                  </a:cubicBezTo>
                  <a:cubicBezTo>
                    <a:pt x="111" y="342"/>
                    <a:pt x="111" y="137"/>
                    <a:pt x="111" y="130"/>
                  </a:cubicBezTo>
                  <a:close/>
                  <a:moveTo>
                    <a:pt x="92" y="309"/>
                  </a:moveTo>
                  <a:cubicBezTo>
                    <a:pt x="89" y="309"/>
                    <a:pt x="86" y="309"/>
                    <a:pt x="83" y="309"/>
                  </a:cubicBezTo>
                  <a:cubicBezTo>
                    <a:pt x="80" y="309"/>
                    <a:pt x="76" y="309"/>
                    <a:pt x="73" y="309"/>
                  </a:cubicBezTo>
                  <a:cubicBezTo>
                    <a:pt x="72" y="309"/>
                    <a:pt x="71" y="308"/>
                    <a:pt x="71" y="307"/>
                  </a:cubicBezTo>
                  <a:cubicBezTo>
                    <a:pt x="71" y="301"/>
                    <a:pt x="71" y="301"/>
                    <a:pt x="77" y="301"/>
                  </a:cubicBezTo>
                  <a:cubicBezTo>
                    <a:pt x="82" y="301"/>
                    <a:pt x="87" y="301"/>
                    <a:pt x="92" y="301"/>
                  </a:cubicBezTo>
                  <a:cubicBezTo>
                    <a:pt x="95" y="301"/>
                    <a:pt x="95" y="302"/>
                    <a:pt x="95" y="305"/>
                  </a:cubicBezTo>
                  <a:cubicBezTo>
                    <a:pt x="95" y="307"/>
                    <a:pt x="95" y="309"/>
                    <a:pt x="92" y="309"/>
                  </a:cubicBezTo>
                  <a:close/>
                  <a:moveTo>
                    <a:pt x="45" y="314"/>
                  </a:moveTo>
                  <a:cubicBezTo>
                    <a:pt x="45" y="313"/>
                    <a:pt x="45" y="313"/>
                    <a:pt x="47" y="313"/>
                  </a:cubicBezTo>
                  <a:cubicBezTo>
                    <a:pt x="53" y="313"/>
                    <a:pt x="58" y="313"/>
                    <a:pt x="64" y="313"/>
                  </a:cubicBezTo>
                  <a:cubicBezTo>
                    <a:pt x="65" y="313"/>
                    <a:pt x="66" y="313"/>
                    <a:pt x="66" y="315"/>
                  </a:cubicBezTo>
                  <a:cubicBezTo>
                    <a:pt x="66" y="322"/>
                    <a:pt x="67" y="321"/>
                    <a:pt x="60" y="321"/>
                  </a:cubicBezTo>
                  <a:cubicBezTo>
                    <a:pt x="58" y="321"/>
                    <a:pt x="57" y="321"/>
                    <a:pt x="55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2" y="321"/>
                    <a:pt x="50" y="321"/>
                    <a:pt x="47" y="321"/>
                  </a:cubicBezTo>
                  <a:cubicBezTo>
                    <a:pt x="46" y="321"/>
                    <a:pt x="45" y="320"/>
                    <a:pt x="45" y="319"/>
                  </a:cubicBezTo>
                  <a:cubicBezTo>
                    <a:pt x="45" y="318"/>
                    <a:pt x="45" y="316"/>
                    <a:pt x="45" y="314"/>
                  </a:cubicBezTo>
                  <a:close/>
                  <a:moveTo>
                    <a:pt x="66" y="307"/>
                  </a:moveTo>
                  <a:cubicBezTo>
                    <a:pt x="66" y="308"/>
                    <a:pt x="66" y="309"/>
                    <a:pt x="64" y="309"/>
                  </a:cubicBezTo>
                  <a:cubicBezTo>
                    <a:pt x="58" y="309"/>
                    <a:pt x="52" y="309"/>
                    <a:pt x="46" y="309"/>
                  </a:cubicBezTo>
                  <a:cubicBezTo>
                    <a:pt x="45" y="309"/>
                    <a:pt x="45" y="308"/>
                    <a:pt x="45" y="307"/>
                  </a:cubicBezTo>
                  <a:cubicBezTo>
                    <a:pt x="45" y="307"/>
                    <a:pt x="45" y="307"/>
                    <a:pt x="45" y="307"/>
                  </a:cubicBezTo>
                  <a:cubicBezTo>
                    <a:pt x="45" y="305"/>
                    <a:pt x="44" y="302"/>
                    <a:pt x="45" y="301"/>
                  </a:cubicBezTo>
                  <a:cubicBezTo>
                    <a:pt x="46" y="300"/>
                    <a:pt x="49" y="301"/>
                    <a:pt x="51" y="301"/>
                  </a:cubicBezTo>
                  <a:cubicBezTo>
                    <a:pt x="53" y="301"/>
                    <a:pt x="54" y="301"/>
                    <a:pt x="55" y="301"/>
                  </a:cubicBezTo>
                  <a:cubicBezTo>
                    <a:pt x="58" y="301"/>
                    <a:pt x="61" y="301"/>
                    <a:pt x="64" y="301"/>
                  </a:cubicBezTo>
                  <a:cubicBezTo>
                    <a:pt x="66" y="301"/>
                    <a:pt x="66" y="301"/>
                    <a:pt x="66" y="302"/>
                  </a:cubicBezTo>
                  <a:cubicBezTo>
                    <a:pt x="66" y="304"/>
                    <a:pt x="66" y="306"/>
                    <a:pt x="66" y="307"/>
                  </a:cubicBezTo>
                  <a:close/>
                  <a:moveTo>
                    <a:pt x="66" y="294"/>
                  </a:moveTo>
                  <a:cubicBezTo>
                    <a:pt x="66" y="296"/>
                    <a:pt x="65" y="296"/>
                    <a:pt x="64" y="296"/>
                  </a:cubicBezTo>
                  <a:cubicBezTo>
                    <a:pt x="58" y="296"/>
                    <a:pt x="53" y="296"/>
                    <a:pt x="47" y="296"/>
                  </a:cubicBezTo>
                  <a:cubicBezTo>
                    <a:pt x="45" y="296"/>
                    <a:pt x="45" y="296"/>
                    <a:pt x="45" y="295"/>
                  </a:cubicBezTo>
                  <a:cubicBezTo>
                    <a:pt x="45" y="293"/>
                    <a:pt x="45" y="291"/>
                    <a:pt x="45" y="290"/>
                  </a:cubicBezTo>
                  <a:cubicBezTo>
                    <a:pt x="45" y="289"/>
                    <a:pt x="45" y="288"/>
                    <a:pt x="47" y="288"/>
                  </a:cubicBezTo>
                  <a:cubicBezTo>
                    <a:pt x="50" y="288"/>
                    <a:pt x="52" y="288"/>
                    <a:pt x="55" y="288"/>
                  </a:cubicBezTo>
                  <a:cubicBezTo>
                    <a:pt x="58" y="288"/>
                    <a:pt x="61" y="288"/>
                    <a:pt x="64" y="288"/>
                  </a:cubicBezTo>
                  <a:cubicBezTo>
                    <a:pt x="65" y="288"/>
                    <a:pt x="66" y="289"/>
                    <a:pt x="66" y="290"/>
                  </a:cubicBezTo>
                  <a:cubicBezTo>
                    <a:pt x="66" y="292"/>
                    <a:pt x="66" y="293"/>
                    <a:pt x="66" y="294"/>
                  </a:cubicBezTo>
                  <a:close/>
                  <a:moveTo>
                    <a:pt x="56" y="278"/>
                  </a:moveTo>
                  <a:cubicBezTo>
                    <a:pt x="46" y="278"/>
                    <a:pt x="38" y="271"/>
                    <a:pt x="38" y="261"/>
                  </a:cubicBezTo>
                  <a:cubicBezTo>
                    <a:pt x="38" y="252"/>
                    <a:pt x="46" y="245"/>
                    <a:pt x="56" y="245"/>
                  </a:cubicBezTo>
                  <a:cubicBezTo>
                    <a:pt x="65" y="245"/>
                    <a:pt x="73" y="252"/>
                    <a:pt x="73" y="261"/>
                  </a:cubicBezTo>
                  <a:cubicBezTo>
                    <a:pt x="73" y="270"/>
                    <a:pt x="65" y="278"/>
                    <a:pt x="56" y="278"/>
                  </a:cubicBezTo>
                  <a:close/>
                  <a:moveTo>
                    <a:pt x="40" y="319"/>
                  </a:moveTo>
                  <a:cubicBezTo>
                    <a:pt x="40" y="320"/>
                    <a:pt x="39" y="321"/>
                    <a:pt x="38" y="321"/>
                  </a:cubicBezTo>
                  <a:cubicBezTo>
                    <a:pt x="35" y="321"/>
                    <a:pt x="32" y="321"/>
                    <a:pt x="28" y="321"/>
                  </a:cubicBezTo>
                  <a:cubicBezTo>
                    <a:pt x="28" y="321"/>
                    <a:pt x="28" y="321"/>
                    <a:pt x="28" y="321"/>
                  </a:cubicBezTo>
                  <a:cubicBezTo>
                    <a:pt x="25" y="321"/>
                    <a:pt x="22" y="321"/>
                    <a:pt x="19" y="321"/>
                  </a:cubicBezTo>
                  <a:cubicBezTo>
                    <a:pt x="16" y="321"/>
                    <a:pt x="16" y="319"/>
                    <a:pt x="16" y="317"/>
                  </a:cubicBezTo>
                  <a:cubicBezTo>
                    <a:pt x="16" y="314"/>
                    <a:pt x="16" y="313"/>
                    <a:pt x="19" y="313"/>
                  </a:cubicBezTo>
                  <a:cubicBezTo>
                    <a:pt x="25" y="313"/>
                    <a:pt x="31" y="313"/>
                    <a:pt x="37" y="313"/>
                  </a:cubicBezTo>
                  <a:cubicBezTo>
                    <a:pt x="39" y="313"/>
                    <a:pt x="40" y="313"/>
                    <a:pt x="40" y="315"/>
                  </a:cubicBezTo>
                  <a:cubicBezTo>
                    <a:pt x="40" y="316"/>
                    <a:pt x="40" y="318"/>
                    <a:pt x="40" y="319"/>
                  </a:cubicBezTo>
                  <a:close/>
                  <a:moveTo>
                    <a:pt x="40" y="291"/>
                  </a:moveTo>
                  <a:cubicBezTo>
                    <a:pt x="40" y="296"/>
                    <a:pt x="40" y="296"/>
                    <a:pt x="35" y="296"/>
                  </a:cubicBezTo>
                  <a:cubicBezTo>
                    <a:pt x="33" y="296"/>
                    <a:pt x="31" y="296"/>
                    <a:pt x="28" y="296"/>
                  </a:cubicBezTo>
                  <a:cubicBezTo>
                    <a:pt x="28" y="296"/>
                    <a:pt x="28" y="296"/>
                    <a:pt x="28" y="296"/>
                  </a:cubicBezTo>
                  <a:cubicBezTo>
                    <a:pt x="25" y="296"/>
                    <a:pt x="22" y="296"/>
                    <a:pt x="19" y="296"/>
                  </a:cubicBezTo>
                  <a:cubicBezTo>
                    <a:pt x="17" y="296"/>
                    <a:pt x="17" y="295"/>
                    <a:pt x="17" y="293"/>
                  </a:cubicBezTo>
                  <a:cubicBezTo>
                    <a:pt x="16" y="292"/>
                    <a:pt x="16" y="290"/>
                    <a:pt x="18" y="289"/>
                  </a:cubicBezTo>
                  <a:cubicBezTo>
                    <a:pt x="18" y="289"/>
                    <a:pt x="18" y="288"/>
                    <a:pt x="18" y="288"/>
                  </a:cubicBezTo>
                  <a:cubicBezTo>
                    <a:pt x="25" y="288"/>
                    <a:pt x="31" y="288"/>
                    <a:pt x="38" y="288"/>
                  </a:cubicBezTo>
                  <a:cubicBezTo>
                    <a:pt x="40" y="288"/>
                    <a:pt x="40" y="289"/>
                    <a:pt x="40" y="290"/>
                  </a:cubicBezTo>
                  <a:cubicBezTo>
                    <a:pt x="40" y="290"/>
                    <a:pt x="40" y="291"/>
                    <a:pt x="40" y="291"/>
                  </a:cubicBezTo>
                  <a:close/>
                  <a:moveTo>
                    <a:pt x="16" y="304"/>
                  </a:moveTo>
                  <a:cubicBezTo>
                    <a:pt x="16" y="302"/>
                    <a:pt x="16" y="301"/>
                    <a:pt x="19" y="301"/>
                  </a:cubicBezTo>
                  <a:cubicBezTo>
                    <a:pt x="22" y="301"/>
                    <a:pt x="25" y="301"/>
                    <a:pt x="28" y="301"/>
                  </a:cubicBezTo>
                  <a:cubicBezTo>
                    <a:pt x="28" y="301"/>
                    <a:pt x="28" y="301"/>
                    <a:pt x="28" y="301"/>
                  </a:cubicBezTo>
                  <a:cubicBezTo>
                    <a:pt x="32" y="301"/>
                    <a:pt x="35" y="301"/>
                    <a:pt x="38" y="301"/>
                  </a:cubicBezTo>
                  <a:cubicBezTo>
                    <a:pt x="39" y="301"/>
                    <a:pt x="40" y="301"/>
                    <a:pt x="40" y="302"/>
                  </a:cubicBezTo>
                  <a:cubicBezTo>
                    <a:pt x="40" y="304"/>
                    <a:pt x="40" y="306"/>
                    <a:pt x="40" y="307"/>
                  </a:cubicBezTo>
                  <a:cubicBezTo>
                    <a:pt x="40" y="308"/>
                    <a:pt x="40" y="309"/>
                    <a:pt x="38" y="309"/>
                  </a:cubicBezTo>
                  <a:cubicBezTo>
                    <a:pt x="32" y="309"/>
                    <a:pt x="25" y="309"/>
                    <a:pt x="18" y="309"/>
                  </a:cubicBezTo>
                  <a:cubicBezTo>
                    <a:pt x="16" y="309"/>
                    <a:pt x="16" y="307"/>
                    <a:pt x="16" y="304"/>
                  </a:cubicBezTo>
                  <a:close/>
                  <a:moveTo>
                    <a:pt x="95" y="292"/>
                  </a:moveTo>
                  <a:cubicBezTo>
                    <a:pt x="95" y="294"/>
                    <a:pt x="95" y="296"/>
                    <a:pt x="93" y="296"/>
                  </a:cubicBezTo>
                  <a:cubicBezTo>
                    <a:pt x="86" y="296"/>
                    <a:pt x="80" y="296"/>
                    <a:pt x="73" y="296"/>
                  </a:cubicBezTo>
                  <a:cubicBezTo>
                    <a:pt x="72" y="296"/>
                    <a:pt x="71" y="296"/>
                    <a:pt x="71" y="294"/>
                  </a:cubicBezTo>
                  <a:cubicBezTo>
                    <a:pt x="71" y="293"/>
                    <a:pt x="71" y="291"/>
                    <a:pt x="71" y="290"/>
                  </a:cubicBezTo>
                  <a:cubicBezTo>
                    <a:pt x="71" y="289"/>
                    <a:pt x="72" y="288"/>
                    <a:pt x="73" y="288"/>
                  </a:cubicBezTo>
                  <a:cubicBezTo>
                    <a:pt x="76" y="288"/>
                    <a:pt x="80" y="288"/>
                    <a:pt x="83" y="288"/>
                  </a:cubicBezTo>
                  <a:cubicBezTo>
                    <a:pt x="86" y="288"/>
                    <a:pt x="89" y="288"/>
                    <a:pt x="93" y="288"/>
                  </a:cubicBezTo>
                  <a:cubicBezTo>
                    <a:pt x="96" y="288"/>
                    <a:pt x="95" y="290"/>
                    <a:pt x="95" y="292"/>
                  </a:cubicBezTo>
                  <a:close/>
                  <a:moveTo>
                    <a:pt x="85" y="187"/>
                  </a:moveTo>
                  <a:cubicBezTo>
                    <a:pt x="88" y="187"/>
                    <a:pt x="89" y="188"/>
                    <a:pt x="89" y="191"/>
                  </a:cubicBezTo>
                  <a:cubicBezTo>
                    <a:pt x="89" y="204"/>
                    <a:pt x="89" y="216"/>
                    <a:pt x="89" y="229"/>
                  </a:cubicBezTo>
                  <a:cubicBezTo>
                    <a:pt x="89" y="232"/>
                    <a:pt x="88" y="233"/>
                    <a:pt x="85" y="233"/>
                  </a:cubicBezTo>
                  <a:cubicBezTo>
                    <a:pt x="66" y="233"/>
                    <a:pt x="47" y="233"/>
                    <a:pt x="28" y="233"/>
                  </a:cubicBezTo>
                  <a:cubicBezTo>
                    <a:pt x="28" y="233"/>
                    <a:pt x="27" y="233"/>
                    <a:pt x="26" y="233"/>
                  </a:cubicBezTo>
                  <a:cubicBezTo>
                    <a:pt x="24" y="233"/>
                    <a:pt x="23" y="228"/>
                    <a:pt x="23" y="229"/>
                  </a:cubicBezTo>
                  <a:cubicBezTo>
                    <a:pt x="23" y="222"/>
                    <a:pt x="23" y="213"/>
                    <a:pt x="23" y="206"/>
                  </a:cubicBezTo>
                  <a:cubicBezTo>
                    <a:pt x="23" y="201"/>
                    <a:pt x="23" y="195"/>
                    <a:pt x="23" y="190"/>
                  </a:cubicBezTo>
                  <a:cubicBezTo>
                    <a:pt x="23" y="187"/>
                    <a:pt x="24" y="187"/>
                    <a:pt x="27" y="187"/>
                  </a:cubicBezTo>
                  <a:cubicBezTo>
                    <a:pt x="37" y="187"/>
                    <a:pt x="56" y="187"/>
                    <a:pt x="56" y="187"/>
                  </a:cubicBezTo>
                  <a:cubicBezTo>
                    <a:pt x="66" y="187"/>
                    <a:pt x="76" y="187"/>
                    <a:pt x="85" y="187"/>
                  </a:cubicBezTo>
                  <a:close/>
                  <a:moveTo>
                    <a:pt x="18" y="333"/>
                  </a:moveTo>
                  <a:cubicBezTo>
                    <a:pt x="16" y="333"/>
                    <a:pt x="16" y="331"/>
                    <a:pt x="16" y="329"/>
                  </a:cubicBezTo>
                  <a:cubicBezTo>
                    <a:pt x="16" y="327"/>
                    <a:pt x="16" y="326"/>
                    <a:pt x="19" y="326"/>
                  </a:cubicBezTo>
                  <a:cubicBezTo>
                    <a:pt x="22" y="326"/>
                    <a:pt x="25" y="326"/>
                    <a:pt x="28" y="326"/>
                  </a:cubicBezTo>
                  <a:cubicBezTo>
                    <a:pt x="28" y="326"/>
                    <a:pt x="28" y="326"/>
                    <a:pt x="28" y="326"/>
                  </a:cubicBezTo>
                  <a:cubicBezTo>
                    <a:pt x="32" y="326"/>
                    <a:pt x="35" y="326"/>
                    <a:pt x="38" y="326"/>
                  </a:cubicBezTo>
                  <a:cubicBezTo>
                    <a:pt x="39" y="326"/>
                    <a:pt x="40" y="326"/>
                    <a:pt x="40" y="327"/>
                  </a:cubicBezTo>
                  <a:cubicBezTo>
                    <a:pt x="40" y="329"/>
                    <a:pt x="40" y="331"/>
                    <a:pt x="40" y="332"/>
                  </a:cubicBezTo>
                  <a:cubicBezTo>
                    <a:pt x="40" y="333"/>
                    <a:pt x="39" y="333"/>
                    <a:pt x="39" y="333"/>
                  </a:cubicBezTo>
                  <a:cubicBezTo>
                    <a:pt x="32" y="333"/>
                    <a:pt x="25" y="334"/>
                    <a:pt x="18" y="333"/>
                  </a:cubicBezTo>
                  <a:close/>
                  <a:moveTo>
                    <a:pt x="42" y="358"/>
                  </a:moveTo>
                  <a:cubicBezTo>
                    <a:pt x="41" y="358"/>
                    <a:pt x="39" y="356"/>
                    <a:pt x="39" y="355"/>
                  </a:cubicBezTo>
                  <a:cubicBezTo>
                    <a:pt x="39" y="354"/>
                    <a:pt x="41" y="352"/>
                    <a:pt x="42" y="352"/>
                  </a:cubicBezTo>
                  <a:cubicBezTo>
                    <a:pt x="44" y="352"/>
                    <a:pt x="45" y="354"/>
                    <a:pt x="45" y="355"/>
                  </a:cubicBezTo>
                  <a:cubicBezTo>
                    <a:pt x="45" y="357"/>
                    <a:pt x="44" y="358"/>
                    <a:pt x="42" y="358"/>
                  </a:cubicBezTo>
                  <a:close/>
                  <a:moveTo>
                    <a:pt x="55" y="358"/>
                  </a:moveTo>
                  <a:cubicBezTo>
                    <a:pt x="53" y="358"/>
                    <a:pt x="52" y="357"/>
                    <a:pt x="52" y="355"/>
                  </a:cubicBezTo>
                  <a:cubicBezTo>
                    <a:pt x="52" y="353"/>
                    <a:pt x="53" y="352"/>
                    <a:pt x="55" y="352"/>
                  </a:cubicBezTo>
                  <a:cubicBezTo>
                    <a:pt x="57" y="352"/>
                    <a:pt x="58" y="354"/>
                    <a:pt x="58" y="355"/>
                  </a:cubicBezTo>
                  <a:cubicBezTo>
                    <a:pt x="58" y="356"/>
                    <a:pt x="57" y="358"/>
                    <a:pt x="55" y="358"/>
                  </a:cubicBezTo>
                  <a:close/>
                  <a:moveTo>
                    <a:pt x="66" y="327"/>
                  </a:moveTo>
                  <a:cubicBezTo>
                    <a:pt x="66" y="329"/>
                    <a:pt x="66" y="330"/>
                    <a:pt x="66" y="332"/>
                  </a:cubicBezTo>
                  <a:cubicBezTo>
                    <a:pt x="66" y="333"/>
                    <a:pt x="65" y="334"/>
                    <a:pt x="64" y="333"/>
                  </a:cubicBezTo>
                  <a:cubicBezTo>
                    <a:pt x="58" y="333"/>
                    <a:pt x="52" y="333"/>
                    <a:pt x="47" y="333"/>
                  </a:cubicBezTo>
                  <a:cubicBezTo>
                    <a:pt x="46" y="334"/>
                    <a:pt x="45" y="333"/>
                    <a:pt x="45" y="332"/>
                  </a:cubicBezTo>
                  <a:cubicBezTo>
                    <a:pt x="45" y="326"/>
                    <a:pt x="45" y="326"/>
                    <a:pt x="51" y="326"/>
                  </a:cubicBezTo>
                  <a:cubicBezTo>
                    <a:pt x="53" y="326"/>
                    <a:pt x="54" y="326"/>
                    <a:pt x="55" y="326"/>
                  </a:cubicBezTo>
                  <a:cubicBezTo>
                    <a:pt x="58" y="326"/>
                    <a:pt x="61" y="326"/>
                    <a:pt x="64" y="326"/>
                  </a:cubicBezTo>
                  <a:cubicBezTo>
                    <a:pt x="65" y="326"/>
                    <a:pt x="66" y="326"/>
                    <a:pt x="66" y="327"/>
                  </a:cubicBezTo>
                  <a:close/>
                  <a:moveTo>
                    <a:pt x="69" y="358"/>
                  </a:moveTo>
                  <a:cubicBezTo>
                    <a:pt x="67" y="358"/>
                    <a:pt x="66" y="357"/>
                    <a:pt x="66" y="355"/>
                  </a:cubicBezTo>
                  <a:cubicBezTo>
                    <a:pt x="66" y="354"/>
                    <a:pt x="67" y="352"/>
                    <a:pt x="69" y="352"/>
                  </a:cubicBezTo>
                  <a:cubicBezTo>
                    <a:pt x="71" y="352"/>
                    <a:pt x="72" y="353"/>
                    <a:pt x="72" y="355"/>
                  </a:cubicBezTo>
                  <a:cubicBezTo>
                    <a:pt x="72" y="356"/>
                    <a:pt x="71" y="358"/>
                    <a:pt x="69" y="358"/>
                  </a:cubicBezTo>
                  <a:close/>
                  <a:moveTo>
                    <a:pt x="91" y="334"/>
                  </a:moveTo>
                  <a:cubicBezTo>
                    <a:pt x="88" y="334"/>
                    <a:pt x="86" y="334"/>
                    <a:pt x="83" y="334"/>
                  </a:cubicBezTo>
                  <a:cubicBezTo>
                    <a:pt x="83" y="334"/>
                    <a:pt x="83" y="334"/>
                    <a:pt x="83" y="334"/>
                  </a:cubicBezTo>
                  <a:cubicBezTo>
                    <a:pt x="80" y="334"/>
                    <a:pt x="77" y="333"/>
                    <a:pt x="73" y="334"/>
                  </a:cubicBezTo>
                  <a:cubicBezTo>
                    <a:pt x="72" y="334"/>
                    <a:pt x="71" y="333"/>
                    <a:pt x="71" y="331"/>
                  </a:cubicBezTo>
                  <a:cubicBezTo>
                    <a:pt x="71" y="330"/>
                    <a:pt x="71" y="329"/>
                    <a:pt x="71" y="327"/>
                  </a:cubicBezTo>
                  <a:cubicBezTo>
                    <a:pt x="71" y="326"/>
                    <a:pt x="71" y="326"/>
                    <a:pt x="73" y="326"/>
                  </a:cubicBezTo>
                  <a:cubicBezTo>
                    <a:pt x="80" y="326"/>
                    <a:pt x="84" y="326"/>
                    <a:pt x="91" y="326"/>
                  </a:cubicBezTo>
                  <a:cubicBezTo>
                    <a:pt x="94" y="326"/>
                    <a:pt x="95" y="327"/>
                    <a:pt x="95" y="330"/>
                  </a:cubicBezTo>
                  <a:cubicBezTo>
                    <a:pt x="95" y="332"/>
                    <a:pt x="94" y="333"/>
                    <a:pt x="91" y="334"/>
                  </a:cubicBezTo>
                  <a:close/>
                  <a:moveTo>
                    <a:pt x="94" y="320"/>
                  </a:moveTo>
                  <a:cubicBezTo>
                    <a:pt x="93" y="320"/>
                    <a:pt x="94" y="321"/>
                    <a:pt x="92" y="321"/>
                  </a:cubicBezTo>
                  <a:cubicBezTo>
                    <a:pt x="86" y="321"/>
                    <a:pt x="80" y="321"/>
                    <a:pt x="73" y="321"/>
                  </a:cubicBezTo>
                  <a:cubicBezTo>
                    <a:pt x="72" y="321"/>
                    <a:pt x="71" y="320"/>
                    <a:pt x="71" y="319"/>
                  </a:cubicBezTo>
                  <a:cubicBezTo>
                    <a:pt x="71" y="318"/>
                    <a:pt x="71" y="316"/>
                    <a:pt x="71" y="315"/>
                  </a:cubicBezTo>
                  <a:cubicBezTo>
                    <a:pt x="71" y="313"/>
                    <a:pt x="72" y="313"/>
                    <a:pt x="73" y="313"/>
                  </a:cubicBezTo>
                  <a:cubicBezTo>
                    <a:pt x="76" y="313"/>
                    <a:pt x="80" y="313"/>
                    <a:pt x="83" y="313"/>
                  </a:cubicBezTo>
                  <a:cubicBezTo>
                    <a:pt x="83" y="313"/>
                    <a:pt x="83" y="313"/>
                    <a:pt x="83" y="313"/>
                  </a:cubicBezTo>
                  <a:cubicBezTo>
                    <a:pt x="86" y="313"/>
                    <a:pt x="90" y="313"/>
                    <a:pt x="93" y="313"/>
                  </a:cubicBezTo>
                  <a:cubicBezTo>
                    <a:pt x="95" y="313"/>
                    <a:pt x="94" y="314"/>
                    <a:pt x="95" y="316"/>
                  </a:cubicBezTo>
                  <a:cubicBezTo>
                    <a:pt x="96" y="317"/>
                    <a:pt x="95" y="319"/>
                    <a:pt x="94" y="3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xmlns="" id="{477C61B2-9069-4B16-BA9E-554B3D21F4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" y="1410"/>
              <a:ext cx="470" cy="861"/>
            </a:xfrm>
            <a:custGeom>
              <a:avLst/>
              <a:gdLst>
                <a:gd name="T0" fmla="*/ 191 w 220"/>
                <a:gd name="T1" fmla="*/ 403 h 403"/>
                <a:gd name="T2" fmla="*/ 28 w 220"/>
                <a:gd name="T3" fmla="*/ 403 h 403"/>
                <a:gd name="T4" fmla="*/ 0 w 220"/>
                <a:gd name="T5" fmla="*/ 373 h 403"/>
                <a:gd name="T6" fmla="*/ 0 w 220"/>
                <a:gd name="T7" fmla="*/ 30 h 403"/>
                <a:gd name="T8" fmla="*/ 28 w 220"/>
                <a:gd name="T9" fmla="*/ 0 h 403"/>
                <a:gd name="T10" fmla="*/ 191 w 220"/>
                <a:gd name="T11" fmla="*/ 0 h 403"/>
                <a:gd name="T12" fmla="*/ 220 w 220"/>
                <a:gd name="T13" fmla="*/ 30 h 403"/>
                <a:gd name="T14" fmla="*/ 220 w 220"/>
                <a:gd name="T15" fmla="*/ 373 h 403"/>
                <a:gd name="T16" fmla="*/ 191 w 220"/>
                <a:gd name="T17" fmla="*/ 403 h 403"/>
                <a:gd name="T18" fmla="*/ 28 w 220"/>
                <a:gd name="T19" fmla="*/ 20 h 403"/>
                <a:gd name="T20" fmla="*/ 20 w 220"/>
                <a:gd name="T21" fmla="*/ 30 h 403"/>
                <a:gd name="T22" fmla="*/ 20 w 220"/>
                <a:gd name="T23" fmla="*/ 373 h 403"/>
                <a:gd name="T24" fmla="*/ 28 w 220"/>
                <a:gd name="T25" fmla="*/ 383 h 403"/>
                <a:gd name="T26" fmla="*/ 191 w 220"/>
                <a:gd name="T27" fmla="*/ 383 h 403"/>
                <a:gd name="T28" fmla="*/ 200 w 220"/>
                <a:gd name="T29" fmla="*/ 373 h 403"/>
                <a:gd name="T30" fmla="*/ 200 w 220"/>
                <a:gd name="T31" fmla="*/ 30 h 403"/>
                <a:gd name="T32" fmla="*/ 191 w 220"/>
                <a:gd name="T33" fmla="*/ 20 h 403"/>
                <a:gd name="T34" fmla="*/ 28 w 220"/>
                <a:gd name="T35" fmla="*/ 2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0" h="403">
                  <a:moveTo>
                    <a:pt x="191" y="403"/>
                  </a:moveTo>
                  <a:cubicBezTo>
                    <a:pt x="28" y="403"/>
                    <a:pt x="28" y="403"/>
                    <a:pt x="28" y="403"/>
                  </a:cubicBezTo>
                  <a:cubicBezTo>
                    <a:pt x="12" y="403"/>
                    <a:pt x="0" y="389"/>
                    <a:pt x="0" y="37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207" y="0"/>
                    <a:pt x="220" y="13"/>
                    <a:pt x="220" y="30"/>
                  </a:cubicBezTo>
                  <a:cubicBezTo>
                    <a:pt x="220" y="373"/>
                    <a:pt x="220" y="373"/>
                    <a:pt x="220" y="373"/>
                  </a:cubicBezTo>
                  <a:cubicBezTo>
                    <a:pt x="220" y="389"/>
                    <a:pt x="207" y="403"/>
                    <a:pt x="191" y="403"/>
                  </a:cubicBezTo>
                  <a:close/>
                  <a:moveTo>
                    <a:pt x="28" y="20"/>
                  </a:moveTo>
                  <a:cubicBezTo>
                    <a:pt x="24" y="20"/>
                    <a:pt x="20" y="24"/>
                    <a:pt x="20" y="30"/>
                  </a:cubicBezTo>
                  <a:cubicBezTo>
                    <a:pt x="20" y="373"/>
                    <a:pt x="20" y="373"/>
                    <a:pt x="20" y="373"/>
                  </a:cubicBezTo>
                  <a:cubicBezTo>
                    <a:pt x="20" y="378"/>
                    <a:pt x="24" y="383"/>
                    <a:pt x="28" y="383"/>
                  </a:cubicBezTo>
                  <a:cubicBezTo>
                    <a:pt x="191" y="383"/>
                    <a:pt x="191" y="383"/>
                    <a:pt x="191" y="383"/>
                  </a:cubicBezTo>
                  <a:cubicBezTo>
                    <a:pt x="195" y="383"/>
                    <a:pt x="200" y="378"/>
                    <a:pt x="200" y="373"/>
                  </a:cubicBezTo>
                  <a:cubicBezTo>
                    <a:pt x="200" y="30"/>
                    <a:pt x="200" y="30"/>
                    <a:pt x="200" y="30"/>
                  </a:cubicBezTo>
                  <a:cubicBezTo>
                    <a:pt x="200" y="24"/>
                    <a:pt x="195" y="20"/>
                    <a:pt x="191" y="20"/>
                  </a:cubicBezTo>
                  <a:lnTo>
                    <a:pt x="28" y="20"/>
                  </a:ln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xmlns="" id="{CB42E03A-A20E-4254-9E4C-D52DDBEC6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9" y="4907"/>
              <a:ext cx="180" cy="444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xmlns="" id="{BD0949DB-1DFC-4AFB-9488-0F5D1BBD0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2" y="4582"/>
              <a:ext cx="237" cy="794"/>
            </a:xfrm>
            <a:custGeom>
              <a:avLst/>
              <a:gdLst>
                <a:gd name="T0" fmla="*/ 103 w 111"/>
                <a:gd name="T1" fmla="*/ 122 h 372"/>
                <a:gd name="T2" fmla="*/ 72 w 111"/>
                <a:gd name="T3" fmla="*/ 122 h 372"/>
                <a:gd name="T4" fmla="*/ 41 w 111"/>
                <a:gd name="T5" fmla="*/ 111 h 372"/>
                <a:gd name="T6" fmla="*/ 35 w 111"/>
                <a:gd name="T7" fmla="*/ 10 h 372"/>
                <a:gd name="T8" fmla="*/ 19 w 111"/>
                <a:gd name="T9" fmla="*/ 9 h 372"/>
                <a:gd name="T10" fmla="*/ 13 w 111"/>
                <a:gd name="T11" fmla="*/ 112 h 372"/>
                <a:gd name="T12" fmla="*/ 8 w 111"/>
                <a:gd name="T13" fmla="*/ 122 h 372"/>
                <a:gd name="T14" fmla="*/ 13 w 111"/>
                <a:gd name="T15" fmla="*/ 372 h 372"/>
                <a:gd name="T16" fmla="*/ 105 w 111"/>
                <a:gd name="T17" fmla="*/ 371 h 372"/>
                <a:gd name="T18" fmla="*/ 92 w 111"/>
                <a:gd name="T19" fmla="*/ 309 h 372"/>
                <a:gd name="T20" fmla="*/ 71 w 111"/>
                <a:gd name="T21" fmla="*/ 307 h 372"/>
                <a:gd name="T22" fmla="*/ 95 w 111"/>
                <a:gd name="T23" fmla="*/ 305 h 372"/>
                <a:gd name="T24" fmla="*/ 47 w 111"/>
                <a:gd name="T25" fmla="*/ 313 h 372"/>
                <a:gd name="T26" fmla="*/ 60 w 111"/>
                <a:gd name="T27" fmla="*/ 321 h 372"/>
                <a:gd name="T28" fmla="*/ 47 w 111"/>
                <a:gd name="T29" fmla="*/ 321 h 372"/>
                <a:gd name="T30" fmla="*/ 66 w 111"/>
                <a:gd name="T31" fmla="*/ 307 h 372"/>
                <a:gd name="T32" fmla="*/ 45 w 111"/>
                <a:gd name="T33" fmla="*/ 307 h 372"/>
                <a:gd name="T34" fmla="*/ 51 w 111"/>
                <a:gd name="T35" fmla="*/ 301 h 372"/>
                <a:gd name="T36" fmla="*/ 66 w 111"/>
                <a:gd name="T37" fmla="*/ 302 h 372"/>
                <a:gd name="T38" fmla="*/ 64 w 111"/>
                <a:gd name="T39" fmla="*/ 296 h 372"/>
                <a:gd name="T40" fmla="*/ 45 w 111"/>
                <a:gd name="T41" fmla="*/ 290 h 372"/>
                <a:gd name="T42" fmla="*/ 64 w 111"/>
                <a:gd name="T43" fmla="*/ 288 h 372"/>
                <a:gd name="T44" fmla="*/ 56 w 111"/>
                <a:gd name="T45" fmla="*/ 278 h 372"/>
                <a:gd name="T46" fmla="*/ 73 w 111"/>
                <a:gd name="T47" fmla="*/ 261 h 372"/>
                <a:gd name="T48" fmla="*/ 38 w 111"/>
                <a:gd name="T49" fmla="*/ 321 h 372"/>
                <a:gd name="T50" fmla="*/ 19 w 111"/>
                <a:gd name="T51" fmla="*/ 321 h 372"/>
                <a:gd name="T52" fmla="*/ 37 w 111"/>
                <a:gd name="T53" fmla="*/ 313 h 372"/>
                <a:gd name="T54" fmla="*/ 40 w 111"/>
                <a:gd name="T55" fmla="*/ 291 h 372"/>
                <a:gd name="T56" fmla="*/ 28 w 111"/>
                <a:gd name="T57" fmla="*/ 296 h 372"/>
                <a:gd name="T58" fmla="*/ 18 w 111"/>
                <a:gd name="T59" fmla="*/ 289 h 372"/>
                <a:gd name="T60" fmla="*/ 40 w 111"/>
                <a:gd name="T61" fmla="*/ 290 h 372"/>
                <a:gd name="T62" fmla="*/ 19 w 111"/>
                <a:gd name="T63" fmla="*/ 301 h 372"/>
                <a:gd name="T64" fmla="*/ 38 w 111"/>
                <a:gd name="T65" fmla="*/ 301 h 372"/>
                <a:gd name="T66" fmla="*/ 38 w 111"/>
                <a:gd name="T67" fmla="*/ 309 h 372"/>
                <a:gd name="T68" fmla="*/ 95 w 111"/>
                <a:gd name="T69" fmla="*/ 292 h 372"/>
                <a:gd name="T70" fmla="*/ 71 w 111"/>
                <a:gd name="T71" fmla="*/ 294 h 372"/>
                <a:gd name="T72" fmla="*/ 83 w 111"/>
                <a:gd name="T73" fmla="*/ 288 h 372"/>
                <a:gd name="T74" fmla="*/ 85 w 111"/>
                <a:gd name="T75" fmla="*/ 187 h 372"/>
                <a:gd name="T76" fmla="*/ 85 w 111"/>
                <a:gd name="T77" fmla="*/ 233 h 372"/>
                <a:gd name="T78" fmla="*/ 23 w 111"/>
                <a:gd name="T79" fmla="*/ 229 h 372"/>
                <a:gd name="T80" fmla="*/ 27 w 111"/>
                <a:gd name="T81" fmla="*/ 187 h 372"/>
                <a:gd name="T82" fmla="*/ 18 w 111"/>
                <a:gd name="T83" fmla="*/ 333 h 372"/>
                <a:gd name="T84" fmla="*/ 28 w 111"/>
                <a:gd name="T85" fmla="*/ 326 h 372"/>
                <a:gd name="T86" fmla="*/ 40 w 111"/>
                <a:gd name="T87" fmla="*/ 327 h 372"/>
                <a:gd name="T88" fmla="*/ 18 w 111"/>
                <a:gd name="T89" fmla="*/ 333 h 372"/>
                <a:gd name="T90" fmla="*/ 42 w 111"/>
                <a:gd name="T91" fmla="*/ 352 h 372"/>
                <a:gd name="T92" fmla="*/ 55 w 111"/>
                <a:gd name="T93" fmla="*/ 358 h 372"/>
                <a:gd name="T94" fmla="*/ 58 w 111"/>
                <a:gd name="T95" fmla="*/ 355 h 372"/>
                <a:gd name="T96" fmla="*/ 66 w 111"/>
                <a:gd name="T97" fmla="*/ 332 h 372"/>
                <a:gd name="T98" fmla="*/ 45 w 111"/>
                <a:gd name="T99" fmla="*/ 332 h 372"/>
                <a:gd name="T100" fmla="*/ 64 w 111"/>
                <a:gd name="T101" fmla="*/ 326 h 372"/>
                <a:gd name="T102" fmla="*/ 66 w 111"/>
                <a:gd name="T103" fmla="*/ 355 h 372"/>
                <a:gd name="T104" fmla="*/ 69 w 111"/>
                <a:gd name="T105" fmla="*/ 358 h 372"/>
                <a:gd name="T106" fmla="*/ 83 w 111"/>
                <a:gd name="T107" fmla="*/ 334 h 372"/>
                <a:gd name="T108" fmla="*/ 71 w 111"/>
                <a:gd name="T109" fmla="*/ 327 h 372"/>
                <a:gd name="T110" fmla="*/ 95 w 111"/>
                <a:gd name="T111" fmla="*/ 330 h 372"/>
                <a:gd name="T112" fmla="*/ 92 w 111"/>
                <a:gd name="T113" fmla="*/ 321 h 372"/>
                <a:gd name="T114" fmla="*/ 71 w 111"/>
                <a:gd name="T115" fmla="*/ 315 h 372"/>
                <a:gd name="T116" fmla="*/ 83 w 111"/>
                <a:gd name="T117" fmla="*/ 313 h 372"/>
                <a:gd name="T118" fmla="*/ 94 w 111"/>
                <a:gd name="T119" fmla="*/ 32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372">
                  <a:moveTo>
                    <a:pt x="111" y="130"/>
                  </a:moveTo>
                  <a:cubicBezTo>
                    <a:pt x="111" y="127"/>
                    <a:pt x="108" y="123"/>
                    <a:pt x="105" y="123"/>
                  </a:cubicBezTo>
                  <a:cubicBezTo>
                    <a:pt x="104" y="123"/>
                    <a:pt x="104" y="122"/>
                    <a:pt x="103" y="122"/>
                  </a:cubicBezTo>
                  <a:cubicBezTo>
                    <a:pt x="81" y="122"/>
                    <a:pt x="81" y="122"/>
                    <a:pt x="81" y="122"/>
                  </a:cubicBezTo>
                  <a:cubicBezTo>
                    <a:pt x="81" y="122"/>
                    <a:pt x="80" y="122"/>
                    <a:pt x="80" y="122"/>
                  </a:cubicBezTo>
                  <a:cubicBezTo>
                    <a:pt x="77" y="122"/>
                    <a:pt x="75" y="122"/>
                    <a:pt x="72" y="122"/>
                  </a:cubicBezTo>
                  <a:cubicBezTo>
                    <a:pt x="72" y="122"/>
                    <a:pt x="71" y="122"/>
                    <a:pt x="71" y="122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18"/>
                    <a:pt x="41" y="114"/>
                    <a:pt x="41" y="111"/>
                  </a:cubicBezTo>
                  <a:cubicBezTo>
                    <a:pt x="41" y="103"/>
                    <a:pt x="39" y="95"/>
                    <a:pt x="37" y="87"/>
                  </a:cubicBezTo>
                  <a:cubicBezTo>
                    <a:pt x="36" y="83"/>
                    <a:pt x="35" y="80"/>
                    <a:pt x="35" y="76"/>
                  </a:cubicBezTo>
                  <a:cubicBezTo>
                    <a:pt x="35" y="54"/>
                    <a:pt x="35" y="32"/>
                    <a:pt x="35" y="10"/>
                  </a:cubicBezTo>
                  <a:cubicBezTo>
                    <a:pt x="35" y="5"/>
                    <a:pt x="33" y="2"/>
                    <a:pt x="28" y="0"/>
                  </a:cubicBezTo>
                  <a:cubicBezTo>
                    <a:pt x="28" y="0"/>
                    <a:pt x="27" y="0"/>
                    <a:pt x="26" y="0"/>
                  </a:cubicBezTo>
                  <a:cubicBezTo>
                    <a:pt x="22" y="2"/>
                    <a:pt x="19" y="5"/>
                    <a:pt x="19" y="9"/>
                  </a:cubicBezTo>
                  <a:cubicBezTo>
                    <a:pt x="20" y="31"/>
                    <a:pt x="19" y="52"/>
                    <a:pt x="19" y="74"/>
                  </a:cubicBezTo>
                  <a:cubicBezTo>
                    <a:pt x="19" y="78"/>
                    <a:pt x="19" y="81"/>
                    <a:pt x="18" y="85"/>
                  </a:cubicBezTo>
                  <a:cubicBezTo>
                    <a:pt x="15" y="94"/>
                    <a:pt x="13" y="103"/>
                    <a:pt x="13" y="112"/>
                  </a:cubicBezTo>
                  <a:cubicBezTo>
                    <a:pt x="13" y="115"/>
                    <a:pt x="13" y="119"/>
                    <a:pt x="13" y="122"/>
                  </a:cubicBezTo>
                  <a:cubicBezTo>
                    <a:pt x="9" y="122"/>
                    <a:pt x="9" y="122"/>
                    <a:pt x="9" y="122"/>
                  </a:cubicBezTo>
                  <a:cubicBezTo>
                    <a:pt x="9" y="122"/>
                    <a:pt x="8" y="122"/>
                    <a:pt x="8" y="122"/>
                  </a:cubicBezTo>
                  <a:cubicBezTo>
                    <a:pt x="3" y="123"/>
                    <a:pt x="0" y="127"/>
                    <a:pt x="1" y="131"/>
                  </a:cubicBezTo>
                  <a:cubicBezTo>
                    <a:pt x="1" y="363"/>
                    <a:pt x="1" y="363"/>
                    <a:pt x="1" y="363"/>
                  </a:cubicBezTo>
                  <a:cubicBezTo>
                    <a:pt x="1" y="369"/>
                    <a:pt x="7" y="372"/>
                    <a:pt x="13" y="372"/>
                  </a:cubicBezTo>
                  <a:cubicBezTo>
                    <a:pt x="16" y="372"/>
                    <a:pt x="18" y="372"/>
                    <a:pt x="21" y="372"/>
                  </a:cubicBezTo>
                  <a:cubicBezTo>
                    <a:pt x="47" y="372"/>
                    <a:pt x="75" y="372"/>
                    <a:pt x="101" y="372"/>
                  </a:cubicBezTo>
                  <a:cubicBezTo>
                    <a:pt x="102" y="372"/>
                    <a:pt x="104" y="372"/>
                    <a:pt x="105" y="371"/>
                  </a:cubicBezTo>
                  <a:cubicBezTo>
                    <a:pt x="109" y="370"/>
                    <a:pt x="111" y="367"/>
                    <a:pt x="111" y="363"/>
                  </a:cubicBezTo>
                  <a:cubicBezTo>
                    <a:pt x="111" y="342"/>
                    <a:pt x="111" y="137"/>
                    <a:pt x="111" y="130"/>
                  </a:cubicBezTo>
                  <a:close/>
                  <a:moveTo>
                    <a:pt x="92" y="309"/>
                  </a:moveTo>
                  <a:cubicBezTo>
                    <a:pt x="89" y="309"/>
                    <a:pt x="86" y="309"/>
                    <a:pt x="83" y="309"/>
                  </a:cubicBezTo>
                  <a:cubicBezTo>
                    <a:pt x="80" y="309"/>
                    <a:pt x="76" y="309"/>
                    <a:pt x="73" y="309"/>
                  </a:cubicBezTo>
                  <a:cubicBezTo>
                    <a:pt x="72" y="309"/>
                    <a:pt x="71" y="308"/>
                    <a:pt x="71" y="307"/>
                  </a:cubicBezTo>
                  <a:cubicBezTo>
                    <a:pt x="71" y="301"/>
                    <a:pt x="71" y="301"/>
                    <a:pt x="77" y="301"/>
                  </a:cubicBezTo>
                  <a:cubicBezTo>
                    <a:pt x="82" y="301"/>
                    <a:pt x="87" y="301"/>
                    <a:pt x="92" y="301"/>
                  </a:cubicBezTo>
                  <a:cubicBezTo>
                    <a:pt x="95" y="301"/>
                    <a:pt x="95" y="302"/>
                    <a:pt x="95" y="305"/>
                  </a:cubicBezTo>
                  <a:cubicBezTo>
                    <a:pt x="95" y="307"/>
                    <a:pt x="95" y="309"/>
                    <a:pt x="92" y="309"/>
                  </a:cubicBezTo>
                  <a:close/>
                  <a:moveTo>
                    <a:pt x="45" y="314"/>
                  </a:moveTo>
                  <a:cubicBezTo>
                    <a:pt x="45" y="313"/>
                    <a:pt x="45" y="313"/>
                    <a:pt x="47" y="313"/>
                  </a:cubicBezTo>
                  <a:cubicBezTo>
                    <a:pt x="53" y="313"/>
                    <a:pt x="58" y="313"/>
                    <a:pt x="64" y="313"/>
                  </a:cubicBezTo>
                  <a:cubicBezTo>
                    <a:pt x="65" y="313"/>
                    <a:pt x="66" y="313"/>
                    <a:pt x="66" y="315"/>
                  </a:cubicBezTo>
                  <a:cubicBezTo>
                    <a:pt x="66" y="322"/>
                    <a:pt x="67" y="321"/>
                    <a:pt x="60" y="321"/>
                  </a:cubicBezTo>
                  <a:cubicBezTo>
                    <a:pt x="58" y="321"/>
                    <a:pt x="57" y="321"/>
                    <a:pt x="55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2" y="321"/>
                    <a:pt x="50" y="321"/>
                    <a:pt x="47" y="321"/>
                  </a:cubicBezTo>
                  <a:cubicBezTo>
                    <a:pt x="46" y="321"/>
                    <a:pt x="45" y="320"/>
                    <a:pt x="45" y="319"/>
                  </a:cubicBezTo>
                  <a:cubicBezTo>
                    <a:pt x="45" y="318"/>
                    <a:pt x="45" y="316"/>
                    <a:pt x="45" y="314"/>
                  </a:cubicBezTo>
                  <a:close/>
                  <a:moveTo>
                    <a:pt x="66" y="307"/>
                  </a:moveTo>
                  <a:cubicBezTo>
                    <a:pt x="66" y="308"/>
                    <a:pt x="66" y="309"/>
                    <a:pt x="64" y="309"/>
                  </a:cubicBezTo>
                  <a:cubicBezTo>
                    <a:pt x="58" y="309"/>
                    <a:pt x="52" y="309"/>
                    <a:pt x="46" y="309"/>
                  </a:cubicBezTo>
                  <a:cubicBezTo>
                    <a:pt x="45" y="309"/>
                    <a:pt x="45" y="308"/>
                    <a:pt x="45" y="307"/>
                  </a:cubicBezTo>
                  <a:cubicBezTo>
                    <a:pt x="45" y="307"/>
                    <a:pt x="45" y="307"/>
                    <a:pt x="45" y="307"/>
                  </a:cubicBezTo>
                  <a:cubicBezTo>
                    <a:pt x="45" y="305"/>
                    <a:pt x="44" y="302"/>
                    <a:pt x="45" y="301"/>
                  </a:cubicBezTo>
                  <a:cubicBezTo>
                    <a:pt x="46" y="300"/>
                    <a:pt x="49" y="301"/>
                    <a:pt x="51" y="301"/>
                  </a:cubicBezTo>
                  <a:cubicBezTo>
                    <a:pt x="53" y="301"/>
                    <a:pt x="54" y="301"/>
                    <a:pt x="55" y="301"/>
                  </a:cubicBezTo>
                  <a:cubicBezTo>
                    <a:pt x="58" y="301"/>
                    <a:pt x="61" y="301"/>
                    <a:pt x="64" y="301"/>
                  </a:cubicBezTo>
                  <a:cubicBezTo>
                    <a:pt x="66" y="301"/>
                    <a:pt x="66" y="301"/>
                    <a:pt x="66" y="302"/>
                  </a:cubicBezTo>
                  <a:cubicBezTo>
                    <a:pt x="66" y="304"/>
                    <a:pt x="66" y="306"/>
                    <a:pt x="66" y="307"/>
                  </a:cubicBezTo>
                  <a:close/>
                  <a:moveTo>
                    <a:pt x="66" y="295"/>
                  </a:moveTo>
                  <a:cubicBezTo>
                    <a:pt x="66" y="296"/>
                    <a:pt x="65" y="296"/>
                    <a:pt x="64" y="296"/>
                  </a:cubicBezTo>
                  <a:cubicBezTo>
                    <a:pt x="58" y="296"/>
                    <a:pt x="53" y="296"/>
                    <a:pt x="47" y="296"/>
                  </a:cubicBezTo>
                  <a:cubicBezTo>
                    <a:pt x="45" y="296"/>
                    <a:pt x="45" y="296"/>
                    <a:pt x="45" y="295"/>
                  </a:cubicBezTo>
                  <a:cubicBezTo>
                    <a:pt x="45" y="293"/>
                    <a:pt x="45" y="291"/>
                    <a:pt x="45" y="290"/>
                  </a:cubicBezTo>
                  <a:cubicBezTo>
                    <a:pt x="45" y="289"/>
                    <a:pt x="45" y="288"/>
                    <a:pt x="47" y="288"/>
                  </a:cubicBezTo>
                  <a:cubicBezTo>
                    <a:pt x="50" y="288"/>
                    <a:pt x="52" y="288"/>
                    <a:pt x="55" y="288"/>
                  </a:cubicBezTo>
                  <a:cubicBezTo>
                    <a:pt x="58" y="288"/>
                    <a:pt x="61" y="288"/>
                    <a:pt x="64" y="288"/>
                  </a:cubicBezTo>
                  <a:cubicBezTo>
                    <a:pt x="65" y="288"/>
                    <a:pt x="66" y="289"/>
                    <a:pt x="66" y="290"/>
                  </a:cubicBezTo>
                  <a:cubicBezTo>
                    <a:pt x="66" y="292"/>
                    <a:pt x="66" y="293"/>
                    <a:pt x="66" y="295"/>
                  </a:cubicBezTo>
                  <a:close/>
                  <a:moveTo>
                    <a:pt x="56" y="278"/>
                  </a:moveTo>
                  <a:cubicBezTo>
                    <a:pt x="46" y="278"/>
                    <a:pt x="38" y="271"/>
                    <a:pt x="38" y="261"/>
                  </a:cubicBezTo>
                  <a:cubicBezTo>
                    <a:pt x="38" y="252"/>
                    <a:pt x="46" y="245"/>
                    <a:pt x="56" y="245"/>
                  </a:cubicBezTo>
                  <a:cubicBezTo>
                    <a:pt x="65" y="245"/>
                    <a:pt x="73" y="252"/>
                    <a:pt x="73" y="261"/>
                  </a:cubicBezTo>
                  <a:cubicBezTo>
                    <a:pt x="73" y="270"/>
                    <a:pt x="65" y="278"/>
                    <a:pt x="56" y="278"/>
                  </a:cubicBezTo>
                  <a:close/>
                  <a:moveTo>
                    <a:pt x="40" y="319"/>
                  </a:moveTo>
                  <a:cubicBezTo>
                    <a:pt x="40" y="320"/>
                    <a:pt x="39" y="321"/>
                    <a:pt x="38" y="321"/>
                  </a:cubicBezTo>
                  <a:cubicBezTo>
                    <a:pt x="35" y="321"/>
                    <a:pt x="32" y="321"/>
                    <a:pt x="28" y="321"/>
                  </a:cubicBezTo>
                  <a:cubicBezTo>
                    <a:pt x="28" y="321"/>
                    <a:pt x="28" y="321"/>
                    <a:pt x="28" y="321"/>
                  </a:cubicBezTo>
                  <a:cubicBezTo>
                    <a:pt x="25" y="321"/>
                    <a:pt x="22" y="321"/>
                    <a:pt x="19" y="321"/>
                  </a:cubicBezTo>
                  <a:cubicBezTo>
                    <a:pt x="16" y="321"/>
                    <a:pt x="16" y="319"/>
                    <a:pt x="16" y="317"/>
                  </a:cubicBezTo>
                  <a:cubicBezTo>
                    <a:pt x="16" y="314"/>
                    <a:pt x="16" y="313"/>
                    <a:pt x="19" y="313"/>
                  </a:cubicBezTo>
                  <a:cubicBezTo>
                    <a:pt x="25" y="313"/>
                    <a:pt x="31" y="313"/>
                    <a:pt x="37" y="313"/>
                  </a:cubicBezTo>
                  <a:cubicBezTo>
                    <a:pt x="39" y="313"/>
                    <a:pt x="40" y="313"/>
                    <a:pt x="40" y="315"/>
                  </a:cubicBezTo>
                  <a:cubicBezTo>
                    <a:pt x="40" y="316"/>
                    <a:pt x="40" y="318"/>
                    <a:pt x="40" y="319"/>
                  </a:cubicBezTo>
                  <a:close/>
                  <a:moveTo>
                    <a:pt x="40" y="291"/>
                  </a:moveTo>
                  <a:cubicBezTo>
                    <a:pt x="40" y="296"/>
                    <a:pt x="40" y="296"/>
                    <a:pt x="35" y="296"/>
                  </a:cubicBezTo>
                  <a:cubicBezTo>
                    <a:pt x="33" y="296"/>
                    <a:pt x="31" y="296"/>
                    <a:pt x="28" y="296"/>
                  </a:cubicBezTo>
                  <a:cubicBezTo>
                    <a:pt x="28" y="296"/>
                    <a:pt x="28" y="296"/>
                    <a:pt x="28" y="296"/>
                  </a:cubicBezTo>
                  <a:cubicBezTo>
                    <a:pt x="25" y="296"/>
                    <a:pt x="22" y="296"/>
                    <a:pt x="19" y="296"/>
                  </a:cubicBezTo>
                  <a:cubicBezTo>
                    <a:pt x="17" y="296"/>
                    <a:pt x="17" y="295"/>
                    <a:pt x="17" y="293"/>
                  </a:cubicBezTo>
                  <a:cubicBezTo>
                    <a:pt x="16" y="292"/>
                    <a:pt x="16" y="290"/>
                    <a:pt x="18" y="289"/>
                  </a:cubicBezTo>
                  <a:cubicBezTo>
                    <a:pt x="18" y="289"/>
                    <a:pt x="18" y="288"/>
                    <a:pt x="18" y="288"/>
                  </a:cubicBezTo>
                  <a:cubicBezTo>
                    <a:pt x="25" y="288"/>
                    <a:pt x="31" y="288"/>
                    <a:pt x="38" y="288"/>
                  </a:cubicBezTo>
                  <a:cubicBezTo>
                    <a:pt x="40" y="288"/>
                    <a:pt x="40" y="289"/>
                    <a:pt x="40" y="290"/>
                  </a:cubicBezTo>
                  <a:cubicBezTo>
                    <a:pt x="40" y="290"/>
                    <a:pt x="40" y="291"/>
                    <a:pt x="40" y="291"/>
                  </a:cubicBezTo>
                  <a:close/>
                  <a:moveTo>
                    <a:pt x="16" y="304"/>
                  </a:moveTo>
                  <a:cubicBezTo>
                    <a:pt x="16" y="302"/>
                    <a:pt x="16" y="301"/>
                    <a:pt x="19" y="301"/>
                  </a:cubicBezTo>
                  <a:cubicBezTo>
                    <a:pt x="22" y="301"/>
                    <a:pt x="25" y="301"/>
                    <a:pt x="28" y="301"/>
                  </a:cubicBezTo>
                  <a:cubicBezTo>
                    <a:pt x="28" y="301"/>
                    <a:pt x="28" y="301"/>
                    <a:pt x="28" y="301"/>
                  </a:cubicBezTo>
                  <a:cubicBezTo>
                    <a:pt x="32" y="301"/>
                    <a:pt x="35" y="301"/>
                    <a:pt x="38" y="301"/>
                  </a:cubicBezTo>
                  <a:cubicBezTo>
                    <a:pt x="39" y="301"/>
                    <a:pt x="40" y="301"/>
                    <a:pt x="40" y="302"/>
                  </a:cubicBezTo>
                  <a:cubicBezTo>
                    <a:pt x="40" y="304"/>
                    <a:pt x="40" y="306"/>
                    <a:pt x="40" y="307"/>
                  </a:cubicBezTo>
                  <a:cubicBezTo>
                    <a:pt x="40" y="308"/>
                    <a:pt x="40" y="309"/>
                    <a:pt x="38" y="309"/>
                  </a:cubicBezTo>
                  <a:cubicBezTo>
                    <a:pt x="32" y="309"/>
                    <a:pt x="25" y="309"/>
                    <a:pt x="18" y="309"/>
                  </a:cubicBezTo>
                  <a:cubicBezTo>
                    <a:pt x="16" y="309"/>
                    <a:pt x="16" y="307"/>
                    <a:pt x="16" y="304"/>
                  </a:cubicBezTo>
                  <a:close/>
                  <a:moveTo>
                    <a:pt x="95" y="292"/>
                  </a:moveTo>
                  <a:cubicBezTo>
                    <a:pt x="95" y="294"/>
                    <a:pt x="95" y="296"/>
                    <a:pt x="93" y="296"/>
                  </a:cubicBezTo>
                  <a:cubicBezTo>
                    <a:pt x="86" y="296"/>
                    <a:pt x="80" y="296"/>
                    <a:pt x="73" y="296"/>
                  </a:cubicBezTo>
                  <a:cubicBezTo>
                    <a:pt x="72" y="296"/>
                    <a:pt x="71" y="296"/>
                    <a:pt x="71" y="294"/>
                  </a:cubicBezTo>
                  <a:cubicBezTo>
                    <a:pt x="71" y="293"/>
                    <a:pt x="71" y="291"/>
                    <a:pt x="71" y="290"/>
                  </a:cubicBezTo>
                  <a:cubicBezTo>
                    <a:pt x="71" y="289"/>
                    <a:pt x="72" y="288"/>
                    <a:pt x="73" y="288"/>
                  </a:cubicBezTo>
                  <a:cubicBezTo>
                    <a:pt x="76" y="288"/>
                    <a:pt x="80" y="288"/>
                    <a:pt x="83" y="288"/>
                  </a:cubicBezTo>
                  <a:cubicBezTo>
                    <a:pt x="86" y="288"/>
                    <a:pt x="89" y="288"/>
                    <a:pt x="93" y="288"/>
                  </a:cubicBezTo>
                  <a:cubicBezTo>
                    <a:pt x="96" y="288"/>
                    <a:pt x="95" y="290"/>
                    <a:pt x="95" y="292"/>
                  </a:cubicBezTo>
                  <a:close/>
                  <a:moveTo>
                    <a:pt x="85" y="187"/>
                  </a:moveTo>
                  <a:cubicBezTo>
                    <a:pt x="88" y="187"/>
                    <a:pt x="89" y="188"/>
                    <a:pt x="89" y="191"/>
                  </a:cubicBezTo>
                  <a:cubicBezTo>
                    <a:pt x="89" y="204"/>
                    <a:pt x="89" y="216"/>
                    <a:pt x="89" y="229"/>
                  </a:cubicBezTo>
                  <a:cubicBezTo>
                    <a:pt x="89" y="232"/>
                    <a:pt x="88" y="233"/>
                    <a:pt x="85" y="233"/>
                  </a:cubicBezTo>
                  <a:cubicBezTo>
                    <a:pt x="66" y="233"/>
                    <a:pt x="47" y="233"/>
                    <a:pt x="28" y="233"/>
                  </a:cubicBezTo>
                  <a:cubicBezTo>
                    <a:pt x="28" y="233"/>
                    <a:pt x="27" y="233"/>
                    <a:pt x="26" y="233"/>
                  </a:cubicBezTo>
                  <a:cubicBezTo>
                    <a:pt x="24" y="233"/>
                    <a:pt x="23" y="228"/>
                    <a:pt x="23" y="229"/>
                  </a:cubicBezTo>
                  <a:cubicBezTo>
                    <a:pt x="23" y="222"/>
                    <a:pt x="23" y="213"/>
                    <a:pt x="23" y="206"/>
                  </a:cubicBezTo>
                  <a:cubicBezTo>
                    <a:pt x="23" y="201"/>
                    <a:pt x="23" y="195"/>
                    <a:pt x="23" y="190"/>
                  </a:cubicBezTo>
                  <a:cubicBezTo>
                    <a:pt x="23" y="187"/>
                    <a:pt x="24" y="187"/>
                    <a:pt x="27" y="187"/>
                  </a:cubicBezTo>
                  <a:cubicBezTo>
                    <a:pt x="37" y="187"/>
                    <a:pt x="56" y="187"/>
                    <a:pt x="56" y="187"/>
                  </a:cubicBezTo>
                  <a:cubicBezTo>
                    <a:pt x="66" y="187"/>
                    <a:pt x="76" y="187"/>
                    <a:pt x="85" y="187"/>
                  </a:cubicBezTo>
                  <a:close/>
                  <a:moveTo>
                    <a:pt x="18" y="333"/>
                  </a:moveTo>
                  <a:cubicBezTo>
                    <a:pt x="16" y="333"/>
                    <a:pt x="16" y="331"/>
                    <a:pt x="16" y="329"/>
                  </a:cubicBezTo>
                  <a:cubicBezTo>
                    <a:pt x="16" y="327"/>
                    <a:pt x="16" y="326"/>
                    <a:pt x="19" y="326"/>
                  </a:cubicBezTo>
                  <a:cubicBezTo>
                    <a:pt x="22" y="326"/>
                    <a:pt x="25" y="326"/>
                    <a:pt x="28" y="326"/>
                  </a:cubicBezTo>
                  <a:cubicBezTo>
                    <a:pt x="28" y="326"/>
                    <a:pt x="28" y="326"/>
                    <a:pt x="28" y="326"/>
                  </a:cubicBezTo>
                  <a:cubicBezTo>
                    <a:pt x="32" y="326"/>
                    <a:pt x="35" y="326"/>
                    <a:pt x="38" y="326"/>
                  </a:cubicBezTo>
                  <a:cubicBezTo>
                    <a:pt x="39" y="326"/>
                    <a:pt x="40" y="326"/>
                    <a:pt x="40" y="327"/>
                  </a:cubicBezTo>
                  <a:cubicBezTo>
                    <a:pt x="40" y="329"/>
                    <a:pt x="40" y="331"/>
                    <a:pt x="40" y="332"/>
                  </a:cubicBezTo>
                  <a:cubicBezTo>
                    <a:pt x="40" y="333"/>
                    <a:pt x="39" y="333"/>
                    <a:pt x="39" y="333"/>
                  </a:cubicBezTo>
                  <a:cubicBezTo>
                    <a:pt x="32" y="333"/>
                    <a:pt x="25" y="334"/>
                    <a:pt x="18" y="333"/>
                  </a:cubicBezTo>
                  <a:close/>
                  <a:moveTo>
                    <a:pt x="42" y="358"/>
                  </a:moveTo>
                  <a:cubicBezTo>
                    <a:pt x="41" y="358"/>
                    <a:pt x="39" y="356"/>
                    <a:pt x="39" y="355"/>
                  </a:cubicBezTo>
                  <a:cubicBezTo>
                    <a:pt x="39" y="354"/>
                    <a:pt x="41" y="352"/>
                    <a:pt x="42" y="352"/>
                  </a:cubicBezTo>
                  <a:cubicBezTo>
                    <a:pt x="44" y="352"/>
                    <a:pt x="45" y="354"/>
                    <a:pt x="45" y="355"/>
                  </a:cubicBezTo>
                  <a:cubicBezTo>
                    <a:pt x="45" y="357"/>
                    <a:pt x="44" y="358"/>
                    <a:pt x="42" y="358"/>
                  </a:cubicBezTo>
                  <a:close/>
                  <a:moveTo>
                    <a:pt x="55" y="358"/>
                  </a:moveTo>
                  <a:cubicBezTo>
                    <a:pt x="53" y="358"/>
                    <a:pt x="52" y="357"/>
                    <a:pt x="52" y="355"/>
                  </a:cubicBezTo>
                  <a:cubicBezTo>
                    <a:pt x="52" y="353"/>
                    <a:pt x="53" y="352"/>
                    <a:pt x="55" y="352"/>
                  </a:cubicBezTo>
                  <a:cubicBezTo>
                    <a:pt x="57" y="352"/>
                    <a:pt x="58" y="354"/>
                    <a:pt x="58" y="355"/>
                  </a:cubicBezTo>
                  <a:cubicBezTo>
                    <a:pt x="58" y="356"/>
                    <a:pt x="57" y="358"/>
                    <a:pt x="55" y="358"/>
                  </a:cubicBezTo>
                  <a:close/>
                  <a:moveTo>
                    <a:pt x="66" y="327"/>
                  </a:moveTo>
                  <a:cubicBezTo>
                    <a:pt x="66" y="329"/>
                    <a:pt x="66" y="330"/>
                    <a:pt x="66" y="332"/>
                  </a:cubicBezTo>
                  <a:cubicBezTo>
                    <a:pt x="66" y="333"/>
                    <a:pt x="65" y="334"/>
                    <a:pt x="64" y="333"/>
                  </a:cubicBezTo>
                  <a:cubicBezTo>
                    <a:pt x="58" y="333"/>
                    <a:pt x="52" y="333"/>
                    <a:pt x="47" y="333"/>
                  </a:cubicBezTo>
                  <a:cubicBezTo>
                    <a:pt x="46" y="334"/>
                    <a:pt x="45" y="333"/>
                    <a:pt x="45" y="332"/>
                  </a:cubicBezTo>
                  <a:cubicBezTo>
                    <a:pt x="45" y="326"/>
                    <a:pt x="45" y="326"/>
                    <a:pt x="51" y="326"/>
                  </a:cubicBezTo>
                  <a:cubicBezTo>
                    <a:pt x="53" y="326"/>
                    <a:pt x="54" y="326"/>
                    <a:pt x="55" y="326"/>
                  </a:cubicBezTo>
                  <a:cubicBezTo>
                    <a:pt x="58" y="326"/>
                    <a:pt x="61" y="326"/>
                    <a:pt x="64" y="326"/>
                  </a:cubicBezTo>
                  <a:cubicBezTo>
                    <a:pt x="65" y="326"/>
                    <a:pt x="66" y="326"/>
                    <a:pt x="66" y="327"/>
                  </a:cubicBezTo>
                  <a:close/>
                  <a:moveTo>
                    <a:pt x="69" y="358"/>
                  </a:moveTo>
                  <a:cubicBezTo>
                    <a:pt x="67" y="358"/>
                    <a:pt x="66" y="357"/>
                    <a:pt x="66" y="355"/>
                  </a:cubicBezTo>
                  <a:cubicBezTo>
                    <a:pt x="66" y="354"/>
                    <a:pt x="67" y="352"/>
                    <a:pt x="69" y="352"/>
                  </a:cubicBezTo>
                  <a:cubicBezTo>
                    <a:pt x="71" y="352"/>
                    <a:pt x="72" y="353"/>
                    <a:pt x="72" y="355"/>
                  </a:cubicBezTo>
                  <a:cubicBezTo>
                    <a:pt x="72" y="356"/>
                    <a:pt x="71" y="358"/>
                    <a:pt x="69" y="358"/>
                  </a:cubicBezTo>
                  <a:close/>
                  <a:moveTo>
                    <a:pt x="91" y="334"/>
                  </a:moveTo>
                  <a:cubicBezTo>
                    <a:pt x="88" y="334"/>
                    <a:pt x="86" y="334"/>
                    <a:pt x="83" y="334"/>
                  </a:cubicBezTo>
                  <a:cubicBezTo>
                    <a:pt x="83" y="334"/>
                    <a:pt x="83" y="334"/>
                    <a:pt x="83" y="334"/>
                  </a:cubicBezTo>
                  <a:cubicBezTo>
                    <a:pt x="80" y="334"/>
                    <a:pt x="77" y="333"/>
                    <a:pt x="73" y="334"/>
                  </a:cubicBezTo>
                  <a:cubicBezTo>
                    <a:pt x="72" y="334"/>
                    <a:pt x="71" y="333"/>
                    <a:pt x="71" y="331"/>
                  </a:cubicBezTo>
                  <a:cubicBezTo>
                    <a:pt x="71" y="330"/>
                    <a:pt x="71" y="329"/>
                    <a:pt x="71" y="327"/>
                  </a:cubicBezTo>
                  <a:cubicBezTo>
                    <a:pt x="71" y="326"/>
                    <a:pt x="71" y="326"/>
                    <a:pt x="73" y="326"/>
                  </a:cubicBezTo>
                  <a:cubicBezTo>
                    <a:pt x="80" y="326"/>
                    <a:pt x="84" y="326"/>
                    <a:pt x="91" y="326"/>
                  </a:cubicBezTo>
                  <a:cubicBezTo>
                    <a:pt x="94" y="326"/>
                    <a:pt x="95" y="327"/>
                    <a:pt x="95" y="330"/>
                  </a:cubicBezTo>
                  <a:cubicBezTo>
                    <a:pt x="95" y="332"/>
                    <a:pt x="94" y="333"/>
                    <a:pt x="91" y="334"/>
                  </a:cubicBezTo>
                  <a:close/>
                  <a:moveTo>
                    <a:pt x="94" y="320"/>
                  </a:moveTo>
                  <a:cubicBezTo>
                    <a:pt x="93" y="320"/>
                    <a:pt x="94" y="321"/>
                    <a:pt x="92" y="321"/>
                  </a:cubicBezTo>
                  <a:cubicBezTo>
                    <a:pt x="86" y="321"/>
                    <a:pt x="80" y="321"/>
                    <a:pt x="73" y="321"/>
                  </a:cubicBezTo>
                  <a:cubicBezTo>
                    <a:pt x="72" y="321"/>
                    <a:pt x="71" y="320"/>
                    <a:pt x="71" y="319"/>
                  </a:cubicBezTo>
                  <a:cubicBezTo>
                    <a:pt x="71" y="318"/>
                    <a:pt x="71" y="316"/>
                    <a:pt x="71" y="315"/>
                  </a:cubicBezTo>
                  <a:cubicBezTo>
                    <a:pt x="71" y="313"/>
                    <a:pt x="72" y="313"/>
                    <a:pt x="73" y="313"/>
                  </a:cubicBezTo>
                  <a:cubicBezTo>
                    <a:pt x="76" y="313"/>
                    <a:pt x="80" y="313"/>
                    <a:pt x="83" y="313"/>
                  </a:cubicBezTo>
                  <a:cubicBezTo>
                    <a:pt x="83" y="313"/>
                    <a:pt x="83" y="313"/>
                    <a:pt x="83" y="313"/>
                  </a:cubicBezTo>
                  <a:cubicBezTo>
                    <a:pt x="86" y="313"/>
                    <a:pt x="90" y="313"/>
                    <a:pt x="93" y="313"/>
                  </a:cubicBezTo>
                  <a:cubicBezTo>
                    <a:pt x="95" y="313"/>
                    <a:pt x="94" y="314"/>
                    <a:pt x="95" y="316"/>
                  </a:cubicBezTo>
                  <a:cubicBezTo>
                    <a:pt x="96" y="317"/>
                    <a:pt x="95" y="319"/>
                    <a:pt x="94" y="3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xmlns="" id="{405AFAC3-EC5D-49DB-8E28-4AB9145A2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4" y="4461"/>
              <a:ext cx="312" cy="268"/>
            </a:xfrm>
            <a:custGeom>
              <a:avLst/>
              <a:gdLst>
                <a:gd name="T0" fmla="*/ 146 w 146"/>
                <a:gd name="T1" fmla="*/ 124 h 126"/>
                <a:gd name="T2" fmla="*/ 124 w 146"/>
                <a:gd name="T3" fmla="*/ 126 h 126"/>
                <a:gd name="T4" fmla="*/ 83 w 146"/>
                <a:gd name="T5" fmla="*/ 51 h 126"/>
                <a:gd name="T6" fmla="*/ 2 w 146"/>
                <a:gd name="T7" fmla="*/ 25 h 126"/>
                <a:gd name="T8" fmla="*/ 0 w 146"/>
                <a:gd name="T9" fmla="*/ 3 h 126"/>
                <a:gd name="T10" fmla="*/ 97 w 146"/>
                <a:gd name="T11" fmla="*/ 34 h 126"/>
                <a:gd name="T12" fmla="*/ 146 w 146"/>
                <a:gd name="T13" fmla="*/ 12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126">
                  <a:moveTo>
                    <a:pt x="146" y="124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0" y="96"/>
                    <a:pt x="106" y="70"/>
                    <a:pt x="83" y="51"/>
                  </a:cubicBezTo>
                  <a:cubicBezTo>
                    <a:pt x="60" y="32"/>
                    <a:pt x="33" y="23"/>
                    <a:pt x="2" y="2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6" y="0"/>
                    <a:pt x="69" y="11"/>
                    <a:pt x="97" y="34"/>
                  </a:cubicBezTo>
                  <a:cubicBezTo>
                    <a:pt x="125" y="58"/>
                    <a:pt x="142" y="88"/>
                    <a:pt x="146" y="1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xmlns="" id="{938FB727-E89C-40E0-921A-B16D086F1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3" y="4563"/>
              <a:ext cx="203" cy="175"/>
            </a:xfrm>
            <a:custGeom>
              <a:avLst/>
              <a:gdLst>
                <a:gd name="T0" fmla="*/ 95 w 95"/>
                <a:gd name="T1" fmla="*/ 80 h 82"/>
                <a:gd name="T2" fmla="*/ 73 w 95"/>
                <a:gd name="T3" fmla="*/ 82 h 82"/>
                <a:gd name="T4" fmla="*/ 50 w 95"/>
                <a:gd name="T5" fmla="*/ 38 h 82"/>
                <a:gd name="T6" fmla="*/ 2 w 95"/>
                <a:gd name="T7" fmla="*/ 24 h 82"/>
                <a:gd name="T8" fmla="*/ 0 w 95"/>
                <a:gd name="T9" fmla="*/ 1 h 82"/>
                <a:gd name="T10" fmla="*/ 63 w 95"/>
                <a:gd name="T11" fmla="*/ 23 h 82"/>
                <a:gd name="T12" fmla="*/ 95 w 95"/>
                <a:gd name="T13" fmla="*/ 8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82">
                  <a:moveTo>
                    <a:pt x="95" y="80"/>
                  </a:moveTo>
                  <a:cubicBezTo>
                    <a:pt x="73" y="82"/>
                    <a:pt x="73" y="82"/>
                    <a:pt x="73" y="82"/>
                  </a:cubicBezTo>
                  <a:cubicBezTo>
                    <a:pt x="70" y="64"/>
                    <a:pt x="63" y="49"/>
                    <a:pt x="50" y="38"/>
                  </a:cubicBezTo>
                  <a:cubicBezTo>
                    <a:pt x="37" y="28"/>
                    <a:pt x="21" y="23"/>
                    <a:pt x="2" y="2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3" y="0"/>
                    <a:pt x="45" y="7"/>
                    <a:pt x="63" y="23"/>
                  </a:cubicBezTo>
                  <a:cubicBezTo>
                    <a:pt x="81" y="38"/>
                    <a:pt x="92" y="57"/>
                    <a:pt x="95" y="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xmlns="" id="{460D93EB-F6C0-4595-9B35-22CC08D1CC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" y="4670"/>
              <a:ext cx="470" cy="860"/>
            </a:xfrm>
            <a:custGeom>
              <a:avLst/>
              <a:gdLst>
                <a:gd name="T0" fmla="*/ 191 w 220"/>
                <a:gd name="T1" fmla="*/ 403 h 403"/>
                <a:gd name="T2" fmla="*/ 28 w 220"/>
                <a:gd name="T3" fmla="*/ 403 h 403"/>
                <a:gd name="T4" fmla="*/ 0 w 220"/>
                <a:gd name="T5" fmla="*/ 373 h 403"/>
                <a:gd name="T6" fmla="*/ 0 w 220"/>
                <a:gd name="T7" fmla="*/ 30 h 403"/>
                <a:gd name="T8" fmla="*/ 28 w 220"/>
                <a:gd name="T9" fmla="*/ 0 h 403"/>
                <a:gd name="T10" fmla="*/ 191 w 220"/>
                <a:gd name="T11" fmla="*/ 0 h 403"/>
                <a:gd name="T12" fmla="*/ 220 w 220"/>
                <a:gd name="T13" fmla="*/ 30 h 403"/>
                <a:gd name="T14" fmla="*/ 220 w 220"/>
                <a:gd name="T15" fmla="*/ 373 h 403"/>
                <a:gd name="T16" fmla="*/ 191 w 220"/>
                <a:gd name="T17" fmla="*/ 403 h 403"/>
                <a:gd name="T18" fmla="*/ 28 w 220"/>
                <a:gd name="T19" fmla="*/ 20 h 403"/>
                <a:gd name="T20" fmla="*/ 20 w 220"/>
                <a:gd name="T21" fmla="*/ 30 h 403"/>
                <a:gd name="T22" fmla="*/ 20 w 220"/>
                <a:gd name="T23" fmla="*/ 373 h 403"/>
                <a:gd name="T24" fmla="*/ 28 w 220"/>
                <a:gd name="T25" fmla="*/ 383 h 403"/>
                <a:gd name="T26" fmla="*/ 191 w 220"/>
                <a:gd name="T27" fmla="*/ 383 h 403"/>
                <a:gd name="T28" fmla="*/ 200 w 220"/>
                <a:gd name="T29" fmla="*/ 373 h 403"/>
                <a:gd name="T30" fmla="*/ 200 w 220"/>
                <a:gd name="T31" fmla="*/ 30 h 403"/>
                <a:gd name="T32" fmla="*/ 191 w 220"/>
                <a:gd name="T33" fmla="*/ 20 h 403"/>
                <a:gd name="T34" fmla="*/ 28 w 220"/>
                <a:gd name="T35" fmla="*/ 2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0" h="403">
                  <a:moveTo>
                    <a:pt x="191" y="403"/>
                  </a:moveTo>
                  <a:cubicBezTo>
                    <a:pt x="28" y="403"/>
                    <a:pt x="28" y="403"/>
                    <a:pt x="28" y="403"/>
                  </a:cubicBezTo>
                  <a:cubicBezTo>
                    <a:pt x="12" y="403"/>
                    <a:pt x="0" y="389"/>
                    <a:pt x="0" y="37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207" y="0"/>
                    <a:pt x="220" y="13"/>
                    <a:pt x="220" y="30"/>
                  </a:cubicBezTo>
                  <a:cubicBezTo>
                    <a:pt x="220" y="373"/>
                    <a:pt x="220" y="373"/>
                    <a:pt x="220" y="373"/>
                  </a:cubicBezTo>
                  <a:cubicBezTo>
                    <a:pt x="220" y="389"/>
                    <a:pt x="207" y="403"/>
                    <a:pt x="191" y="403"/>
                  </a:cubicBezTo>
                  <a:close/>
                  <a:moveTo>
                    <a:pt x="28" y="20"/>
                  </a:moveTo>
                  <a:cubicBezTo>
                    <a:pt x="24" y="20"/>
                    <a:pt x="20" y="24"/>
                    <a:pt x="20" y="30"/>
                  </a:cubicBezTo>
                  <a:cubicBezTo>
                    <a:pt x="20" y="373"/>
                    <a:pt x="20" y="373"/>
                    <a:pt x="20" y="373"/>
                  </a:cubicBezTo>
                  <a:cubicBezTo>
                    <a:pt x="20" y="378"/>
                    <a:pt x="24" y="383"/>
                    <a:pt x="28" y="383"/>
                  </a:cubicBezTo>
                  <a:cubicBezTo>
                    <a:pt x="191" y="383"/>
                    <a:pt x="191" y="383"/>
                    <a:pt x="191" y="383"/>
                  </a:cubicBezTo>
                  <a:cubicBezTo>
                    <a:pt x="195" y="383"/>
                    <a:pt x="200" y="378"/>
                    <a:pt x="200" y="373"/>
                  </a:cubicBezTo>
                  <a:cubicBezTo>
                    <a:pt x="200" y="30"/>
                    <a:pt x="200" y="30"/>
                    <a:pt x="200" y="30"/>
                  </a:cubicBezTo>
                  <a:cubicBezTo>
                    <a:pt x="200" y="24"/>
                    <a:pt x="195" y="20"/>
                    <a:pt x="191" y="20"/>
                  </a:cubicBezTo>
                  <a:lnTo>
                    <a:pt x="28" y="20"/>
                  </a:ln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xmlns="" id="{BBFE5D38-9024-449F-BDC2-B116590E5D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9" y="4922"/>
              <a:ext cx="245" cy="330"/>
            </a:xfrm>
            <a:custGeom>
              <a:avLst/>
              <a:gdLst>
                <a:gd name="T0" fmla="*/ 245 w 245"/>
                <a:gd name="T1" fmla="*/ 0 h 330"/>
                <a:gd name="T2" fmla="*/ 0 w 245"/>
                <a:gd name="T3" fmla="*/ 0 h 330"/>
                <a:gd name="T4" fmla="*/ 0 w 245"/>
                <a:gd name="T5" fmla="*/ 147 h 330"/>
                <a:gd name="T6" fmla="*/ 0 w 245"/>
                <a:gd name="T7" fmla="*/ 147 h 330"/>
                <a:gd name="T8" fmla="*/ 0 w 245"/>
                <a:gd name="T9" fmla="*/ 330 h 330"/>
                <a:gd name="T10" fmla="*/ 25 w 245"/>
                <a:gd name="T11" fmla="*/ 330 h 330"/>
                <a:gd name="T12" fmla="*/ 25 w 245"/>
                <a:gd name="T13" fmla="*/ 149 h 330"/>
                <a:gd name="T14" fmla="*/ 241 w 245"/>
                <a:gd name="T15" fmla="*/ 149 h 330"/>
                <a:gd name="T16" fmla="*/ 147 w 245"/>
                <a:gd name="T17" fmla="*/ 79 h 330"/>
                <a:gd name="T18" fmla="*/ 245 w 245"/>
                <a:gd name="T19" fmla="*/ 0 h 330"/>
                <a:gd name="T20" fmla="*/ 164 w 245"/>
                <a:gd name="T21" fmla="*/ 123 h 330"/>
                <a:gd name="T22" fmla="*/ 25 w 245"/>
                <a:gd name="T23" fmla="*/ 123 h 330"/>
                <a:gd name="T24" fmla="*/ 25 w 245"/>
                <a:gd name="T25" fmla="*/ 25 h 330"/>
                <a:gd name="T26" fmla="*/ 173 w 245"/>
                <a:gd name="T27" fmla="*/ 25 h 330"/>
                <a:gd name="T28" fmla="*/ 106 w 245"/>
                <a:gd name="T29" fmla="*/ 79 h 330"/>
                <a:gd name="T30" fmla="*/ 164 w 245"/>
                <a:gd name="T31" fmla="*/ 1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5" h="330">
                  <a:moveTo>
                    <a:pt x="245" y="0"/>
                  </a:moveTo>
                  <a:lnTo>
                    <a:pt x="0" y="0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0" y="330"/>
                  </a:lnTo>
                  <a:lnTo>
                    <a:pt x="25" y="330"/>
                  </a:lnTo>
                  <a:lnTo>
                    <a:pt x="25" y="149"/>
                  </a:lnTo>
                  <a:lnTo>
                    <a:pt x="241" y="149"/>
                  </a:lnTo>
                  <a:lnTo>
                    <a:pt x="147" y="79"/>
                  </a:lnTo>
                  <a:lnTo>
                    <a:pt x="245" y="0"/>
                  </a:lnTo>
                  <a:close/>
                  <a:moveTo>
                    <a:pt x="164" y="123"/>
                  </a:moveTo>
                  <a:lnTo>
                    <a:pt x="25" y="123"/>
                  </a:lnTo>
                  <a:lnTo>
                    <a:pt x="25" y="25"/>
                  </a:lnTo>
                  <a:lnTo>
                    <a:pt x="173" y="25"/>
                  </a:lnTo>
                  <a:lnTo>
                    <a:pt x="106" y="79"/>
                  </a:lnTo>
                  <a:lnTo>
                    <a:pt x="164" y="123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xmlns="" id="{11A15905-1B2A-4E3D-9D85-0D38349C1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0" y="3639"/>
              <a:ext cx="541" cy="181"/>
            </a:xfrm>
            <a:custGeom>
              <a:avLst/>
              <a:gdLst>
                <a:gd name="T0" fmla="*/ 0 w 253"/>
                <a:gd name="T1" fmla="*/ 85 h 85"/>
                <a:gd name="T2" fmla="*/ 224 w 253"/>
                <a:gd name="T3" fmla="*/ 63 h 85"/>
                <a:gd name="T4" fmla="*/ 243 w 253"/>
                <a:gd name="T5" fmla="*/ 47 h 85"/>
                <a:gd name="T6" fmla="*/ 228 w 253"/>
                <a:gd name="T7" fmla="*/ 0 h 85"/>
                <a:gd name="T8" fmla="*/ 249 w 253"/>
                <a:gd name="T9" fmla="*/ 49 h 85"/>
                <a:gd name="T10" fmla="*/ 226 w 253"/>
                <a:gd name="T11" fmla="*/ 69 h 85"/>
                <a:gd name="T12" fmla="*/ 0 w 253"/>
                <a:gd name="T1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85">
                  <a:moveTo>
                    <a:pt x="0" y="85"/>
                  </a:moveTo>
                  <a:cubicBezTo>
                    <a:pt x="2" y="85"/>
                    <a:pt x="188" y="78"/>
                    <a:pt x="224" y="63"/>
                  </a:cubicBezTo>
                  <a:cubicBezTo>
                    <a:pt x="235" y="59"/>
                    <a:pt x="241" y="54"/>
                    <a:pt x="243" y="47"/>
                  </a:cubicBezTo>
                  <a:cubicBezTo>
                    <a:pt x="247" y="35"/>
                    <a:pt x="228" y="0"/>
                    <a:pt x="228" y="0"/>
                  </a:cubicBezTo>
                  <a:cubicBezTo>
                    <a:pt x="240" y="17"/>
                    <a:pt x="253" y="34"/>
                    <a:pt x="249" y="49"/>
                  </a:cubicBezTo>
                  <a:cubicBezTo>
                    <a:pt x="246" y="57"/>
                    <a:pt x="239" y="64"/>
                    <a:pt x="226" y="69"/>
                  </a:cubicBezTo>
                  <a:cubicBezTo>
                    <a:pt x="189" y="83"/>
                    <a:pt x="0" y="85"/>
                    <a:pt x="0" y="85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Rectangle 22">
              <a:extLst>
                <a:ext uri="{FF2B5EF4-FFF2-40B4-BE49-F238E27FC236}">
                  <a16:creationId xmlns:a16="http://schemas.microsoft.com/office/drawing/2014/main" xmlns="" id="{A7719BC2-184D-4B17-9AB8-796B7A2DC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9" y="3216"/>
              <a:ext cx="180" cy="444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xmlns="" id="{FE2D0485-58F8-4070-90C6-B28FEDF15D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2" y="2892"/>
              <a:ext cx="237" cy="794"/>
            </a:xfrm>
            <a:custGeom>
              <a:avLst/>
              <a:gdLst>
                <a:gd name="T0" fmla="*/ 103 w 111"/>
                <a:gd name="T1" fmla="*/ 123 h 372"/>
                <a:gd name="T2" fmla="*/ 72 w 111"/>
                <a:gd name="T3" fmla="*/ 123 h 372"/>
                <a:gd name="T4" fmla="*/ 41 w 111"/>
                <a:gd name="T5" fmla="*/ 111 h 372"/>
                <a:gd name="T6" fmla="*/ 35 w 111"/>
                <a:gd name="T7" fmla="*/ 10 h 372"/>
                <a:gd name="T8" fmla="*/ 19 w 111"/>
                <a:gd name="T9" fmla="*/ 10 h 372"/>
                <a:gd name="T10" fmla="*/ 13 w 111"/>
                <a:gd name="T11" fmla="*/ 112 h 372"/>
                <a:gd name="T12" fmla="*/ 8 w 111"/>
                <a:gd name="T13" fmla="*/ 123 h 372"/>
                <a:gd name="T14" fmla="*/ 13 w 111"/>
                <a:gd name="T15" fmla="*/ 372 h 372"/>
                <a:gd name="T16" fmla="*/ 105 w 111"/>
                <a:gd name="T17" fmla="*/ 372 h 372"/>
                <a:gd name="T18" fmla="*/ 92 w 111"/>
                <a:gd name="T19" fmla="*/ 309 h 372"/>
                <a:gd name="T20" fmla="*/ 71 w 111"/>
                <a:gd name="T21" fmla="*/ 307 h 372"/>
                <a:gd name="T22" fmla="*/ 95 w 111"/>
                <a:gd name="T23" fmla="*/ 305 h 372"/>
                <a:gd name="T24" fmla="*/ 47 w 111"/>
                <a:gd name="T25" fmla="*/ 313 h 372"/>
                <a:gd name="T26" fmla="*/ 60 w 111"/>
                <a:gd name="T27" fmla="*/ 321 h 372"/>
                <a:gd name="T28" fmla="*/ 47 w 111"/>
                <a:gd name="T29" fmla="*/ 321 h 372"/>
                <a:gd name="T30" fmla="*/ 66 w 111"/>
                <a:gd name="T31" fmla="*/ 308 h 372"/>
                <a:gd name="T32" fmla="*/ 45 w 111"/>
                <a:gd name="T33" fmla="*/ 308 h 372"/>
                <a:gd name="T34" fmla="*/ 51 w 111"/>
                <a:gd name="T35" fmla="*/ 301 h 372"/>
                <a:gd name="T36" fmla="*/ 66 w 111"/>
                <a:gd name="T37" fmla="*/ 303 h 372"/>
                <a:gd name="T38" fmla="*/ 64 w 111"/>
                <a:gd name="T39" fmla="*/ 297 h 372"/>
                <a:gd name="T40" fmla="*/ 45 w 111"/>
                <a:gd name="T41" fmla="*/ 290 h 372"/>
                <a:gd name="T42" fmla="*/ 64 w 111"/>
                <a:gd name="T43" fmla="*/ 289 h 372"/>
                <a:gd name="T44" fmla="*/ 56 w 111"/>
                <a:gd name="T45" fmla="*/ 278 h 372"/>
                <a:gd name="T46" fmla="*/ 73 w 111"/>
                <a:gd name="T47" fmla="*/ 262 h 372"/>
                <a:gd name="T48" fmla="*/ 38 w 111"/>
                <a:gd name="T49" fmla="*/ 321 h 372"/>
                <a:gd name="T50" fmla="*/ 19 w 111"/>
                <a:gd name="T51" fmla="*/ 321 h 372"/>
                <a:gd name="T52" fmla="*/ 37 w 111"/>
                <a:gd name="T53" fmla="*/ 313 h 372"/>
                <a:gd name="T54" fmla="*/ 40 w 111"/>
                <a:gd name="T55" fmla="*/ 292 h 372"/>
                <a:gd name="T56" fmla="*/ 28 w 111"/>
                <a:gd name="T57" fmla="*/ 297 h 372"/>
                <a:gd name="T58" fmla="*/ 18 w 111"/>
                <a:gd name="T59" fmla="*/ 290 h 372"/>
                <a:gd name="T60" fmla="*/ 40 w 111"/>
                <a:gd name="T61" fmla="*/ 291 h 372"/>
                <a:gd name="T62" fmla="*/ 19 w 111"/>
                <a:gd name="T63" fmla="*/ 301 h 372"/>
                <a:gd name="T64" fmla="*/ 38 w 111"/>
                <a:gd name="T65" fmla="*/ 301 h 372"/>
                <a:gd name="T66" fmla="*/ 38 w 111"/>
                <a:gd name="T67" fmla="*/ 309 h 372"/>
                <a:gd name="T68" fmla="*/ 95 w 111"/>
                <a:gd name="T69" fmla="*/ 293 h 372"/>
                <a:gd name="T70" fmla="*/ 71 w 111"/>
                <a:gd name="T71" fmla="*/ 295 h 372"/>
                <a:gd name="T72" fmla="*/ 83 w 111"/>
                <a:gd name="T73" fmla="*/ 289 h 372"/>
                <a:gd name="T74" fmla="*/ 85 w 111"/>
                <a:gd name="T75" fmla="*/ 187 h 372"/>
                <a:gd name="T76" fmla="*/ 85 w 111"/>
                <a:gd name="T77" fmla="*/ 234 h 372"/>
                <a:gd name="T78" fmla="*/ 23 w 111"/>
                <a:gd name="T79" fmla="*/ 230 h 372"/>
                <a:gd name="T80" fmla="*/ 27 w 111"/>
                <a:gd name="T81" fmla="*/ 187 h 372"/>
                <a:gd name="T82" fmla="*/ 18 w 111"/>
                <a:gd name="T83" fmla="*/ 334 h 372"/>
                <a:gd name="T84" fmla="*/ 28 w 111"/>
                <a:gd name="T85" fmla="*/ 326 h 372"/>
                <a:gd name="T86" fmla="*/ 40 w 111"/>
                <a:gd name="T87" fmla="*/ 328 h 372"/>
                <a:gd name="T88" fmla="*/ 18 w 111"/>
                <a:gd name="T89" fmla="*/ 334 h 372"/>
                <a:gd name="T90" fmla="*/ 42 w 111"/>
                <a:gd name="T91" fmla="*/ 353 h 372"/>
                <a:gd name="T92" fmla="*/ 55 w 111"/>
                <a:gd name="T93" fmla="*/ 358 h 372"/>
                <a:gd name="T94" fmla="*/ 58 w 111"/>
                <a:gd name="T95" fmla="*/ 355 h 372"/>
                <a:gd name="T96" fmla="*/ 66 w 111"/>
                <a:gd name="T97" fmla="*/ 332 h 372"/>
                <a:gd name="T98" fmla="*/ 45 w 111"/>
                <a:gd name="T99" fmla="*/ 332 h 372"/>
                <a:gd name="T100" fmla="*/ 64 w 111"/>
                <a:gd name="T101" fmla="*/ 326 h 372"/>
                <a:gd name="T102" fmla="*/ 66 w 111"/>
                <a:gd name="T103" fmla="*/ 356 h 372"/>
                <a:gd name="T104" fmla="*/ 69 w 111"/>
                <a:gd name="T105" fmla="*/ 358 h 372"/>
                <a:gd name="T106" fmla="*/ 83 w 111"/>
                <a:gd name="T107" fmla="*/ 334 h 372"/>
                <a:gd name="T108" fmla="*/ 71 w 111"/>
                <a:gd name="T109" fmla="*/ 328 h 372"/>
                <a:gd name="T110" fmla="*/ 95 w 111"/>
                <a:gd name="T111" fmla="*/ 330 h 372"/>
                <a:gd name="T112" fmla="*/ 92 w 111"/>
                <a:gd name="T113" fmla="*/ 321 h 372"/>
                <a:gd name="T114" fmla="*/ 71 w 111"/>
                <a:gd name="T115" fmla="*/ 315 h 372"/>
                <a:gd name="T116" fmla="*/ 83 w 111"/>
                <a:gd name="T117" fmla="*/ 313 h 372"/>
                <a:gd name="T118" fmla="*/ 94 w 111"/>
                <a:gd name="T119" fmla="*/ 32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372">
                  <a:moveTo>
                    <a:pt x="111" y="131"/>
                  </a:moveTo>
                  <a:cubicBezTo>
                    <a:pt x="111" y="127"/>
                    <a:pt x="108" y="124"/>
                    <a:pt x="105" y="123"/>
                  </a:cubicBezTo>
                  <a:cubicBezTo>
                    <a:pt x="104" y="123"/>
                    <a:pt x="104" y="123"/>
                    <a:pt x="103" y="123"/>
                  </a:cubicBezTo>
                  <a:cubicBezTo>
                    <a:pt x="81" y="123"/>
                    <a:pt x="81" y="123"/>
                    <a:pt x="81" y="123"/>
                  </a:cubicBezTo>
                  <a:cubicBezTo>
                    <a:pt x="81" y="123"/>
                    <a:pt x="80" y="123"/>
                    <a:pt x="80" y="123"/>
                  </a:cubicBezTo>
                  <a:cubicBezTo>
                    <a:pt x="77" y="123"/>
                    <a:pt x="75" y="123"/>
                    <a:pt x="72" y="123"/>
                  </a:cubicBezTo>
                  <a:cubicBezTo>
                    <a:pt x="72" y="123"/>
                    <a:pt x="71" y="123"/>
                    <a:pt x="71" y="123"/>
                  </a:cubicBezTo>
                  <a:cubicBezTo>
                    <a:pt x="41" y="123"/>
                    <a:pt x="41" y="123"/>
                    <a:pt x="41" y="123"/>
                  </a:cubicBezTo>
                  <a:cubicBezTo>
                    <a:pt x="41" y="119"/>
                    <a:pt x="41" y="115"/>
                    <a:pt x="41" y="111"/>
                  </a:cubicBezTo>
                  <a:cubicBezTo>
                    <a:pt x="41" y="103"/>
                    <a:pt x="39" y="95"/>
                    <a:pt x="37" y="88"/>
                  </a:cubicBezTo>
                  <a:cubicBezTo>
                    <a:pt x="36" y="84"/>
                    <a:pt x="35" y="80"/>
                    <a:pt x="35" y="77"/>
                  </a:cubicBezTo>
                  <a:cubicBezTo>
                    <a:pt x="35" y="54"/>
                    <a:pt x="35" y="32"/>
                    <a:pt x="35" y="10"/>
                  </a:cubicBezTo>
                  <a:cubicBezTo>
                    <a:pt x="35" y="5"/>
                    <a:pt x="33" y="2"/>
                    <a:pt x="28" y="1"/>
                  </a:cubicBezTo>
                  <a:cubicBezTo>
                    <a:pt x="28" y="0"/>
                    <a:pt x="27" y="0"/>
                    <a:pt x="26" y="1"/>
                  </a:cubicBezTo>
                  <a:cubicBezTo>
                    <a:pt x="22" y="2"/>
                    <a:pt x="19" y="5"/>
                    <a:pt x="19" y="10"/>
                  </a:cubicBezTo>
                  <a:cubicBezTo>
                    <a:pt x="20" y="31"/>
                    <a:pt x="19" y="53"/>
                    <a:pt x="19" y="74"/>
                  </a:cubicBezTo>
                  <a:cubicBezTo>
                    <a:pt x="19" y="78"/>
                    <a:pt x="19" y="82"/>
                    <a:pt x="18" y="85"/>
                  </a:cubicBezTo>
                  <a:cubicBezTo>
                    <a:pt x="15" y="94"/>
                    <a:pt x="13" y="103"/>
                    <a:pt x="13" y="112"/>
                  </a:cubicBezTo>
                  <a:cubicBezTo>
                    <a:pt x="13" y="116"/>
                    <a:pt x="13" y="119"/>
                    <a:pt x="13" y="123"/>
                  </a:cubicBez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8" y="123"/>
                    <a:pt x="8" y="123"/>
                  </a:cubicBezTo>
                  <a:cubicBezTo>
                    <a:pt x="3" y="124"/>
                    <a:pt x="0" y="128"/>
                    <a:pt x="1" y="132"/>
                  </a:cubicBezTo>
                  <a:cubicBezTo>
                    <a:pt x="1" y="364"/>
                    <a:pt x="1" y="364"/>
                    <a:pt x="1" y="364"/>
                  </a:cubicBezTo>
                  <a:cubicBezTo>
                    <a:pt x="1" y="369"/>
                    <a:pt x="7" y="372"/>
                    <a:pt x="13" y="372"/>
                  </a:cubicBezTo>
                  <a:cubicBezTo>
                    <a:pt x="16" y="372"/>
                    <a:pt x="18" y="372"/>
                    <a:pt x="21" y="372"/>
                  </a:cubicBezTo>
                  <a:cubicBezTo>
                    <a:pt x="47" y="372"/>
                    <a:pt x="75" y="372"/>
                    <a:pt x="101" y="372"/>
                  </a:cubicBezTo>
                  <a:cubicBezTo>
                    <a:pt x="102" y="372"/>
                    <a:pt x="104" y="372"/>
                    <a:pt x="105" y="372"/>
                  </a:cubicBezTo>
                  <a:cubicBezTo>
                    <a:pt x="109" y="370"/>
                    <a:pt x="111" y="367"/>
                    <a:pt x="111" y="363"/>
                  </a:cubicBezTo>
                  <a:cubicBezTo>
                    <a:pt x="111" y="343"/>
                    <a:pt x="111" y="137"/>
                    <a:pt x="111" y="131"/>
                  </a:cubicBezTo>
                  <a:close/>
                  <a:moveTo>
                    <a:pt x="92" y="309"/>
                  </a:moveTo>
                  <a:cubicBezTo>
                    <a:pt x="89" y="309"/>
                    <a:pt x="86" y="309"/>
                    <a:pt x="83" y="309"/>
                  </a:cubicBezTo>
                  <a:cubicBezTo>
                    <a:pt x="80" y="309"/>
                    <a:pt x="76" y="309"/>
                    <a:pt x="73" y="309"/>
                  </a:cubicBezTo>
                  <a:cubicBezTo>
                    <a:pt x="72" y="309"/>
                    <a:pt x="71" y="309"/>
                    <a:pt x="71" y="307"/>
                  </a:cubicBezTo>
                  <a:cubicBezTo>
                    <a:pt x="71" y="301"/>
                    <a:pt x="71" y="301"/>
                    <a:pt x="77" y="301"/>
                  </a:cubicBezTo>
                  <a:cubicBezTo>
                    <a:pt x="82" y="301"/>
                    <a:pt x="87" y="301"/>
                    <a:pt x="92" y="301"/>
                  </a:cubicBezTo>
                  <a:cubicBezTo>
                    <a:pt x="95" y="301"/>
                    <a:pt x="95" y="303"/>
                    <a:pt x="95" y="305"/>
                  </a:cubicBezTo>
                  <a:cubicBezTo>
                    <a:pt x="95" y="308"/>
                    <a:pt x="95" y="309"/>
                    <a:pt x="92" y="309"/>
                  </a:cubicBezTo>
                  <a:close/>
                  <a:moveTo>
                    <a:pt x="45" y="315"/>
                  </a:moveTo>
                  <a:cubicBezTo>
                    <a:pt x="45" y="314"/>
                    <a:pt x="45" y="313"/>
                    <a:pt x="47" y="313"/>
                  </a:cubicBezTo>
                  <a:cubicBezTo>
                    <a:pt x="53" y="313"/>
                    <a:pt x="58" y="313"/>
                    <a:pt x="64" y="313"/>
                  </a:cubicBezTo>
                  <a:cubicBezTo>
                    <a:pt x="65" y="313"/>
                    <a:pt x="66" y="314"/>
                    <a:pt x="66" y="315"/>
                  </a:cubicBezTo>
                  <a:cubicBezTo>
                    <a:pt x="66" y="322"/>
                    <a:pt x="67" y="321"/>
                    <a:pt x="60" y="321"/>
                  </a:cubicBezTo>
                  <a:cubicBezTo>
                    <a:pt x="58" y="321"/>
                    <a:pt x="57" y="321"/>
                    <a:pt x="55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2" y="321"/>
                    <a:pt x="50" y="321"/>
                    <a:pt x="47" y="321"/>
                  </a:cubicBezTo>
                  <a:cubicBezTo>
                    <a:pt x="46" y="321"/>
                    <a:pt x="45" y="321"/>
                    <a:pt x="45" y="320"/>
                  </a:cubicBezTo>
                  <a:cubicBezTo>
                    <a:pt x="45" y="318"/>
                    <a:pt x="45" y="316"/>
                    <a:pt x="45" y="315"/>
                  </a:cubicBezTo>
                  <a:close/>
                  <a:moveTo>
                    <a:pt x="66" y="308"/>
                  </a:moveTo>
                  <a:cubicBezTo>
                    <a:pt x="66" y="309"/>
                    <a:pt x="66" y="309"/>
                    <a:pt x="64" y="309"/>
                  </a:cubicBezTo>
                  <a:cubicBezTo>
                    <a:pt x="58" y="309"/>
                    <a:pt x="52" y="309"/>
                    <a:pt x="46" y="309"/>
                  </a:cubicBezTo>
                  <a:cubicBezTo>
                    <a:pt x="45" y="309"/>
                    <a:pt x="45" y="309"/>
                    <a:pt x="45" y="308"/>
                  </a:cubicBezTo>
                  <a:cubicBezTo>
                    <a:pt x="45" y="308"/>
                    <a:pt x="45" y="307"/>
                    <a:pt x="45" y="307"/>
                  </a:cubicBezTo>
                  <a:cubicBezTo>
                    <a:pt x="45" y="305"/>
                    <a:pt x="44" y="303"/>
                    <a:pt x="45" y="302"/>
                  </a:cubicBezTo>
                  <a:cubicBezTo>
                    <a:pt x="46" y="301"/>
                    <a:pt x="49" y="301"/>
                    <a:pt x="51" y="301"/>
                  </a:cubicBezTo>
                  <a:cubicBezTo>
                    <a:pt x="53" y="301"/>
                    <a:pt x="54" y="301"/>
                    <a:pt x="55" y="301"/>
                  </a:cubicBezTo>
                  <a:cubicBezTo>
                    <a:pt x="58" y="301"/>
                    <a:pt x="61" y="301"/>
                    <a:pt x="64" y="301"/>
                  </a:cubicBezTo>
                  <a:cubicBezTo>
                    <a:pt x="66" y="301"/>
                    <a:pt x="66" y="302"/>
                    <a:pt x="66" y="303"/>
                  </a:cubicBezTo>
                  <a:cubicBezTo>
                    <a:pt x="66" y="304"/>
                    <a:pt x="66" y="306"/>
                    <a:pt x="66" y="308"/>
                  </a:cubicBezTo>
                  <a:close/>
                  <a:moveTo>
                    <a:pt x="66" y="295"/>
                  </a:moveTo>
                  <a:cubicBezTo>
                    <a:pt x="66" y="296"/>
                    <a:pt x="65" y="297"/>
                    <a:pt x="64" y="297"/>
                  </a:cubicBezTo>
                  <a:cubicBezTo>
                    <a:pt x="58" y="297"/>
                    <a:pt x="53" y="297"/>
                    <a:pt x="47" y="297"/>
                  </a:cubicBezTo>
                  <a:cubicBezTo>
                    <a:pt x="45" y="297"/>
                    <a:pt x="45" y="296"/>
                    <a:pt x="45" y="295"/>
                  </a:cubicBezTo>
                  <a:cubicBezTo>
                    <a:pt x="45" y="293"/>
                    <a:pt x="45" y="292"/>
                    <a:pt x="45" y="290"/>
                  </a:cubicBezTo>
                  <a:cubicBezTo>
                    <a:pt x="45" y="289"/>
                    <a:pt x="45" y="289"/>
                    <a:pt x="47" y="289"/>
                  </a:cubicBezTo>
                  <a:cubicBezTo>
                    <a:pt x="50" y="289"/>
                    <a:pt x="52" y="289"/>
                    <a:pt x="55" y="289"/>
                  </a:cubicBezTo>
                  <a:cubicBezTo>
                    <a:pt x="58" y="289"/>
                    <a:pt x="61" y="289"/>
                    <a:pt x="64" y="289"/>
                  </a:cubicBezTo>
                  <a:cubicBezTo>
                    <a:pt x="65" y="289"/>
                    <a:pt x="66" y="289"/>
                    <a:pt x="66" y="291"/>
                  </a:cubicBezTo>
                  <a:cubicBezTo>
                    <a:pt x="66" y="292"/>
                    <a:pt x="66" y="294"/>
                    <a:pt x="66" y="295"/>
                  </a:cubicBezTo>
                  <a:close/>
                  <a:moveTo>
                    <a:pt x="56" y="278"/>
                  </a:moveTo>
                  <a:cubicBezTo>
                    <a:pt x="46" y="278"/>
                    <a:pt x="38" y="271"/>
                    <a:pt x="38" y="262"/>
                  </a:cubicBezTo>
                  <a:cubicBezTo>
                    <a:pt x="38" y="253"/>
                    <a:pt x="46" y="245"/>
                    <a:pt x="56" y="245"/>
                  </a:cubicBezTo>
                  <a:cubicBezTo>
                    <a:pt x="65" y="245"/>
                    <a:pt x="73" y="253"/>
                    <a:pt x="73" y="262"/>
                  </a:cubicBezTo>
                  <a:cubicBezTo>
                    <a:pt x="73" y="271"/>
                    <a:pt x="65" y="278"/>
                    <a:pt x="56" y="278"/>
                  </a:cubicBezTo>
                  <a:close/>
                  <a:moveTo>
                    <a:pt x="40" y="319"/>
                  </a:moveTo>
                  <a:cubicBezTo>
                    <a:pt x="40" y="321"/>
                    <a:pt x="39" y="321"/>
                    <a:pt x="38" y="321"/>
                  </a:cubicBezTo>
                  <a:cubicBezTo>
                    <a:pt x="35" y="321"/>
                    <a:pt x="32" y="321"/>
                    <a:pt x="28" y="321"/>
                  </a:cubicBezTo>
                  <a:cubicBezTo>
                    <a:pt x="28" y="321"/>
                    <a:pt x="28" y="321"/>
                    <a:pt x="28" y="321"/>
                  </a:cubicBezTo>
                  <a:cubicBezTo>
                    <a:pt x="25" y="321"/>
                    <a:pt x="22" y="321"/>
                    <a:pt x="19" y="321"/>
                  </a:cubicBezTo>
                  <a:cubicBezTo>
                    <a:pt x="16" y="321"/>
                    <a:pt x="16" y="320"/>
                    <a:pt x="16" y="317"/>
                  </a:cubicBezTo>
                  <a:cubicBezTo>
                    <a:pt x="16" y="315"/>
                    <a:pt x="16" y="313"/>
                    <a:pt x="19" y="313"/>
                  </a:cubicBezTo>
                  <a:cubicBezTo>
                    <a:pt x="25" y="313"/>
                    <a:pt x="31" y="313"/>
                    <a:pt x="37" y="313"/>
                  </a:cubicBezTo>
                  <a:cubicBezTo>
                    <a:pt x="39" y="313"/>
                    <a:pt x="40" y="314"/>
                    <a:pt x="40" y="316"/>
                  </a:cubicBezTo>
                  <a:cubicBezTo>
                    <a:pt x="40" y="317"/>
                    <a:pt x="40" y="318"/>
                    <a:pt x="40" y="319"/>
                  </a:cubicBezTo>
                  <a:close/>
                  <a:moveTo>
                    <a:pt x="40" y="292"/>
                  </a:moveTo>
                  <a:cubicBezTo>
                    <a:pt x="40" y="297"/>
                    <a:pt x="40" y="297"/>
                    <a:pt x="35" y="297"/>
                  </a:cubicBezTo>
                  <a:cubicBezTo>
                    <a:pt x="33" y="297"/>
                    <a:pt x="31" y="297"/>
                    <a:pt x="28" y="297"/>
                  </a:cubicBezTo>
                  <a:cubicBezTo>
                    <a:pt x="28" y="297"/>
                    <a:pt x="28" y="297"/>
                    <a:pt x="28" y="297"/>
                  </a:cubicBezTo>
                  <a:cubicBezTo>
                    <a:pt x="25" y="297"/>
                    <a:pt x="22" y="297"/>
                    <a:pt x="19" y="297"/>
                  </a:cubicBezTo>
                  <a:cubicBezTo>
                    <a:pt x="17" y="297"/>
                    <a:pt x="17" y="296"/>
                    <a:pt x="17" y="294"/>
                  </a:cubicBezTo>
                  <a:cubicBezTo>
                    <a:pt x="16" y="292"/>
                    <a:pt x="16" y="291"/>
                    <a:pt x="18" y="290"/>
                  </a:cubicBezTo>
                  <a:cubicBezTo>
                    <a:pt x="18" y="289"/>
                    <a:pt x="18" y="289"/>
                    <a:pt x="18" y="289"/>
                  </a:cubicBezTo>
                  <a:cubicBezTo>
                    <a:pt x="25" y="289"/>
                    <a:pt x="31" y="289"/>
                    <a:pt x="38" y="289"/>
                  </a:cubicBezTo>
                  <a:cubicBezTo>
                    <a:pt x="40" y="289"/>
                    <a:pt x="40" y="289"/>
                    <a:pt x="40" y="291"/>
                  </a:cubicBezTo>
                  <a:cubicBezTo>
                    <a:pt x="40" y="291"/>
                    <a:pt x="40" y="291"/>
                    <a:pt x="40" y="292"/>
                  </a:cubicBezTo>
                  <a:close/>
                  <a:moveTo>
                    <a:pt x="16" y="305"/>
                  </a:moveTo>
                  <a:cubicBezTo>
                    <a:pt x="16" y="303"/>
                    <a:pt x="16" y="301"/>
                    <a:pt x="19" y="301"/>
                  </a:cubicBezTo>
                  <a:cubicBezTo>
                    <a:pt x="22" y="301"/>
                    <a:pt x="25" y="301"/>
                    <a:pt x="28" y="301"/>
                  </a:cubicBezTo>
                  <a:cubicBezTo>
                    <a:pt x="28" y="301"/>
                    <a:pt x="28" y="301"/>
                    <a:pt x="28" y="301"/>
                  </a:cubicBezTo>
                  <a:cubicBezTo>
                    <a:pt x="32" y="301"/>
                    <a:pt x="35" y="301"/>
                    <a:pt x="38" y="301"/>
                  </a:cubicBezTo>
                  <a:cubicBezTo>
                    <a:pt x="39" y="301"/>
                    <a:pt x="40" y="302"/>
                    <a:pt x="40" y="303"/>
                  </a:cubicBezTo>
                  <a:cubicBezTo>
                    <a:pt x="40" y="305"/>
                    <a:pt x="40" y="306"/>
                    <a:pt x="40" y="308"/>
                  </a:cubicBezTo>
                  <a:cubicBezTo>
                    <a:pt x="40" y="309"/>
                    <a:pt x="40" y="309"/>
                    <a:pt x="38" y="309"/>
                  </a:cubicBezTo>
                  <a:cubicBezTo>
                    <a:pt x="32" y="309"/>
                    <a:pt x="25" y="309"/>
                    <a:pt x="18" y="309"/>
                  </a:cubicBezTo>
                  <a:cubicBezTo>
                    <a:pt x="16" y="309"/>
                    <a:pt x="16" y="307"/>
                    <a:pt x="16" y="305"/>
                  </a:cubicBezTo>
                  <a:close/>
                  <a:moveTo>
                    <a:pt x="95" y="293"/>
                  </a:moveTo>
                  <a:cubicBezTo>
                    <a:pt x="95" y="295"/>
                    <a:pt x="95" y="297"/>
                    <a:pt x="93" y="297"/>
                  </a:cubicBezTo>
                  <a:cubicBezTo>
                    <a:pt x="86" y="297"/>
                    <a:pt x="80" y="297"/>
                    <a:pt x="73" y="297"/>
                  </a:cubicBezTo>
                  <a:cubicBezTo>
                    <a:pt x="72" y="297"/>
                    <a:pt x="71" y="296"/>
                    <a:pt x="71" y="295"/>
                  </a:cubicBezTo>
                  <a:cubicBezTo>
                    <a:pt x="71" y="293"/>
                    <a:pt x="71" y="292"/>
                    <a:pt x="71" y="290"/>
                  </a:cubicBezTo>
                  <a:cubicBezTo>
                    <a:pt x="71" y="289"/>
                    <a:pt x="72" y="289"/>
                    <a:pt x="73" y="289"/>
                  </a:cubicBezTo>
                  <a:cubicBezTo>
                    <a:pt x="76" y="289"/>
                    <a:pt x="80" y="289"/>
                    <a:pt x="83" y="289"/>
                  </a:cubicBezTo>
                  <a:cubicBezTo>
                    <a:pt x="86" y="289"/>
                    <a:pt x="89" y="289"/>
                    <a:pt x="93" y="289"/>
                  </a:cubicBezTo>
                  <a:cubicBezTo>
                    <a:pt x="96" y="289"/>
                    <a:pt x="95" y="290"/>
                    <a:pt x="95" y="293"/>
                  </a:cubicBezTo>
                  <a:close/>
                  <a:moveTo>
                    <a:pt x="85" y="187"/>
                  </a:moveTo>
                  <a:cubicBezTo>
                    <a:pt x="88" y="187"/>
                    <a:pt x="89" y="189"/>
                    <a:pt x="89" y="192"/>
                  </a:cubicBezTo>
                  <a:cubicBezTo>
                    <a:pt x="89" y="204"/>
                    <a:pt x="89" y="217"/>
                    <a:pt x="89" y="229"/>
                  </a:cubicBezTo>
                  <a:cubicBezTo>
                    <a:pt x="89" y="232"/>
                    <a:pt x="88" y="234"/>
                    <a:pt x="85" y="234"/>
                  </a:cubicBezTo>
                  <a:cubicBezTo>
                    <a:pt x="66" y="234"/>
                    <a:pt x="47" y="234"/>
                    <a:pt x="28" y="234"/>
                  </a:cubicBezTo>
                  <a:cubicBezTo>
                    <a:pt x="28" y="234"/>
                    <a:pt x="27" y="234"/>
                    <a:pt x="26" y="233"/>
                  </a:cubicBezTo>
                  <a:cubicBezTo>
                    <a:pt x="24" y="233"/>
                    <a:pt x="23" y="229"/>
                    <a:pt x="23" y="230"/>
                  </a:cubicBezTo>
                  <a:cubicBezTo>
                    <a:pt x="23" y="222"/>
                    <a:pt x="23" y="214"/>
                    <a:pt x="23" y="206"/>
                  </a:cubicBezTo>
                  <a:cubicBezTo>
                    <a:pt x="23" y="201"/>
                    <a:pt x="23" y="196"/>
                    <a:pt x="23" y="190"/>
                  </a:cubicBezTo>
                  <a:cubicBezTo>
                    <a:pt x="23" y="187"/>
                    <a:pt x="24" y="187"/>
                    <a:pt x="27" y="187"/>
                  </a:cubicBezTo>
                  <a:cubicBezTo>
                    <a:pt x="37" y="187"/>
                    <a:pt x="56" y="187"/>
                    <a:pt x="56" y="187"/>
                  </a:cubicBezTo>
                  <a:cubicBezTo>
                    <a:pt x="66" y="187"/>
                    <a:pt x="76" y="187"/>
                    <a:pt x="85" y="187"/>
                  </a:cubicBezTo>
                  <a:close/>
                  <a:moveTo>
                    <a:pt x="18" y="334"/>
                  </a:moveTo>
                  <a:cubicBezTo>
                    <a:pt x="16" y="334"/>
                    <a:pt x="16" y="332"/>
                    <a:pt x="16" y="330"/>
                  </a:cubicBezTo>
                  <a:cubicBezTo>
                    <a:pt x="16" y="328"/>
                    <a:pt x="16" y="326"/>
                    <a:pt x="19" y="326"/>
                  </a:cubicBezTo>
                  <a:cubicBezTo>
                    <a:pt x="22" y="326"/>
                    <a:pt x="25" y="326"/>
                    <a:pt x="28" y="326"/>
                  </a:cubicBezTo>
                  <a:cubicBezTo>
                    <a:pt x="28" y="326"/>
                    <a:pt x="28" y="326"/>
                    <a:pt x="28" y="326"/>
                  </a:cubicBezTo>
                  <a:cubicBezTo>
                    <a:pt x="32" y="326"/>
                    <a:pt x="35" y="326"/>
                    <a:pt x="38" y="326"/>
                  </a:cubicBezTo>
                  <a:cubicBezTo>
                    <a:pt x="39" y="326"/>
                    <a:pt x="40" y="327"/>
                    <a:pt x="40" y="328"/>
                  </a:cubicBezTo>
                  <a:cubicBezTo>
                    <a:pt x="40" y="329"/>
                    <a:pt x="40" y="331"/>
                    <a:pt x="40" y="333"/>
                  </a:cubicBezTo>
                  <a:cubicBezTo>
                    <a:pt x="40" y="333"/>
                    <a:pt x="39" y="334"/>
                    <a:pt x="39" y="334"/>
                  </a:cubicBezTo>
                  <a:cubicBezTo>
                    <a:pt x="32" y="334"/>
                    <a:pt x="25" y="334"/>
                    <a:pt x="18" y="334"/>
                  </a:cubicBezTo>
                  <a:close/>
                  <a:moveTo>
                    <a:pt x="42" y="358"/>
                  </a:moveTo>
                  <a:cubicBezTo>
                    <a:pt x="41" y="358"/>
                    <a:pt x="39" y="357"/>
                    <a:pt x="39" y="355"/>
                  </a:cubicBezTo>
                  <a:cubicBezTo>
                    <a:pt x="39" y="354"/>
                    <a:pt x="41" y="353"/>
                    <a:pt x="42" y="353"/>
                  </a:cubicBezTo>
                  <a:cubicBezTo>
                    <a:pt x="44" y="353"/>
                    <a:pt x="45" y="354"/>
                    <a:pt x="45" y="356"/>
                  </a:cubicBezTo>
                  <a:cubicBezTo>
                    <a:pt x="45" y="357"/>
                    <a:pt x="44" y="358"/>
                    <a:pt x="42" y="358"/>
                  </a:cubicBezTo>
                  <a:close/>
                  <a:moveTo>
                    <a:pt x="55" y="358"/>
                  </a:moveTo>
                  <a:cubicBezTo>
                    <a:pt x="53" y="358"/>
                    <a:pt x="52" y="357"/>
                    <a:pt x="52" y="356"/>
                  </a:cubicBezTo>
                  <a:cubicBezTo>
                    <a:pt x="52" y="354"/>
                    <a:pt x="53" y="353"/>
                    <a:pt x="55" y="353"/>
                  </a:cubicBezTo>
                  <a:cubicBezTo>
                    <a:pt x="57" y="353"/>
                    <a:pt x="58" y="354"/>
                    <a:pt x="58" y="355"/>
                  </a:cubicBezTo>
                  <a:cubicBezTo>
                    <a:pt x="58" y="357"/>
                    <a:pt x="57" y="358"/>
                    <a:pt x="55" y="358"/>
                  </a:cubicBezTo>
                  <a:close/>
                  <a:moveTo>
                    <a:pt x="66" y="328"/>
                  </a:moveTo>
                  <a:cubicBezTo>
                    <a:pt x="66" y="329"/>
                    <a:pt x="66" y="331"/>
                    <a:pt x="66" y="332"/>
                  </a:cubicBezTo>
                  <a:cubicBezTo>
                    <a:pt x="66" y="334"/>
                    <a:pt x="65" y="334"/>
                    <a:pt x="64" y="334"/>
                  </a:cubicBezTo>
                  <a:cubicBezTo>
                    <a:pt x="58" y="334"/>
                    <a:pt x="52" y="334"/>
                    <a:pt x="47" y="334"/>
                  </a:cubicBezTo>
                  <a:cubicBezTo>
                    <a:pt x="46" y="334"/>
                    <a:pt x="45" y="334"/>
                    <a:pt x="45" y="332"/>
                  </a:cubicBezTo>
                  <a:cubicBezTo>
                    <a:pt x="45" y="326"/>
                    <a:pt x="45" y="326"/>
                    <a:pt x="51" y="326"/>
                  </a:cubicBezTo>
                  <a:cubicBezTo>
                    <a:pt x="53" y="326"/>
                    <a:pt x="54" y="326"/>
                    <a:pt x="55" y="326"/>
                  </a:cubicBezTo>
                  <a:cubicBezTo>
                    <a:pt x="58" y="326"/>
                    <a:pt x="61" y="326"/>
                    <a:pt x="64" y="326"/>
                  </a:cubicBezTo>
                  <a:cubicBezTo>
                    <a:pt x="65" y="326"/>
                    <a:pt x="66" y="327"/>
                    <a:pt x="66" y="328"/>
                  </a:cubicBezTo>
                  <a:close/>
                  <a:moveTo>
                    <a:pt x="69" y="358"/>
                  </a:moveTo>
                  <a:cubicBezTo>
                    <a:pt x="67" y="358"/>
                    <a:pt x="66" y="357"/>
                    <a:pt x="66" y="356"/>
                  </a:cubicBezTo>
                  <a:cubicBezTo>
                    <a:pt x="66" y="354"/>
                    <a:pt x="67" y="353"/>
                    <a:pt x="69" y="353"/>
                  </a:cubicBezTo>
                  <a:cubicBezTo>
                    <a:pt x="71" y="353"/>
                    <a:pt x="72" y="354"/>
                    <a:pt x="72" y="355"/>
                  </a:cubicBezTo>
                  <a:cubicBezTo>
                    <a:pt x="72" y="357"/>
                    <a:pt x="71" y="358"/>
                    <a:pt x="69" y="358"/>
                  </a:cubicBezTo>
                  <a:close/>
                  <a:moveTo>
                    <a:pt x="91" y="334"/>
                  </a:moveTo>
                  <a:cubicBezTo>
                    <a:pt x="88" y="334"/>
                    <a:pt x="86" y="334"/>
                    <a:pt x="83" y="334"/>
                  </a:cubicBezTo>
                  <a:cubicBezTo>
                    <a:pt x="83" y="334"/>
                    <a:pt x="83" y="334"/>
                    <a:pt x="83" y="334"/>
                  </a:cubicBezTo>
                  <a:cubicBezTo>
                    <a:pt x="80" y="334"/>
                    <a:pt x="77" y="334"/>
                    <a:pt x="73" y="334"/>
                  </a:cubicBezTo>
                  <a:cubicBezTo>
                    <a:pt x="72" y="334"/>
                    <a:pt x="71" y="333"/>
                    <a:pt x="71" y="332"/>
                  </a:cubicBezTo>
                  <a:cubicBezTo>
                    <a:pt x="71" y="330"/>
                    <a:pt x="71" y="329"/>
                    <a:pt x="71" y="328"/>
                  </a:cubicBezTo>
                  <a:cubicBezTo>
                    <a:pt x="71" y="327"/>
                    <a:pt x="71" y="326"/>
                    <a:pt x="73" y="326"/>
                  </a:cubicBezTo>
                  <a:cubicBezTo>
                    <a:pt x="80" y="326"/>
                    <a:pt x="84" y="326"/>
                    <a:pt x="91" y="326"/>
                  </a:cubicBezTo>
                  <a:cubicBezTo>
                    <a:pt x="94" y="326"/>
                    <a:pt x="95" y="328"/>
                    <a:pt x="95" y="330"/>
                  </a:cubicBezTo>
                  <a:cubicBezTo>
                    <a:pt x="95" y="332"/>
                    <a:pt x="94" y="334"/>
                    <a:pt x="91" y="334"/>
                  </a:cubicBezTo>
                  <a:close/>
                  <a:moveTo>
                    <a:pt x="94" y="320"/>
                  </a:moveTo>
                  <a:cubicBezTo>
                    <a:pt x="93" y="321"/>
                    <a:pt x="94" y="321"/>
                    <a:pt x="92" y="321"/>
                  </a:cubicBezTo>
                  <a:cubicBezTo>
                    <a:pt x="86" y="321"/>
                    <a:pt x="80" y="321"/>
                    <a:pt x="73" y="321"/>
                  </a:cubicBezTo>
                  <a:cubicBezTo>
                    <a:pt x="72" y="321"/>
                    <a:pt x="71" y="321"/>
                    <a:pt x="71" y="319"/>
                  </a:cubicBezTo>
                  <a:cubicBezTo>
                    <a:pt x="71" y="318"/>
                    <a:pt x="71" y="317"/>
                    <a:pt x="71" y="315"/>
                  </a:cubicBezTo>
                  <a:cubicBezTo>
                    <a:pt x="71" y="314"/>
                    <a:pt x="72" y="313"/>
                    <a:pt x="73" y="313"/>
                  </a:cubicBezTo>
                  <a:cubicBezTo>
                    <a:pt x="76" y="313"/>
                    <a:pt x="80" y="313"/>
                    <a:pt x="83" y="313"/>
                  </a:cubicBezTo>
                  <a:cubicBezTo>
                    <a:pt x="83" y="313"/>
                    <a:pt x="83" y="313"/>
                    <a:pt x="83" y="313"/>
                  </a:cubicBezTo>
                  <a:cubicBezTo>
                    <a:pt x="86" y="313"/>
                    <a:pt x="90" y="313"/>
                    <a:pt x="93" y="313"/>
                  </a:cubicBezTo>
                  <a:cubicBezTo>
                    <a:pt x="95" y="313"/>
                    <a:pt x="94" y="314"/>
                    <a:pt x="95" y="316"/>
                  </a:cubicBezTo>
                  <a:cubicBezTo>
                    <a:pt x="96" y="318"/>
                    <a:pt x="95" y="319"/>
                    <a:pt x="94" y="3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xmlns="" id="{382AF6A0-305C-4976-A370-A088CAEE3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4" y="2772"/>
              <a:ext cx="312" cy="269"/>
            </a:xfrm>
            <a:custGeom>
              <a:avLst/>
              <a:gdLst>
                <a:gd name="T0" fmla="*/ 146 w 146"/>
                <a:gd name="T1" fmla="*/ 124 h 126"/>
                <a:gd name="T2" fmla="*/ 124 w 146"/>
                <a:gd name="T3" fmla="*/ 126 h 126"/>
                <a:gd name="T4" fmla="*/ 83 w 146"/>
                <a:gd name="T5" fmla="*/ 51 h 126"/>
                <a:gd name="T6" fmla="*/ 2 w 146"/>
                <a:gd name="T7" fmla="*/ 24 h 126"/>
                <a:gd name="T8" fmla="*/ 0 w 146"/>
                <a:gd name="T9" fmla="*/ 2 h 126"/>
                <a:gd name="T10" fmla="*/ 97 w 146"/>
                <a:gd name="T11" fmla="*/ 34 h 126"/>
                <a:gd name="T12" fmla="*/ 146 w 146"/>
                <a:gd name="T13" fmla="*/ 12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126">
                  <a:moveTo>
                    <a:pt x="146" y="124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0" y="95"/>
                    <a:pt x="106" y="70"/>
                    <a:pt x="83" y="51"/>
                  </a:cubicBezTo>
                  <a:cubicBezTo>
                    <a:pt x="60" y="31"/>
                    <a:pt x="33" y="22"/>
                    <a:pt x="2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6" y="0"/>
                    <a:pt x="69" y="10"/>
                    <a:pt x="97" y="34"/>
                  </a:cubicBezTo>
                  <a:cubicBezTo>
                    <a:pt x="125" y="57"/>
                    <a:pt x="142" y="87"/>
                    <a:pt x="146" y="1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xmlns="" id="{31C5D9FB-EFC8-4BD0-8BAC-753909C87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3" y="2875"/>
              <a:ext cx="203" cy="175"/>
            </a:xfrm>
            <a:custGeom>
              <a:avLst/>
              <a:gdLst>
                <a:gd name="T0" fmla="*/ 95 w 95"/>
                <a:gd name="T1" fmla="*/ 80 h 82"/>
                <a:gd name="T2" fmla="*/ 73 w 95"/>
                <a:gd name="T3" fmla="*/ 82 h 82"/>
                <a:gd name="T4" fmla="*/ 50 w 95"/>
                <a:gd name="T5" fmla="*/ 38 h 82"/>
                <a:gd name="T6" fmla="*/ 2 w 95"/>
                <a:gd name="T7" fmla="*/ 23 h 82"/>
                <a:gd name="T8" fmla="*/ 0 w 95"/>
                <a:gd name="T9" fmla="*/ 1 h 82"/>
                <a:gd name="T10" fmla="*/ 63 w 95"/>
                <a:gd name="T11" fmla="*/ 22 h 82"/>
                <a:gd name="T12" fmla="*/ 95 w 95"/>
                <a:gd name="T13" fmla="*/ 8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82">
                  <a:moveTo>
                    <a:pt x="95" y="80"/>
                  </a:moveTo>
                  <a:cubicBezTo>
                    <a:pt x="73" y="82"/>
                    <a:pt x="73" y="82"/>
                    <a:pt x="73" y="82"/>
                  </a:cubicBezTo>
                  <a:cubicBezTo>
                    <a:pt x="70" y="63"/>
                    <a:pt x="63" y="48"/>
                    <a:pt x="50" y="38"/>
                  </a:cubicBezTo>
                  <a:cubicBezTo>
                    <a:pt x="37" y="27"/>
                    <a:pt x="21" y="22"/>
                    <a:pt x="2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3" y="0"/>
                    <a:pt x="45" y="7"/>
                    <a:pt x="63" y="22"/>
                  </a:cubicBezTo>
                  <a:cubicBezTo>
                    <a:pt x="81" y="37"/>
                    <a:pt x="92" y="57"/>
                    <a:pt x="95" y="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xmlns="" id="{987069E3-BCEE-4242-8230-7D1DBDEED5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" y="2979"/>
              <a:ext cx="470" cy="860"/>
            </a:xfrm>
            <a:custGeom>
              <a:avLst/>
              <a:gdLst>
                <a:gd name="T0" fmla="*/ 191 w 220"/>
                <a:gd name="T1" fmla="*/ 403 h 403"/>
                <a:gd name="T2" fmla="*/ 28 w 220"/>
                <a:gd name="T3" fmla="*/ 403 h 403"/>
                <a:gd name="T4" fmla="*/ 0 w 220"/>
                <a:gd name="T5" fmla="*/ 373 h 403"/>
                <a:gd name="T6" fmla="*/ 0 w 220"/>
                <a:gd name="T7" fmla="*/ 30 h 403"/>
                <a:gd name="T8" fmla="*/ 28 w 220"/>
                <a:gd name="T9" fmla="*/ 0 h 403"/>
                <a:gd name="T10" fmla="*/ 191 w 220"/>
                <a:gd name="T11" fmla="*/ 0 h 403"/>
                <a:gd name="T12" fmla="*/ 220 w 220"/>
                <a:gd name="T13" fmla="*/ 30 h 403"/>
                <a:gd name="T14" fmla="*/ 220 w 220"/>
                <a:gd name="T15" fmla="*/ 373 h 403"/>
                <a:gd name="T16" fmla="*/ 191 w 220"/>
                <a:gd name="T17" fmla="*/ 403 h 403"/>
                <a:gd name="T18" fmla="*/ 28 w 220"/>
                <a:gd name="T19" fmla="*/ 20 h 403"/>
                <a:gd name="T20" fmla="*/ 20 w 220"/>
                <a:gd name="T21" fmla="*/ 30 h 403"/>
                <a:gd name="T22" fmla="*/ 20 w 220"/>
                <a:gd name="T23" fmla="*/ 373 h 403"/>
                <a:gd name="T24" fmla="*/ 28 w 220"/>
                <a:gd name="T25" fmla="*/ 383 h 403"/>
                <a:gd name="T26" fmla="*/ 191 w 220"/>
                <a:gd name="T27" fmla="*/ 383 h 403"/>
                <a:gd name="T28" fmla="*/ 200 w 220"/>
                <a:gd name="T29" fmla="*/ 373 h 403"/>
                <a:gd name="T30" fmla="*/ 200 w 220"/>
                <a:gd name="T31" fmla="*/ 30 h 403"/>
                <a:gd name="T32" fmla="*/ 191 w 220"/>
                <a:gd name="T33" fmla="*/ 20 h 403"/>
                <a:gd name="T34" fmla="*/ 28 w 220"/>
                <a:gd name="T35" fmla="*/ 2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0" h="403">
                  <a:moveTo>
                    <a:pt x="191" y="403"/>
                  </a:moveTo>
                  <a:cubicBezTo>
                    <a:pt x="28" y="403"/>
                    <a:pt x="28" y="403"/>
                    <a:pt x="28" y="403"/>
                  </a:cubicBezTo>
                  <a:cubicBezTo>
                    <a:pt x="12" y="403"/>
                    <a:pt x="0" y="390"/>
                    <a:pt x="0" y="37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4"/>
                    <a:pt x="12" y="0"/>
                    <a:pt x="28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207" y="0"/>
                    <a:pt x="220" y="14"/>
                    <a:pt x="220" y="30"/>
                  </a:cubicBezTo>
                  <a:cubicBezTo>
                    <a:pt x="220" y="373"/>
                    <a:pt x="220" y="373"/>
                    <a:pt x="220" y="373"/>
                  </a:cubicBezTo>
                  <a:cubicBezTo>
                    <a:pt x="220" y="390"/>
                    <a:pt x="207" y="403"/>
                    <a:pt x="191" y="403"/>
                  </a:cubicBezTo>
                  <a:close/>
                  <a:moveTo>
                    <a:pt x="28" y="20"/>
                  </a:moveTo>
                  <a:cubicBezTo>
                    <a:pt x="24" y="20"/>
                    <a:pt x="20" y="25"/>
                    <a:pt x="20" y="30"/>
                  </a:cubicBezTo>
                  <a:cubicBezTo>
                    <a:pt x="20" y="373"/>
                    <a:pt x="20" y="373"/>
                    <a:pt x="20" y="373"/>
                  </a:cubicBezTo>
                  <a:cubicBezTo>
                    <a:pt x="20" y="379"/>
                    <a:pt x="24" y="383"/>
                    <a:pt x="28" y="383"/>
                  </a:cubicBezTo>
                  <a:cubicBezTo>
                    <a:pt x="191" y="383"/>
                    <a:pt x="191" y="383"/>
                    <a:pt x="191" y="383"/>
                  </a:cubicBezTo>
                  <a:cubicBezTo>
                    <a:pt x="195" y="383"/>
                    <a:pt x="200" y="379"/>
                    <a:pt x="200" y="373"/>
                  </a:cubicBezTo>
                  <a:cubicBezTo>
                    <a:pt x="200" y="30"/>
                    <a:pt x="200" y="30"/>
                    <a:pt x="200" y="30"/>
                  </a:cubicBezTo>
                  <a:cubicBezTo>
                    <a:pt x="200" y="25"/>
                    <a:pt x="195" y="20"/>
                    <a:pt x="191" y="20"/>
                  </a:cubicBezTo>
                  <a:lnTo>
                    <a:pt x="28" y="20"/>
                  </a:ln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xmlns="" id="{4001F058-2DF9-4E2B-8BFC-4945B792DC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33" y="3237"/>
              <a:ext cx="222" cy="321"/>
            </a:xfrm>
            <a:custGeom>
              <a:avLst/>
              <a:gdLst>
                <a:gd name="T0" fmla="*/ 222 w 222"/>
                <a:gd name="T1" fmla="*/ 103 h 321"/>
                <a:gd name="T2" fmla="*/ 0 w 222"/>
                <a:gd name="T3" fmla="*/ 0 h 321"/>
                <a:gd name="T4" fmla="*/ 0 w 222"/>
                <a:gd name="T5" fmla="*/ 205 h 321"/>
                <a:gd name="T6" fmla="*/ 0 w 222"/>
                <a:gd name="T7" fmla="*/ 205 h 321"/>
                <a:gd name="T8" fmla="*/ 0 w 222"/>
                <a:gd name="T9" fmla="*/ 321 h 321"/>
                <a:gd name="T10" fmla="*/ 25 w 222"/>
                <a:gd name="T11" fmla="*/ 321 h 321"/>
                <a:gd name="T12" fmla="*/ 25 w 222"/>
                <a:gd name="T13" fmla="*/ 195 h 321"/>
                <a:gd name="T14" fmla="*/ 222 w 222"/>
                <a:gd name="T15" fmla="*/ 103 h 321"/>
                <a:gd name="T16" fmla="*/ 25 w 222"/>
                <a:gd name="T17" fmla="*/ 167 h 321"/>
                <a:gd name="T18" fmla="*/ 25 w 222"/>
                <a:gd name="T19" fmla="*/ 41 h 321"/>
                <a:gd name="T20" fmla="*/ 160 w 222"/>
                <a:gd name="T21" fmla="*/ 103 h 321"/>
                <a:gd name="T22" fmla="*/ 25 w 222"/>
                <a:gd name="T23" fmla="*/ 167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2" h="321">
                  <a:moveTo>
                    <a:pt x="222" y="103"/>
                  </a:moveTo>
                  <a:lnTo>
                    <a:pt x="0" y="0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0" y="321"/>
                  </a:lnTo>
                  <a:lnTo>
                    <a:pt x="25" y="321"/>
                  </a:lnTo>
                  <a:lnTo>
                    <a:pt x="25" y="195"/>
                  </a:lnTo>
                  <a:lnTo>
                    <a:pt x="222" y="103"/>
                  </a:lnTo>
                  <a:close/>
                  <a:moveTo>
                    <a:pt x="25" y="167"/>
                  </a:moveTo>
                  <a:lnTo>
                    <a:pt x="25" y="41"/>
                  </a:lnTo>
                  <a:lnTo>
                    <a:pt x="160" y="103"/>
                  </a:lnTo>
                  <a:lnTo>
                    <a:pt x="25" y="167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Oval 28">
              <a:extLst>
                <a:ext uri="{FF2B5EF4-FFF2-40B4-BE49-F238E27FC236}">
                  <a16:creationId xmlns:a16="http://schemas.microsoft.com/office/drawing/2014/main" xmlns="" id="{1D8A39EC-6E4A-474D-B6EA-1548E54AF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" y="4473"/>
              <a:ext cx="1119" cy="1119"/>
            </a:xfrm>
            <a:prstGeom prst="ellipse">
              <a:avLst/>
            </a:prstGeom>
            <a:solidFill>
              <a:srgbClr val="D1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xmlns="" id="{9A77874D-E8BA-47C6-99AA-43B0FEEFC3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5079"/>
              <a:ext cx="479" cy="259"/>
            </a:xfrm>
            <a:custGeom>
              <a:avLst/>
              <a:gdLst>
                <a:gd name="T0" fmla="*/ 92 w 224"/>
                <a:gd name="T1" fmla="*/ 111 h 121"/>
                <a:gd name="T2" fmla="*/ 95 w 224"/>
                <a:gd name="T3" fmla="*/ 86 h 121"/>
                <a:gd name="T4" fmla="*/ 106 w 224"/>
                <a:gd name="T5" fmla="*/ 80 h 121"/>
                <a:gd name="T6" fmla="*/ 96 w 224"/>
                <a:gd name="T7" fmla="*/ 75 h 121"/>
                <a:gd name="T8" fmla="*/ 67 w 224"/>
                <a:gd name="T9" fmla="*/ 93 h 121"/>
                <a:gd name="T10" fmla="*/ 55 w 224"/>
                <a:gd name="T11" fmla="*/ 120 h 121"/>
                <a:gd name="T12" fmla="*/ 64 w 224"/>
                <a:gd name="T13" fmla="*/ 76 h 121"/>
                <a:gd name="T14" fmla="*/ 75 w 224"/>
                <a:gd name="T15" fmla="*/ 54 h 121"/>
                <a:gd name="T16" fmla="*/ 41 w 224"/>
                <a:gd name="T17" fmla="*/ 54 h 121"/>
                <a:gd name="T18" fmla="*/ 30 w 224"/>
                <a:gd name="T19" fmla="*/ 65 h 121"/>
                <a:gd name="T20" fmla="*/ 26 w 224"/>
                <a:gd name="T21" fmla="*/ 30 h 121"/>
                <a:gd name="T22" fmla="*/ 30 w 224"/>
                <a:gd name="T23" fmla="*/ 19 h 121"/>
                <a:gd name="T24" fmla="*/ 5 w 224"/>
                <a:gd name="T25" fmla="*/ 18 h 121"/>
                <a:gd name="T26" fmla="*/ 6 w 224"/>
                <a:gd name="T27" fmla="*/ 8 h 121"/>
                <a:gd name="T28" fmla="*/ 30 w 224"/>
                <a:gd name="T29" fmla="*/ 4 h 121"/>
                <a:gd name="T30" fmla="*/ 37 w 224"/>
                <a:gd name="T31" fmla="*/ 7 h 121"/>
                <a:gd name="T32" fmla="*/ 66 w 224"/>
                <a:gd name="T33" fmla="*/ 10 h 121"/>
                <a:gd name="T34" fmla="*/ 58 w 224"/>
                <a:gd name="T35" fmla="*/ 18 h 121"/>
                <a:gd name="T36" fmla="*/ 37 w 224"/>
                <a:gd name="T37" fmla="*/ 25 h 121"/>
                <a:gd name="T38" fmla="*/ 41 w 224"/>
                <a:gd name="T39" fmla="*/ 39 h 121"/>
                <a:gd name="T40" fmla="*/ 81 w 224"/>
                <a:gd name="T41" fmla="*/ 37 h 121"/>
                <a:gd name="T42" fmla="*/ 122 w 224"/>
                <a:gd name="T43" fmla="*/ 25 h 121"/>
                <a:gd name="T44" fmla="*/ 152 w 224"/>
                <a:gd name="T45" fmla="*/ 40 h 121"/>
                <a:gd name="T46" fmla="*/ 183 w 224"/>
                <a:gd name="T47" fmla="*/ 30 h 121"/>
                <a:gd name="T48" fmla="*/ 187 w 224"/>
                <a:gd name="T49" fmla="*/ 19 h 121"/>
                <a:gd name="T50" fmla="*/ 162 w 224"/>
                <a:gd name="T51" fmla="*/ 18 h 121"/>
                <a:gd name="T52" fmla="*/ 163 w 224"/>
                <a:gd name="T53" fmla="*/ 8 h 121"/>
                <a:gd name="T54" fmla="*/ 187 w 224"/>
                <a:gd name="T55" fmla="*/ 4 h 121"/>
                <a:gd name="T56" fmla="*/ 194 w 224"/>
                <a:gd name="T57" fmla="*/ 7 h 121"/>
                <a:gd name="T58" fmla="*/ 221 w 224"/>
                <a:gd name="T59" fmla="*/ 9 h 121"/>
                <a:gd name="T60" fmla="*/ 218 w 224"/>
                <a:gd name="T61" fmla="*/ 18 h 121"/>
                <a:gd name="T62" fmla="*/ 193 w 224"/>
                <a:gd name="T63" fmla="*/ 19 h 121"/>
                <a:gd name="T64" fmla="*/ 197 w 224"/>
                <a:gd name="T65" fmla="*/ 29 h 121"/>
                <a:gd name="T66" fmla="*/ 186 w 224"/>
                <a:gd name="T67" fmla="*/ 65 h 121"/>
                <a:gd name="T68" fmla="*/ 181 w 224"/>
                <a:gd name="T69" fmla="*/ 53 h 121"/>
                <a:gd name="T70" fmla="*/ 141 w 224"/>
                <a:gd name="T71" fmla="*/ 59 h 121"/>
                <a:gd name="T72" fmla="*/ 169 w 224"/>
                <a:gd name="T73" fmla="*/ 93 h 121"/>
                <a:gd name="T74" fmla="*/ 162 w 224"/>
                <a:gd name="T75" fmla="*/ 115 h 121"/>
                <a:gd name="T76" fmla="*/ 142 w 224"/>
                <a:gd name="T77" fmla="*/ 74 h 121"/>
                <a:gd name="T78" fmla="*/ 128 w 224"/>
                <a:gd name="T79" fmla="*/ 74 h 121"/>
                <a:gd name="T80" fmla="*/ 117 w 224"/>
                <a:gd name="T81" fmla="*/ 80 h 121"/>
                <a:gd name="T82" fmla="*/ 128 w 224"/>
                <a:gd name="T83" fmla="*/ 86 h 121"/>
                <a:gd name="T84" fmla="*/ 128 w 224"/>
                <a:gd name="T85" fmla="*/ 114 h 121"/>
                <a:gd name="T86" fmla="*/ 122 w 224"/>
                <a:gd name="T87" fmla="*/ 101 h 121"/>
                <a:gd name="T88" fmla="*/ 112 w 224"/>
                <a:gd name="T89" fmla="*/ 11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4" h="121">
                  <a:moveTo>
                    <a:pt x="112" y="114"/>
                  </a:moveTo>
                  <a:cubicBezTo>
                    <a:pt x="106" y="114"/>
                    <a:pt x="101" y="114"/>
                    <a:pt x="95" y="114"/>
                  </a:cubicBezTo>
                  <a:cubicBezTo>
                    <a:pt x="93" y="114"/>
                    <a:pt x="92" y="113"/>
                    <a:pt x="92" y="111"/>
                  </a:cubicBezTo>
                  <a:cubicBezTo>
                    <a:pt x="92" y="104"/>
                    <a:pt x="92" y="97"/>
                    <a:pt x="92" y="90"/>
                  </a:cubicBezTo>
                  <a:cubicBezTo>
                    <a:pt x="92" y="90"/>
                    <a:pt x="92" y="89"/>
                    <a:pt x="92" y="89"/>
                  </a:cubicBezTo>
                  <a:cubicBezTo>
                    <a:pt x="92" y="87"/>
                    <a:pt x="93" y="86"/>
                    <a:pt x="95" y="86"/>
                  </a:cubicBezTo>
                  <a:cubicBezTo>
                    <a:pt x="98" y="86"/>
                    <a:pt x="101" y="86"/>
                    <a:pt x="105" y="86"/>
                  </a:cubicBezTo>
                  <a:cubicBezTo>
                    <a:pt x="106" y="86"/>
                    <a:pt x="106" y="86"/>
                    <a:pt x="106" y="85"/>
                  </a:cubicBezTo>
                  <a:cubicBezTo>
                    <a:pt x="106" y="83"/>
                    <a:pt x="106" y="82"/>
                    <a:pt x="106" y="80"/>
                  </a:cubicBezTo>
                  <a:cubicBezTo>
                    <a:pt x="106" y="79"/>
                    <a:pt x="106" y="79"/>
                    <a:pt x="105" y="79"/>
                  </a:cubicBezTo>
                  <a:cubicBezTo>
                    <a:pt x="104" y="79"/>
                    <a:pt x="103" y="79"/>
                    <a:pt x="102" y="79"/>
                  </a:cubicBezTo>
                  <a:cubicBezTo>
                    <a:pt x="99" y="79"/>
                    <a:pt x="97" y="77"/>
                    <a:pt x="96" y="75"/>
                  </a:cubicBezTo>
                  <a:cubicBezTo>
                    <a:pt x="94" y="73"/>
                    <a:pt x="93" y="72"/>
                    <a:pt x="92" y="70"/>
                  </a:cubicBezTo>
                  <a:cubicBezTo>
                    <a:pt x="91" y="69"/>
                    <a:pt x="91" y="69"/>
                    <a:pt x="90" y="69"/>
                  </a:cubicBezTo>
                  <a:cubicBezTo>
                    <a:pt x="79" y="74"/>
                    <a:pt x="72" y="82"/>
                    <a:pt x="67" y="93"/>
                  </a:cubicBezTo>
                  <a:cubicBezTo>
                    <a:pt x="64" y="99"/>
                    <a:pt x="62" y="105"/>
                    <a:pt x="62" y="111"/>
                  </a:cubicBezTo>
                  <a:cubicBezTo>
                    <a:pt x="62" y="113"/>
                    <a:pt x="62" y="115"/>
                    <a:pt x="61" y="117"/>
                  </a:cubicBezTo>
                  <a:cubicBezTo>
                    <a:pt x="60" y="119"/>
                    <a:pt x="58" y="120"/>
                    <a:pt x="55" y="120"/>
                  </a:cubicBezTo>
                  <a:cubicBezTo>
                    <a:pt x="53" y="119"/>
                    <a:pt x="51" y="117"/>
                    <a:pt x="51" y="114"/>
                  </a:cubicBezTo>
                  <a:cubicBezTo>
                    <a:pt x="50" y="109"/>
                    <a:pt x="51" y="103"/>
                    <a:pt x="53" y="98"/>
                  </a:cubicBezTo>
                  <a:cubicBezTo>
                    <a:pt x="55" y="90"/>
                    <a:pt x="59" y="82"/>
                    <a:pt x="64" y="76"/>
                  </a:cubicBezTo>
                  <a:cubicBezTo>
                    <a:pt x="69" y="70"/>
                    <a:pt x="75" y="64"/>
                    <a:pt x="82" y="61"/>
                  </a:cubicBezTo>
                  <a:cubicBezTo>
                    <a:pt x="83" y="60"/>
                    <a:pt x="83" y="60"/>
                    <a:pt x="82" y="59"/>
                  </a:cubicBezTo>
                  <a:cubicBezTo>
                    <a:pt x="80" y="57"/>
                    <a:pt x="78" y="55"/>
                    <a:pt x="75" y="54"/>
                  </a:cubicBezTo>
                  <a:cubicBezTo>
                    <a:pt x="74" y="53"/>
                    <a:pt x="73" y="53"/>
                    <a:pt x="72" y="53"/>
                  </a:cubicBezTo>
                  <a:cubicBezTo>
                    <a:pt x="62" y="53"/>
                    <a:pt x="52" y="53"/>
                    <a:pt x="42" y="53"/>
                  </a:cubicBezTo>
                  <a:cubicBezTo>
                    <a:pt x="41" y="53"/>
                    <a:pt x="41" y="54"/>
                    <a:pt x="41" y="54"/>
                  </a:cubicBezTo>
                  <a:cubicBezTo>
                    <a:pt x="41" y="56"/>
                    <a:pt x="41" y="59"/>
                    <a:pt x="41" y="61"/>
                  </a:cubicBezTo>
                  <a:cubicBezTo>
                    <a:pt x="41" y="63"/>
                    <a:pt x="40" y="65"/>
                    <a:pt x="37" y="65"/>
                  </a:cubicBezTo>
                  <a:cubicBezTo>
                    <a:pt x="35" y="65"/>
                    <a:pt x="32" y="65"/>
                    <a:pt x="30" y="65"/>
                  </a:cubicBezTo>
                  <a:cubicBezTo>
                    <a:pt x="27" y="65"/>
                    <a:pt x="26" y="64"/>
                    <a:pt x="26" y="61"/>
                  </a:cubicBezTo>
                  <a:cubicBezTo>
                    <a:pt x="26" y="53"/>
                    <a:pt x="26" y="45"/>
                    <a:pt x="26" y="37"/>
                  </a:cubicBezTo>
                  <a:cubicBezTo>
                    <a:pt x="26" y="34"/>
                    <a:pt x="26" y="32"/>
                    <a:pt x="26" y="30"/>
                  </a:cubicBezTo>
                  <a:cubicBezTo>
                    <a:pt x="26" y="27"/>
                    <a:pt x="27" y="26"/>
                    <a:pt x="29" y="26"/>
                  </a:cubicBezTo>
                  <a:cubicBezTo>
                    <a:pt x="30" y="26"/>
                    <a:pt x="30" y="26"/>
                    <a:pt x="30" y="25"/>
                  </a:cubicBezTo>
                  <a:cubicBezTo>
                    <a:pt x="30" y="23"/>
                    <a:pt x="30" y="21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3" y="18"/>
                    <a:pt x="16" y="18"/>
                    <a:pt x="10" y="18"/>
                  </a:cubicBezTo>
                  <a:cubicBezTo>
                    <a:pt x="8" y="18"/>
                    <a:pt x="6" y="18"/>
                    <a:pt x="5" y="18"/>
                  </a:cubicBezTo>
                  <a:cubicBezTo>
                    <a:pt x="3" y="18"/>
                    <a:pt x="1" y="17"/>
                    <a:pt x="1" y="15"/>
                  </a:cubicBezTo>
                  <a:cubicBezTo>
                    <a:pt x="0" y="13"/>
                    <a:pt x="0" y="11"/>
                    <a:pt x="2" y="10"/>
                  </a:cubicBezTo>
                  <a:cubicBezTo>
                    <a:pt x="3" y="9"/>
                    <a:pt x="4" y="8"/>
                    <a:pt x="6" y="8"/>
                  </a:cubicBezTo>
                  <a:cubicBezTo>
                    <a:pt x="13" y="8"/>
                    <a:pt x="21" y="8"/>
                    <a:pt x="28" y="8"/>
                  </a:cubicBezTo>
                  <a:cubicBezTo>
                    <a:pt x="30" y="8"/>
                    <a:pt x="30" y="8"/>
                    <a:pt x="30" y="7"/>
                  </a:cubicBezTo>
                  <a:cubicBezTo>
                    <a:pt x="30" y="6"/>
                    <a:pt x="30" y="5"/>
                    <a:pt x="30" y="4"/>
                  </a:cubicBezTo>
                  <a:cubicBezTo>
                    <a:pt x="30" y="2"/>
                    <a:pt x="32" y="0"/>
                    <a:pt x="34" y="0"/>
                  </a:cubicBezTo>
                  <a:cubicBezTo>
                    <a:pt x="36" y="0"/>
                    <a:pt x="37" y="2"/>
                    <a:pt x="37" y="4"/>
                  </a:cubicBezTo>
                  <a:cubicBezTo>
                    <a:pt x="37" y="5"/>
                    <a:pt x="37" y="6"/>
                    <a:pt x="37" y="7"/>
                  </a:cubicBezTo>
                  <a:cubicBezTo>
                    <a:pt x="37" y="8"/>
                    <a:pt x="37" y="8"/>
                    <a:pt x="39" y="8"/>
                  </a:cubicBezTo>
                  <a:cubicBezTo>
                    <a:pt x="46" y="8"/>
                    <a:pt x="54" y="8"/>
                    <a:pt x="62" y="8"/>
                  </a:cubicBezTo>
                  <a:cubicBezTo>
                    <a:pt x="63" y="8"/>
                    <a:pt x="65" y="9"/>
                    <a:pt x="66" y="10"/>
                  </a:cubicBezTo>
                  <a:cubicBezTo>
                    <a:pt x="67" y="11"/>
                    <a:pt x="67" y="13"/>
                    <a:pt x="67" y="15"/>
                  </a:cubicBezTo>
                  <a:cubicBezTo>
                    <a:pt x="66" y="17"/>
                    <a:pt x="64" y="18"/>
                    <a:pt x="62" y="18"/>
                  </a:cubicBezTo>
                  <a:cubicBezTo>
                    <a:pt x="61" y="18"/>
                    <a:pt x="59" y="18"/>
                    <a:pt x="58" y="18"/>
                  </a:cubicBezTo>
                  <a:cubicBezTo>
                    <a:pt x="51" y="18"/>
                    <a:pt x="45" y="18"/>
                    <a:pt x="39" y="18"/>
                  </a:cubicBezTo>
                  <a:cubicBezTo>
                    <a:pt x="37" y="18"/>
                    <a:pt x="37" y="18"/>
                    <a:pt x="37" y="19"/>
                  </a:cubicBezTo>
                  <a:cubicBezTo>
                    <a:pt x="37" y="21"/>
                    <a:pt x="37" y="23"/>
                    <a:pt x="37" y="25"/>
                  </a:cubicBezTo>
                  <a:cubicBezTo>
                    <a:pt x="37" y="25"/>
                    <a:pt x="37" y="26"/>
                    <a:pt x="38" y="26"/>
                  </a:cubicBezTo>
                  <a:cubicBezTo>
                    <a:pt x="40" y="26"/>
                    <a:pt x="41" y="27"/>
                    <a:pt x="41" y="29"/>
                  </a:cubicBezTo>
                  <a:cubicBezTo>
                    <a:pt x="41" y="33"/>
                    <a:pt x="41" y="36"/>
                    <a:pt x="41" y="39"/>
                  </a:cubicBezTo>
                  <a:cubicBezTo>
                    <a:pt x="41" y="40"/>
                    <a:pt x="41" y="40"/>
                    <a:pt x="42" y="40"/>
                  </a:cubicBezTo>
                  <a:cubicBezTo>
                    <a:pt x="53" y="40"/>
                    <a:pt x="63" y="40"/>
                    <a:pt x="73" y="40"/>
                  </a:cubicBezTo>
                  <a:cubicBezTo>
                    <a:pt x="76" y="40"/>
                    <a:pt x="79" y="39"/>
                    <a:pt x="81" y="37"/>
                  </a:cubicBezTo>
                  <a:cubicBezTo>
                    <a:pt x="86" y="35"/>
                    <a:pt x="90" y="32"/>
                    <a:pt x="94" y="28"/>
                  </a:cubicBezTo>
                  <a:cubicBezTo>
                    <a:pt x="96" y="26"/>
                    <a:pt x="99" y="25"/>
                    <a:pt x="102" y="25"/>
                  </a:cubicBezTo>
                  <a:cubicBezTo>
                    <a:pt x="109" y="25"/>
                    <a:pt x="116" y="25"/>
                    <a:pt x="122" y="25"/>
                  </a:cubicBezTo>
                  <a:cubicBezTo>
                    <a:pt x="126" y="25"/>
                    <a:pt x="129" y="26"/>
                    <a:pt x="131" y="29"/>
                  </a:cubicBezTo>
                  <a:cubicBezTo>
                    <a:pt x="136" y="33"/>
                    <a:pt x="141" y="36"/>
                    <a:pt x="146" y="39"/>
                  </a:cubicBezTo>
                  <a:cubicBezTo>
                    <a:pt x="148" y="40"/>
                    <a:pt x="150" y="40"/>
                    <a:pt x="152" y="40"/>
                  </a:cubicBezTo>
                  <a:cubicBezTo>
                    <a:pt x="162" y="40"/>
                    <a:pt x="172" y="40"/>
                    <a:pt x="182" y="40"/>
                  </a:cubicBezTo>
                  <a:cubicBezTo>
                    <a:pt x="183" y="40"/>
                    <a:pt x="183" y="40"/>
                    <a:pt x="183" y="39"/>
                  </a:cubicBezTo>
                  <a:cubicBezTo>
                    <a:pt x="183" y="36"/>
                    <a:pt x="183" y="33"/>
                    <a:pt x="183" y="30"/>
                  </a:cubicBezTo>
                  <a:cubicBezTo>
                    <a:pt x="183" y="27"/>
                    <a:pt x="184" y="26"/>
                    <a:pt x="186" y="26"/>
                  </a:cubicBezTo>
                  <a:cubicBezTo>
                    <a:pt x="187" y="26"/>
                    <a:pt x="187" y="25"/>
                    <a:pt x="187" y="25"/>
                  </a:cubicBezTo>
                  <a:cubicBezTo>
                    <a:pt x="187" y="23"/>
                    <a:pt x="187" y="21"/>
                    <a:pt x="187" y="19"/>
                  </a:cubicBezTo>
                  <a:cubicBezTo>
                    <a:pt x="187" y="18"/>
                    <a:pt x="187" y="18"/>
                    <a:pt x="186" y="18"/>
                  </a:cubicBezTo>
                  <a:cubicBezTo>
                    <a:pt x="181" y="18"/>
                    <a:pt x="175" y="18"/>
                    <a:pt x="170" y="18"/>
                  </a:cubicBezTo>
                  <a:cubicBezTo>
                    <a:pt x="168" y="18"/>
                    <a:pt x="165" y="18"/>
                    <a:pt x="162" y="18"/>
                  </a:cubicBezTo>
                  <a:cubicBezTo>
                    <a:pt x="159" y="18"/>
                    <a:pt x="157" y="16"/>
                    <a:pt x="157" y="13"/>
                  </a:cubicBezTo>
                  <a:cubicBezTo>
                    <a:pt x="157" y="11"/>
                    <a:pt x="159" y="9"/>
                    <a:pt x="160" y="9"/>
                  </a:cubicBezTo>
                  <a:cubicBezTo>
                    <a:pt x="161" y="8"/>
                    <a:pt x="162" y="8"/>
                    <a:pt x="163" y="8"/>
                  </a:cubicBezTo>
                  <a:cubicBezTo>
                    <a:pt x="171" y="8"/>
                    <a:pt x="178" y="8"/>
                    <a:pt x="186" y="8"/>
                  </a:cubicBezTo>
                  <a:cubicBezTo>
                    <a:pt x="187" y="8"/>
                    <a:pt x="187" y="8"/>
                    <a:pt x="187" y="7"/>
                  </a:cubicBezTo>
                  <a:cubicBezTo>
                    <a:pt x="187" y="6"/>
                    <a:pt x="187" y="5"/>
                    <a:pt x="187" y="4"/>
                  </a:cubicBezTo>
                  <a:cubicBezTo>
                    <a:pt x="187" y="2"/>
                    <a:pt x="189" y="0"/>
                    <a:pt x="191" y="0"/>
                  </a:cubicBezTo>
                  <a:cubicBezTo>
                    <a:pt x="193" y="0"/>
                    <a:pt x="194" y="2"/>
                    <a:pt x="194" y="4"/>
                  </a:cubicBezTo>
                  <a:cubicBezTo>
                    <a:pt x="194" y="5"/>
                    <a:pt x="194" y="6"/>
                    <a:pt x="194" y="7"/>
                  </a:cubicBezTo>
                  <a:cubicBezTo>
                    <a:pt x="194" y="8"/>
                    <a:pt x="194" y="8"/>
                    <a:pt x="196" y="8"/>
                  </a:cubicBezTo>
                  <a:cubicBezTo>
                    <a:pt x="203" y="8"/>
                    <a:pt x="211" y="8"/>
                    <a:pt x="218" y="8"/>
                  </a:cubicBezTo>
                  <a:cubicBezTo>
                    <a:pt x="219" y="8"/>
                    <a:pt x="220" y="8"/>
                    <a:pt x="221" y="9"/>
                  </a:cubicBezTo>
                  <a:cubicBezTo>
                    <a:pt x="223" y="9"/>
                    <a:pt x="224" y="11"/>
                    <a:pt x="223" y="13"/>
                  </a:cubicBezTo>
                  <a:cubicBezTo>
                    <a:pt x="223" y="13"/>
                    <a:pt x="223" y="14"/>
                    <a:pt x="223" y="15"/>
                  </a:cubicBezTo>
                  <a:cubicBezTo>
                    <a:pt x="222" y="17"/>
                    <a:pt x="220" y="18"/>
                    <a:pt x="218" y="18"/>
                  </a:cubicBezTo>
                  <a:cubicBezTo>
                    <a:pt x="213" y="18"/>
                    <a:pt x="209" y="18"/>
                    <a:pt x="204" y="18"/>
                  </a:cubicBezTo>
                  <a:cubicBezTo>
                    <a:pt x="201" y="18"/>
                    <a:pt x="198" y="18"/>
                    <a:pt x="194" y="18"/>
                  </a:cubicBezTo>
                  <a:cubicBezTo>
                    <a:pt x="194" y="18"/>
                    <a:pt x="193" y="18"/>
                    <a:pt x="193" y="19"/>
                  </a:cubicBezTo>
                  <a:cubicBezTo>
                    <a:pt x="193" y="21"/>
                    <a:pt x="193" y="23"/>
                    <a:pt x="193" y="25"/>
                  </a:cubicBezTo>
                  <a:cubicBezTo>
                    <a:pt x="193" y="25"/>
                    <a:pt x="193" y="26"/>
                    <a:pt x="194" y="26"/>
                  </a:cubicBezTo>
                  <a:cubicBezTo>
                    <a:pt x="196" y="26"/>
                    <a:pt x="197" y="27"/>
                    <a:pt x="197" y="29"/>
                  </a:cubicBezTo>
                  <a:cubicBezTo>
                    <a:pt x="197" y="40"/>
                    <a:pt x="197" y="51"/>
                    <a:pt x="197" y="61"/>
                  </a:cubicBezTo>
                  <a:cubicBezTo>
                    <a:pt x="197" y="63"/>
                    <a:pt x="196" y="65"/>
                    <a:pt x="194" y="65"/>
                  </a:cubicBezTo>
                  <a:cubicBezTo>
                    <a:pt x="191" y="65"/>
                    <a:pt x="188" y="65"/>
                    <a:pt x="186" y="65"/>
                  </a:cubicBezTo>
                  <a:cubicBezTo>
                    <a:pt x="184" y="65"/>
                    <a:pt x="183" y="63"/>
                    <a:pt x="182" y="61"/>
                  </a:cubicBezTo>
                  <a:cubicBezTo>
                    <a:pt x="182" y="59"/>
                    <a:pt x="182" y="57"/>
                    <a:pt x="182" y="54"/>
                  </a:cubicBezTo>
                  <a:cubicBezTo>
                    <a:pt x="182" y="54"/>
                    <a:pt x="182" y="53"/>
                    <a:pt x="181" y="53"/>
                  </a:cubicBezTo>
                  <a:cubicBezTo>
                    <a:pt x="171" y="53"/>
                    <a:pt x="161" y="53"/>
                    <a:pt x="150" y="53"/>
                  </a:cubicBezTo>
                  <a:cubicBezTo>
                    <a:pt x="148" y="53"/>
                    <a:pt x="147" y="54"/>
                    <a:pt x="145" y="55"/>
                  </a:cubicBezTo>
                  <a:cubicBezTo>
                    <a:pt x="144" y="56"/>
                    <a:pt x="142" y="58"/>
                    <a:pt x="141" y="59"/>
                  </a:cubicBezTo>
                  <a:cubicBezTo>
                    <a:pt x="140" y="59"/>
                    <a:pt x="140" y="60"/>
                    <a:pt x="141" y="60"/>
                  </a:cubicBezTo>
                  <a:cubicBezTo>
                    <a:pt x="146" y="63"/>
                    <a:pt x="151" y="67"/>
                    <a:pt x="155" y="71"/>
                  </a:cubicBezTo>
                  <a:cubicBezTo>
                    <a:pt x="161" y="77"/>
                    <a:pt x="166" y="85"/>
                    <a:pt x="169" y="93"/>
                  </a:cubicBezTo>
                  <a:cubicBezTo>
                    <a:pt x="171" y="99"/>
                    <a:pt x="173" y="106"/>
                    <a:pt x="173" y="113"/>
                  </a:cubicBezTo>
                  <a:cubicBezTo>
                    <a:pt x="173" y="116"/>
                    <a:pt x="172" y="118"/>
                    <a:pt x="170" y="119"/>
                  </a:cubicBezTo>
                  <a:cubicBezTo>
                    <a:pt x="166" y="121"/>
                    <a:pt x="162" y="118"/>
                    <a:pt x="162" y="115"/>
                  </a:cubicBezTo>
                  <a:cubicBezTo>
                    <a:pt x="161" y="112"/>
                    <a:pt x="161" y="110"/>
                    <a:pt x="161" y="108"/>
                  </a:cubicBezTo>
                  <a:cubicBezTo>
                    <a:pt x="161" y="104"/>
                    <a:pt x="159" y="99"/>
                    <a:pt x="158" y="95"/>
                  </a:cubicBezTo>
                  <a:cubicBezTo>
                    <a:pt x="154" y="87"/>
                    <a:pt x="149" y="80"/>
                    <a:pt x="142" y="74"/>
                  </a:cubicBezTo>
                  <a:cubicBezTo>
                    <a:pt x="139" y="72"/>
                    <a:pt x="136" y="71"/>
                    <a:pt x="133" y="69"/>
                  </a:cubicBezTo>
                  <a:cubicBezTo>
                    <a:pt x="133" y="69"/>
                    <a:pt x="132" y="69"/>
                    <a:pt x="132" y="69"/>
                  </a:cubicBezTo>
                  <a:cubicBezTo>
                    <a:pt x="131" y="71"/>
                    <a:pt x="129" y="73"/>
                    <a:pt x="128" y="74"/>
                  </a:cubicBezTo>
                  <a:cubicBezTo>
                    <a:pt x="126" y="78"/>
                    <a:pt x="124" y="79"/>
                    <a:pt x="120" y="79"/>
                  </a:cubicBezTo>
                  <a:cubicBezTo>
                    <a:pt x="119" y="79"/>
                    <a:pt x="119" y="79"/>
                    <a:pt x="118" y="79"/>
                  </a:cubicBezTo>
                  <a:cubicBezTo>
                    <a:pt x="118" y="79"/>
                    <a:pt x="117" y="79"/>
                    <a:pt x="117" y="80"/>
                  </a:cubicBezTo>
                  <a:cubicBezTo>
                    <a:pt x="117" y="82"/>
                    <a:pt x="117" y="84"/>
                    <a:pt x="117" y="85"/>
                  </a:cubicBezTo>
                  <a:cubicBezTo>
                    <a:pt x="117" y="86"/>
                    <a:pt x="118" y="86"/>
                    <a:pt x="118" y="86"/>
                  </a:cubicBezTo>
                  <a:cubicBezTo>
                    <a:pt x="122" y="86"/>
                    <a:pt x="125" y="86"/>
                    <a:pt x="128" y="86"/>
                  </a:cubicBezTo>
                  <a:cubicBezTo>
                    <a:pt x="130" y="86"/>
                    <a:pt x="131" y="87"/>
                    <a:pt x="131" y="89"/>
                  </a:cubicBezTo>
                  <a:cubicBezTo>
                    <a:pt x="131" y="97"/>
                    <a:pt x="131" y="104"/>
                    <a:pt x="131" y="111"/>
                  </a:cubicBezTo>
                  <a:cubicBezTo>
                    <a:pt x="131" y="113"/>
                    <a:pt x="130" y="114"/>
                    <a:pt x="128" y="114"/>
                  </a:cubicBezTo>
                  <a:cubicBezTo>
                    <a:pt x="123" y="114"/>
                    <a:pt x="117" y="114"/>
                    <a:pt x="112" y="114"/>
                  </a:cubicBezTo>
                  <a:close/>
                  <a:moveTo>
                    <a:pt x="112" y="110"/>
                  </a:moveTo>
                  <a:cubicBezTo>
                    <a:pt x="117" y="110"/>
                    <a:pt x="122" y="106"/>
                    <a:pt x="122" y="101"/>
                  </a:cubicBezTo>
                  <a:cubicBezTo>
                    <a:pt x="122" y="95"/>
                    <a:pt x="117" y="91"/>
                    <a:pt x="112" y="91"/>
                  </a:cubicBezTo>
                  <a:cubicBezTo>
                    <a:pt x="107" y="91"/>
                    <a:pt x="103" y="95"/>
                    <a:pt x="103" y="100"/>
                  </a:cubicBezTo>
                  <a:cubicBezTo>
                    <a:pt x="103" y="106"/>
                    <a:pt x="107" y="110"/>
                    <a:pt x="112" y="1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xmlns="" id="{867E55CB-0FBD-4FE6-BB04-18C717B32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9" y="5282"/>
              <a:ext cx="23" cy="24"/>
            </a:xfrm>
            <a:custGeom>
              <a:avLst/>
              <a:gdLst>
                <a:gd name="T0" fmla="*/ 11 w 11"/>
                <a:gd name="T1" fmla="*/ 5 h 11"/>
                <a:gd name="T2" fmla="*/ 5 w 11"/>
                <a:gd name="T3" fmla="*/ 11 h 11"/>
                <a:gd name="T4" fmla="*/ 0 w 11"/>
                <a:gd name="T5" fmla="*/ 6 h 11"/>
                <a:gd name="T6" fmla="*/ 5 w 11"/>
                <a:gd name="T7" fmla="*/ 0 h 11"/>
                <a:gd name="T8" fmla="*/ 11 w 11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5"/>
                  </a:moveTo>
                  <a:cubicBezTo>
                    <a:pt x="11" y="9"/>
                    <a:pt x="8" y="11"/>
                    <a:pt x="5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xmlns="" id="{B4001113-51CE-4D20-91AE-08C93E136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2" y="4663"/>
              <a:ext cx="164" cy="205"/>
            </a:xfrm>
            <a:custGeom>
              <a:avLst/>
              <a:gdLst>
                <a:gd name="T0" fmla="*/ 2 w 77"/>
                <a:gd name="T1" fmla="*/ 75 h 96"/>
                <a:gd name="T2" fmla="*/ 2 w 77"/>
                <a:gd name="T3" fmla="*/ 63 h 96"/>
                <a:gd name="T4" fmla="*/ 24 w 77"/>
                <a:gd name="T5" fmla="*/ 16 h 96"/>
                <a:gd name="T6" fmla="*/ 27 w 77"/>
                <a:gd name="T7" fmla="*/ 10 h 96"/>
                <a:gd name="T8" fmla="*/ 46 w 77"/>
                <a:gd name="T9" fmla="*/ 3 h 96"/>
                <a:gd name="T10" fmla="*/ 66 w 77"/>
                <a:gd name="T11" fmla="*/ 12 h 96"/>
                <a:gd name="T12" fmla="*/ 74 w 77"/>
                <a:gd name="T13" fmla="*/ 32 h 96"/>
                <a:gd name="T14" fmla="*/ 62 w 77"/>
                <a:gd name="T15" fmla="*/ 57 h 96"/>
                <a:gd name="T16" fmla="*/ 49 w 77"/>
                <a:gd name="T17" fmla="*/ 84 h 96"/>
                <a:gd name="T18" fmla="*/ 28 w 77"/>
                <a:gd name="T19" fmla="*/ 92 h 96"/>
                <a:gd name="T20" fmla="*/ 10 w 77"/>
                <a:gd name="T21" fmla="*/ 83 h 96"/>
                <a:gd name="T22" fmla="*/ 2 w 77"/>
                <a:gd name="T23" fmla="*/ 7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96">
                  <a:moveTo>
                    <a:pt x="2" y="75"/>
                  </a:moveTo>
                  <a:cubicBezTo>
                    <a:pt x="0" y="71"/>
                    <a:pt x="1" y="67"/>
                    <a:pt x="2" y="63"/>
                  </a:cubicBezTo>
                  <a:cubicBezTo>
                    <a:pt x="10" y="47"/>
                    <a:pt x="17" y="32"/>
                    <a:pt x="24" y="16"/>
                  </a:cubicBezTo>
                  <a:cubicBezTo>
                    <a:pt x="25" y="14"/>
                    <a:pt x="26" y="12"/>
                    <a:pt x="27" y="10"/>
                  </a:cubicBezTo>
                  <a:cubicBezTo>
                    <a:pt x="31" y="3"/>
                    <a:pt x="39" y="0"/>
                    <a:pt x="46" y="3"/>
                  </a:cubicBezTo>
                  <a:cubicBezTo>
                    <a:pt x="53" y="6"/>
                    <a:pt x="60" y="9"/>
                    <a:pt x="66" y="12"/>
                  </a:cubicBezTo>
                  <a:cubicBezTo>
                    <a:pt x="73" y="16"/>
                    <a:pt x="77" y="25"/>
                    <a:pt x="74" y="32"/>
                  </a:cubicBezTo>
                  <a:cubicBezTo>
                    <a:pt x="70" y="40"/>
                    <a:pt x="66" y="49"/>
                    <a:pt x="62" y="57"/>
                  </a:cubicBezTo>
                  <a:cubicBezTo>
                    <a:pt x="58" y="66"/>
                    <a:pt x="53" y="75"/>
                    <a:pt x="49" y="84"/>
                  </a:cubicBezTo>
                  <a:cubicBezTo>
                    <a:pt x="46" y="92"/>
                    <a:pt x="36" y="96"/>
                    <a:pt x="28" y="92"/>
                  </a:cubicBezTo>
                  <a:cubicBezTo>
                    <a:pt x="22" y="89"/>
                    <a:pt x="16" y="86"/>
                    <a:pt x="10" y="83"/>
                  </a:cubicBezTo>
                  <a:cubicBezTo>
                    <a:pt x="6" y="82"/>
                    <a:pt x="3" y="79"/>
                    <a:pt x="2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xmlns="" id="{614D3025-6E68-4B43-B064-53716D04C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4593"/>
              <a:ext cx="122" cy="94"/>
            </a:xfrm>
            <a:custGeom>
              <a:avLst/>
              <a:gdLst>
                <a:gd name="T0" fmla="*/ 57 w 57"/>
                <a:gd name="T1" fmla="*/ 25 h 44"/>
                <a:gd name="T2" fmla="*/ 20 w 57"/>
                <a:gd name="T3" fmla="*/ 36 h 44"/>
                <a:gd name="T4" fmla="*/ 4 w 57"/>
                <a:gd name="T5" fmla="*/ 0 h 44"/>
                <a:gd name="T6" fmla="*/ 57 w 57"/>
                <a:gd name="T7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44">
                  <a:moveTo>
                    <a:pt x="57" y="25"/>
                  </a:moveTo>
                  <a:cubicBezTo>
                    <a:pt x="51" y="35"/>
                    <a:pt x="37" y="44"/>
                    <a:pt x="20" y="36"/>
                  </a:cubicBezTo>
                  <a:cubicBezTo>
                    <a:pt x="2" y="28"/>
                    <a:pt x="0" y="12"/>
                    <a:pt x="4" y="0"/>
                  </a:cubicBezTo>
                  <a:cubicBezTo>
                    <a:pt x="21" y="9"/>
                    <a:pt x="39" y="17"/>
                    <a:pt x="57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xmlns="" id="{6DA47563-9943-404C-88B4-59E4FF578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4736"/>
              <a:ext cx="245" cy="196"/>
            </a:xfrm>
            <a:custGeom>
              <a:avLst/>
              <a:gdLst>
                <a:gd name="T0" fmla="*/ 196 w 245"/>
                <a:gd name="T1" fmla="*/ 196 h 196"/>
                <a:gd name="T2" fmla="*/ 0 w 245"/>
                <a:gd name="T3" fmla="*/ 104 h 196"/>
                <a:gd name="T4" fmla="*/ 49 w 245"/>
                <a:gd name="T5" fmla="*/ 0 h 196"/>
                <a:gd name="T6" fmla="*/ 245 w 245"/>
                <a:gd name="T7" fmla="*/ 89 h 196"/>
                <a:gd name="T8" fmla="*/ 196 w 245"/>
                <a:gd name="T9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196">
                  <a:moveTo>
                    <a:pt x="196" y="196"/>
                  </a:moveTo>
                  <a:lnTo>
                    <a:pt x="0" y="104"/>
                  </a:lnTo>
                  <a:lnTo>
                    <a:pt x="49" y="0"/>
                  </a:lnTo>
                  <a:lnTo>
                    <a:pt x="245" y="89"/>
                  </a:lnTo>
                  <a:lnTo>
                    <a:pt x="196" y="1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xmlns="" id="{A6BBE534-F516-4A0E-816B-9880997DC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" y="4586"/>
              <a:ext cx="247" cy="193"/>
            </a:xfrm>
            <a:custGeom>
              <a:avLst/>
              <a:gdLst>
                <a:gd name="T0" fmla="*/ 198 w 247"/>
                <a:gd name="T1" fmla="*/ 193 h 193"/>
                <a:gd name="T2" fmla="*/ 0 w 247"/>
                <a:gd name="T3" fmla="*/ 107 h 193"/>
                <a:gd name="T4" fmla="*/ 49 w 247"/>
                <a:gd name="T5" fmla="*/ 0 h 193"/>
                <a:gd name="T6" fmla="*/ 247 w 247"/>
                <a:gd name="T7" fmla="*/ 88 h 193"/>
                <a:gd name="T8" fmla="*/ 198 w 247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93">
                  <a:moveTo>
                    <a:pt x="198" y="193"/>
                  </a:moveTo>
                  <a:lnTo>
                    <a:pt x="0" y="107"/>
                  </a:lnTo>
                  <a:lnTo>
                    <a:pt x="49" y="0"/>
                  </a:lnTo>
                  <a:lnTo>
                    <a:pt x="247" y="88"/>
                  </a:lnTo>
                  <a:lnTo>
                    <a:pt x="198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xmlns="" id="{CC0BC22B-D2B0-4E91-96AD-F62FEFD81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" y="4471"/>
              <a:ext cx="1276" cy="1123"/>
            </a:xfrm>
            <a:custGeom>
              <a:avLst/>
              <a:gdLst>
                <a:gd name="T0" fmla="*/ 597 w 597"/>
                <a:gd name="T1" fmla="*/ 265 h 526"/>
                <a:gd name="T2" fmla="*/ 521 w 597"/>
                <a:gd name="T3" fmla="*/ 213 h 526"/>
                <a:gd name="T4" fmla="*/ 263 w 597"/>
                <a:gd name="T5" fmla="*/ 0 h 526"/>
                <a:gd name="T6" fmla="*/ 0 w 597"/>
                <a:gd name="T7" fmla="*/ 263 h 526"/>
                <a:gd name="T8" fmla="*/ 263 w 597"/>
                <a:gd name="T9" fmla="*/ 526 h 526"/>
                <a:gd name="T10" fmla="*/ 520 w 597"/>
                <a:gd name="T11" fmla="*/ 317 h 526"/>
                <a:gd name="T12" fmla="*/ 597 w 597"/>
                <a:gd name="T13" fmla="*/ 26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7" h="526">
                  <a:moveTo>
                    <a:pt x="597" y="265"/>
                  </a:moveTo>
                  <a:cubicBezTo>
                    <a:pt x="521" y="213"/>
                    <a:pt x="521" y="213"/>
                    <a:pt x="521" y="213"/>
                  </a:cubicBezTo>
                  <a:cubicBezTo>
                    <a:pt x="498" y="92"/>
                    <a:pt x="391" y="0"/>
                    <a:pt x="263" y="0"/>
                  </a:cubicBezTo>
                  <a:cubicBezTo>
                    <a:pt x="118" y="0"/>
                    <a:pt x="0" y="118"/>
                    <a:pt x="0" y="263"/>
                  </a:cubicBezTo>
                  <a:cubicBezTo>
                    <a:pt x="0" y="408"/>
                    <a:pt x="118" y="526"/>
                    <a:pt x="263" y="526"/>
                  </a:cubicBezTo>
                  <a:cubicBezTo>
                    <a:pt x="389" y="526"/>
                    <a:pt x="495" y="436"/>
                    <a:pt x="520" y="317"/>
                  </a:cubicBezTo>
                  <a:lnTo>
                    <a:pt x="597" y="265"/>
                  </a:lnTo>
                  <a:close/>
                </a:path>
              </a:pathLst>
            </a:custGeom>
            <a:solidFill>
              <a:srgbClr val="1D9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xmlns="" id="{36C4B597-F4D1-48A3-94B9-211CDA90B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" y="4693"/>
              <a:ext cx="812" cy="564"/>
            </a:xfrm>
            <a:custGeom>
              <a:avLst/>
              <a:gdLst>
                <a:gd name="T0" fmla="*/ 611 w 812"/>
                <a:gd name="T1" fmla="*/ 137 h 564"/>
                <a:gd name="T2" fmla="*/ 432 w 812"/>
                <a:gd name="T3" fmla="*/ 350 h 564"/>
                <a:gd name="T4" fmla="*/ 406 w 812"/>
                <a:gd name="T5" fmla="*/ 320 h 564"/>
                <a:gd name="T6" fmla="*/ 406 w 812"/>
                <a:gd name="T7" fmla="*/ 92 h 564"/>
                <a:gd name="T8" fmla="*/ 558 w 812"/>
                <a:gd name="T9" fmla="*/ 92 h 564"/>
                <a:gd name="T10" fmla="*/ 528 w 812"/>
                <a:gd name="T11" fmla="*/ 45 h 564"/>
                <a:gd name="T12" fmla="*/ 558 w 812"/>
                <a:gd name="T13" fmla="*/ 0 h 564"/>
                <a:gd name="T14" fmla="*/ 406 w 812"/>
                <a:gd name="T15" fmla="*/ 0 h 564"/>
                <a:gd name="T16" fmla="*/ 406 w 812"/>
                <a:gd name="T17" fmla="*/ 0 h 564"/>
                <a:gd name="T18" fmla="*/ 393 w 812"/>
                <a:gd name="T19" fmla="*/ 0 h 564"/>
                <a:gd name="T20" fmla="*/ 393 w 812"/>
                <a:gd name="T21" fmla="*/ 327 h 564"/>
                <a:gd name="T22" fmla="*/ 378 w 812"/>
                <a:gd name="T23" fmla="*/ 344 h 564"/>
                <a:gd name="T24" fmla="*/ 210 w 812"/>
                <a:gd name="T25" fmla="*/ 137 h 564"/>
                <a:gd name="T26" fmla="*/ 0 w 812"/>
                <a:gd name="T27" fmla="*/ 384 h 564"/>
                <a:gd name="T28" fmla="*/ 158 w 812"/>
                <a:gd name="T29" fmla="*/ 384 h 564"/>
                <a:gd name="T30" fmla="*/ 210 w 812"/>
                <a:gd name="T31" fmla="*/ 322 h 564"/>
                <a:gd name="T32" fmla="*/ 259 w 812"/>
                <a:gd name="T33" fmla="*/ 382 h 564"/>
                <a:gd name="T34" fmla="*/ 346 w 812"/>
                <a:gd name="T35" fmla="*/ 382 h 564"/>
                <a:gd name="T36" fmla="*/ 195 w 812"/>
                <a:gd name="T37" fmla="*/ 564 h 564"/>
                <a:gd name="T38" fmla="*/ 351 w 812"/>
                <a:gd name="T39" fmla="*/ 562 h 564"/>
                <a:gd name="T40" fmla="*/ 402 w 812"/>
                <a:gd name="T41" fmla="*/ 502 h 564"/>
                <a:gd name="T42" fmla="*/ 451 w 812"/>
                <a:gd name="T43" fmla="*/ 562 h 564"/>
                <a:gd name="T44" fmla="*/ 603 w 812"/>
                <a:gd name="T45" fmla="*/ 562 h 564"/>
                <a:gd name="T46" fmla="*/ 460 w 812"/>
                <a:gd name="T47" fmla="*/ 384 h 564"/>
                <a:gd name="T48" fmla="*/ 560 w 812"/>
                <a:gd name="T49" fmla="*/ 384 h 564"/>
                <a:gd name="T50" fmla="*/ 611 w 812"/>
                <a:gd name="T51" fmla="*/ 322 h 564"/>
                <a:gd name="T52" fmla="*/ 660 w 812"/>
                <a:gd name="T53" fmla="*/ 382 h 564"/>
                <a:gd name="T54" fmla="*/ 812 w 812"/>
                <a:gd name="T55" fmla="*/ 382 h 564"/>
                <a:gd name="T56" fmla="*/ 611 w 812"/>
                <a:gd name="T57" fmla="*/ 137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2" h="564">
                  <a:moveTo>
                    <a:pt x="611" y="137"/>
                  </a:moveTo>
                  <a:lnTo>
                    <a:pt x="432" y="350"/>
                  </a:lnTo>
                  <a:lnTo>
                    <a:pt x="406" y="320"/>
                  </a:lnTo>
                  <a:lnTo>
                    <a:pt x="406" y="92"/>
                  </a:lnTo>
                  <a:lnTo>
                    <a:pt x="558" y="92"/>
                  </a:lnTo>
                  <a:lnTo>
                    <a:pt x="528" y="45"/>
                  </a:lnTo>
                  <a:lnTo>
                    <a:pt x="558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393" y="0"/>
                  </a:lnTo>
                  <a:lnTo>
                    <a:pt x="393" y="327"/>
                  </a:lnTo>
                  <a:lnTo>
                    <a:pt x="378" y="344"/>
                  </a:lnTo>
                  <a:lnTo>
                    <a:pt x="210" y="137"/>
                  </a:lnTo>
                  <a:lnTo>
                    <a:pt x="0" y="384"/>
                  </a:lnTo>
                  <a:lnTo>
                    <a:pt x="158" y="384"/>
                  </a:lnTo>
                  <a:lnTo>
                    <a:pt x="210" y="322"/>
                  </a:lnTo>
                  <a:lnTo>
                    <a:pt x="259" y="382"/>
                  </a:lnTo>
                  <a:lnTo>
                    <a:pt x="346" y="382"/>
                  </a:lnTo>
                  <a:lnTo>
                    <a:pt x="195" y="564"/>
                  </a:lnTo>
                  <a:lnTo>
                    <a:pt x="351" y="562"/>
                  </a:lnTo>
                  <a:lnTo>
                    <a:pt x="402" y="502"/>
                  </a:lnTo>
                  <a:lnTo>
                    <a:pt x="451" y="562"/>
                  </a:lnTo>
                  <a:lnTo>
                    <a:pt x="603" y="562"/>
                  </a:lnTo>
                  <a:lnTo>
                    <a:pt x="460" y="384"/>
                  </a:lnTo>
                  <a:lnTo>
                    <a:pt x="560" y="384"/>
                  </a:lnTo>
                  <a:lnTo>
                    <a:pt x="611" y="322"/>
                  </a:lnTo>
                  <a:lnTo>
                    <a:pt x="660" y="382"/>
                  </a:lnTo>
                  <a:lnTo>
                    <a:pt x="812" y="382"/>
                  </a:lnTo>
                  <a:lnTo>
                    <a:pt x="611" y="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xmlns="" id="{4D64071D-F430-4CB1-B9F7-D2E21B608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" y="1263"/>
              <a:ext cx="1276" cy="1123"/>
            </a:xfrm>
            <a:custGeom>
              <a:avLst/>
              <a:gdLst>
                <a:gd name="T0" fmla="*/ 597 w 597"/>
                <a:gd name="T1" fmla="*/ 263 h 526"/>
                <a:gd name="T2" fmla="*/ 521 w 597"/>
                <a:gd name="T3" fmla="*/ 211 h 526"/>
                <a:gd name="T4" fmla="*/ 263 w 597"/>
                <a:gd name="T5" fmla="*/ 0 h 526"/>
                <a:gd name="T6" fmla="*/ 0 w 597"/>
                <a:gd name="T7" fmla="*/ 263 h 526"/>
                <a:gd name="T8" fmla="*/ 263 w 597"/>
                <a:gd name="T9" fmla="*/ 526 h 526"/>
                <a:gd name="T10" fmla="*/ 521 w 597"/>
                <a:gd name="T11" fmla="*/ 315 h 526"/>
                <a:gd name="T12" fmla="*/ 597 w 597"/>
                <a:gd name="T13" fmla="*/ 263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7" h="526">
                  <a:moveTo>
                    <a:pt x="597" y="263"/>
                  </a:moveTo>
                  <a:cubicBezTo>
                    <a:pt x="521" y="211"/>
                    <a:pt x="521" y="211"/>
                    <a:pt x="521" y="211"/>
                  </a:cubicBezTo>
                  <a:cubicBezTo>
                    <a:pt x="496" y="90"/>
                    <a:pt x="390" y="0"/>
                    <a:pt x="263" y="0"/>
                  </a:cubicBezTo>
                  <a:cubicBezTo>
                    <a:pt x="118" y="0"/>
                    <a:pt x="0" y="118"/>
                    <a:pt x="0" y="263"/>
                  </a:cubicBezTo>
                  <a:cubicBezTo>
                    <a:pt x="0" y="408"/>
                    <a:pt x="118" y="526"/>
                    <a:pt x="263" y="526"/>
                  </a:cubicBezTo>
                  <a:cubicBezTo>
                    <a:pt x="390" y="526"/>
                    <a:pt x="496" y="435"/>
                    <a:pt x="521" y="315"/>
                  </a:cubicBezTo>
                  <a:lnTo>
                    <a:pt x="597" y="263"/>
                  </a:lnTo>
                  <a:close/>
                </a:path>
              </a:pathLst>
            </a:custGeom>
            <a:solidFill>
              <a:srgbClr val="1D9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xmlns="" id="{04774A7F-4207-4C74-B871-3B509F743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" y="1634"/>
              <a:ext cx="818" cy="327"/>
            </a:xfrm>
            <a:custGeom>
              <a:avLst/>
              <a:gdLst>
                <a:gd name="T0" fmla="*/ 383 w 383"/>
                <a:gd name="T1" fmla="*/ 45 h 153"/>
                <a:gd name="T2" fmla="*/ 383 w 383"/>
                <a:gd name="T3" fmla="*/ 30 h 153"/>
                <a:gd name="T4" fmla="*/ 225 w 383"/>
                <a:gd name="T5" fmla="*/ 30 h 153"/>
                <a:gd name="T6" fmla="*/ 206 w 383"/>
                <a:gd name="T7" fmla="*/ 13 h 153"/>
                <a:gd name="T8" fmla="*/ 180 w 383"/>
                <a:gd name="T9" fmla="*/ 13 h 153"/>
                <a:gd name="T10" fmla="*/ 144 w 383"/>
                <a:gd name="T11" fmla="*/ 0 h 153"/>
                <a:gd name="T12" fmla="*/ 109 w 383"/>
                <a:gd name="T13" fmla="*/ 11 h 153"/>
                <a:gd name="T14" fmla="*/ 83 w 383"/>
                <a:gd name="T15" fmla="*/ 13 h 153"/>
                <a:gd name="T16" fmla="*/ 69 w 383"/>
                <a:gd name="T17" fmla="*/ 14 h 153"/>
                <a:gd name="T18" fmla="*/ 69 w 383"/>
                <a:gd name="T19" fmla="*/ 51 h 153"/>
                <a:gd name="T20" fmla="*/ 83 w 383"/>
                <a:gd name="T21" fmla="*/ 55 h 153"/>
                <a:gd name="T22" fmla="*/ 82 w 383"/>
                <a:gd name="T23" fmla="*/ 59 h 153"/>
                <a:gd name="T24" fmla="*/ 41 w 383"/>
                <a:gd name="T25" fmla="*/ 59 h 153"/>
                <a:gd name="T26" fmla="*/ 0 w 383"/>
                <a:gd name="T27" fmla="*/ 107 h 153"/>
                <a:gd name="T28" fmla="*/ 15 w 383"/>
                <a:gd name="T29" fmla="*/ 108 h 153"/>
                <a:gd name="T30" fmla="*/ 53 w 383"/>
                <a:gd name="T31" fmla="*/ 153 h 153"/>
                <a:gd name="T32" fmla="*/ 284 w 383"/>
                <a:gd name="T33" fmla="*/ 153 h 153"/>
                <a:gd name="T34" fmla="*/ 330 w 383"/>
                <a:gd name="T35" fmla="*/ 108 h 153"/>
                <a:gd name="T36" fmla="*/ 352 w 383"/>
                <a:gd name="T37" fmla="*/ 106 h 153"/>
                <a:gd name="T38" fmla="*/ 315 w 383"/>
                <a:gd name="T39" fmla="*/ 59 h 153"/>
                <a:gd name="T40" fmla="*/ 255 w 383"/>
                <a:gd name="T41" fmla="*/ 59 h 153"/>
                <a:gd name="T42" fmla="*/ 241 w 383"/>
                <a:gd name="T43" fmla="*/ 48 h 153"/>
                <a:gd name="T44" fmla="*/ 242 w 383"/>
                <a:gd name="T45" fmla="*/ 45 h 153"/>
                <a:gd name="T46" fmla="*/ 383 w 383"/>
                <a:gd name="T47" fmla="*/ 45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153">
                  <a:moveTo>
                    <a:pt x="383" y="45"/>
                  </a:moveTo>
                  <a:cubicBezTo>
                    <a:pt x="383" y="39"/>
                    <a:pt x="383" y="35"/>
                    <a:pt x="383" y="30"/>
                  </a:cubicBezTo>
                  <a:cubicBezTo>
                    <a:pt x="323" y="30"/>
                    <a:pt x="284" y="30"/>
                    <a:pt x="225" y="30"/>
                  </a:cubicBezTo>
                  <a:cubicBezTo>
                    <a:pt x="217" y="23"/>
                    <a:pt x="212" y="18"/>
                    <a:pt x="206" y="13"/>
                  </a:cubicBezTo>
                  <a:cubicBezTo>
                    <a:pt x="198" y="13"/>
                    <a:pt x="189" y="13"/>
                    <a:pt x="180" y="13"/>
                  </a:cubicBezTo>
                  <a:cubicBezTo>
                    <a:pt x="177" y="6"/>
                    <a:pt x="162" y="0"/>
                    <a:pt x="144" y="0"/>
                  </a:cubicBezTo>
                  <a:cubicBezTo>
                    <a:pt x="127" y="0"/>
                    <a:pt x="114" y="5"/>
                    <a:pt x="109" y="11"/>
                  </a:cubicBezTo>
                  <a:cubicBezTo>
                    <a:pt x="100" y="12"/>
                    <a:pt x="92" y="12"/>
                    <a:pt x="83" y="13"/>
                  </a:cubicBezTo>
                  <a:cubicBezTo>
                    <a:pt x="78" y="13"/>
                    <a:pt x="74" y="14"/>
                    <a:pt x="69" y="14"/>
                  </a:cubicBezTo>
                  <a:cubicBezTo>
                    <a:pt x="69" y="28"/>
                    <a:pt x="69" y="40"/>
                    <a:pt x="69" y="51"/>
                  </a:cubicBezTo>
                  <a:cubicBezTo>
                    <a:pt x="75" y="53"/>
                    <a:pt x="79" y="54"/>
                    <a:pt x="83" y="55"/>
                  </a:cubicBezTo>
                  <a:cubicBezTo>
                    <a:pt x="83" y="56"/>
                    <a:pt x="83" y="58"/>
                    <a:pt x="82" y="59"/>
                  </a:cubicBezTo>
                  <a:cubicBezTo>
                    <a:pt x="67" y="59"/>
                    <a:pt x="41" y="59"/>
                    <a:pt x="41" y="59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10" y="107"/>
                    <a:pt x="15" y="108"/>
                  </a:cubicBezTo>
                  <a:cubicBezTo>
                    <a:pt x="29" y="123"/>
                    <a:pt x="37" y="137"/>
                    <a:pt x="53" y="153"/>
                  </a:cubicBezTo>
                  <a:cubicBezTo>
                    <a:pt x="129" y="153"/>
                    <a:pt x="206" y="153"/>
                    <a:pt x="284" y="153"/>
                  </a:cubicBezTo>
                  <a:cubicBezTo>
                    <a:pt x="299" y="138"/>
                    <a:pt x="315" y="123"/>
                    <a:pt x="330" y="108"/>
                  </a:cubicBezTo>
                  <a:cubicBezTo>
                    <a:pt x="335" y="107"/>
                    <a:pt x="346" y="107"/>
                    <a:pt x="352" y="106"/>
                  </a:cubicBezTo>
                  <a:cubicBezTo>
                    <a:pt x="342" y="90"/>
                    <a:pt x="325" y="75"/>
                    <a:pt x="315" y="59"/>
                  </a:cubicBezTo>
                  <a:cubicBezTo>
                    <a:pt x="294" y="59"/>
                    <a:pt x="273" y="59"/>
                    <a:pt x="255" y="59"/>
                  </a:cubicBezTo>
                  <a:cubicBezTo>
                    <a:pt x="249" y="54"/>
                    <a:pt x="245" y="51"/>
                    <a:pt x="241" y="48"/>
                  </a:cubicBezTo>
                  <a:cubicBezTo>
                    <a:pt x="241" y="47"/>
                    <a:pt x="241" y="46"/>
                    <a:pt x="242" y="45"/>
                  </a:cubicBezTo>
                  <a:cubicBezTo>
                    <a:pt x="296" y="45"/>
                    <a:pt x="329" y="45"/>
                    <a:pt x="38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xmlns="" id="{551C2333-718D-464D-8CE5-1464576FE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" y="2689"/>
              <a:ext cx="1643" cy="1477"/>
            </a:xfrm>
            <a:custGeom>
              <a:avLst/>
              <a:gdLst>
                <a:gd name="T0" fmla="*/ 769 w 769"/>
                <a:gd name="T1" fmla="*/ 364 h 692"/>
                <a:gd name="T2" fmla="*/ 690 w 769"/>
                <a:gd name="T3" fmla="*/ 310 h 692"/>
                <a:gd name="T4" fmla="*/ 346 w 769"/>
                <a:gd name="T5" fmla="*/ 0 h 692"/>
                <a:gd name="T6" fmla="*/ 0 w 769"/>
                <a:gd name="T7" fmla="*/ 346 h 692"/>
                <a:gd name="T8" fmla="*/ 346 w 769"/>
                <a:gd name="T9" fmla="*/ 692 h 692"/>
                <a:gd name="T10" fmla="*/ 684 w 769"/>
                <a:gd name="T11" fmla="*/ 422 h 692"/>
                <a:gd name="T12" fmla="*/ 769 w 769"/>
                <a:gd name="T13" fmla="*/ 364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692">
                  <a:moveTo>
                    <a:pt x="769" y="364"/>
                  </a:moveTo>
                  <a:cubicBezTo>
                    <a:pt x="690" y="310"/>
                    <a:pt x="690" y="310"/>
                    <a:pt x="690" y="310"/>
                  </a:cubicBezTo>
                  <a:cubicBezTo>
                    <a:pt x="672" y="136"/>
                    <a:pt x="525" y="0"/>
                    <a:pt x="346" y="0"/>
                  </a:cubicBezTo>
                  <a:cubicBezTo>
                    <a:pt x="155" y="0"/>
                    <a:pt x="0" y="156"/>
                    <a:pt x="0" y="346"/>
                  </a:cubicBezTo>
                  <a:cubicBezTo>
                    <a:pt x="0" y="537"/>
                    <a:pt x="155" y="692"/>
                    <a:pt x="346" y="692"/>
                  </a:cubicBezTo>
                  <a:cubicBezTo>
                    <a:pt x="511" y="692"/>
                    <a:pt x="649" y="577"/>
                    <a:pt x="684" y="422"/>
                  </a:cubicBezTo>
                  <a:lnTo>
                    <a:pt x="769" y="364"/>
                  </a:lnTo>
                  <a:close/>
                </a:path>
              </a:pathLst>
            </a:custGeom>
            <a:solidFill>
              <a:srgbClr val="1D9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xmlns="" id="{5E0D7D85-A06D-44C6-8E85-C1EC289A7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" y="3639"/>
              <a:ext cx="808" cy="322"/>
            </a:xfrm>
            <a:custGeom>
              <a:avLst/>
              <a:gdLst>
                <a:gd name="T0" fmla="*/ 378 w 378"/>
                <a:gd name="T1" fmla="*/ 43 h 151"/>
                <a:gd name="T2" fmla="*/ 378 w 378"/>
                <a:gd name="T3" fmla="*/ 29 h 151"/>
                <a:gd name="T4" fmla="*/ 221 w 378"/>
                <a:gd name="T5" fmla="*/ 29 h 151"/>
                <a:gd name="T6" fmla="*/ 203 w 378"/>
                <a:gd name="T7" fmla="*/ 12 h 151"/>
                <a:gd name="T8" fmla="*/ 178 w 378"/>
                <a:gd name="T9" fmla="*/ 12 h 151"/>
                <a:gd name="T10" fmla="*/ 142 w 378"/>
                <a:gd name="T11" fmla="*/ 0 h 151"/>
                <a:gd name="T12" fmla="*/ 107 w 378"/>
                <a:gd name="T13" fmla="*/ 10 h 151"/>
                <a:gd name="T14" fmla="*/ 81 w 378"/>
                <a:gd name="T15" fmla="*/ 12 h 151"/>
                <a:gd name="T16" fmla="*/ 68 w 378"/>
                <a:gd name="T17" fmla="*/ 13 h 151"/>
                <a:gd name="T18" fmla="*/ 68 w 378"/>
                <a:gd name="T19" fmla="*/ 50 h 151"/>
                <a:gd name="T20" fmla="*/ 81 w 378"/>
                <a:gd name="T21" fmla="*/ 54 h 151"/>
                <a:gd name="T22" fmla="*/ 81 w 378"/>
                <a:gd name="T23" fmla="*/ 57 h 151"/>
                <a:gd name="T24" fmla="*/ 40 w 378"/>
                <a:gd name="T25" fmla="*/ 57 h 151"/>
                <a:gd name="T26" fmla="*/ 0 w 378"/>
                <a:gd name="T27" fmla="*/ 105 h 151"/>
                <a:gd name="T28" fmla="*/ 15 w 378"/>
                <a:gd name="T29" fmla="*/ 106 h 151"/>
                <a:gd name="T30" fmla="*/ 52 w 378"/>
                <a:gd name="T31" fmla="*/ 151 h 151"/>
                <a:gd name="T32" fmla="*/ 280 w 378"/>
                <a:gd name="T33" fmla="*/ 150 h 151"/>
                <a:gd name="T34" fmla="*/ 326 w 378"/>
                <a:gd name="T35" fmla="*/ 106 h 151"/>
                <a:gd name="T36" fmla="*/ 348 w 378"/>
                <a:gd name="T37" fmla="*/ 104 h 151"/>
                <a:gd name="T38" fmla="*/ 311 w 378"/>
                <a:gd name="T39" fmla="*/ 58 h 151"/>
                <a:gd name="T40" fmla="*/ 251 w 378"/>
                <a:gd name="T41" fmla="*/ 58 h 151"/>
                <a:gd name="T42" fmla="*/ 237 w 378"/>
                <a:gd name="T43" fmla="*/ 46 h 151"/>
                <a:gd name="T44" fmla="*/ 239 w 378"/>
                <a:gd name="T45" fmla="*/ 43 h 151"/>
                <a:gd name="T46" fmla="*/ 378 w 378"/>
                <a:gd name="T47" fmla="*/ 4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8" h="151">
                  <a:moveTo>
                    <a:pt x="378" y="43"/>
                  </a:moveTo>
                  <a:cubicBezTo>
                    <a:pt x="378" y="38"/>
                    <a:pt x="378" y="34"/>
                    <a:pt x="378" y="29"/>
                  </a:cubicBezTo>
                  <a:cubicBezTo>
                    <a:pt x="319" y="29"/>
                    <a:pt x="280" y="29"/>
                    <a:pt x="221" y="29"/>
                  </a:cubicBezTo>
                  <a:cubicBezTo>
                    <a:pt x="214" y="22"/>
                    <a:pt x="209" y="17"/>
                    <a:pt x="203" y="12"/>
                  </a:cubicBezTo>
                  <a:cubicBezTo>
                    <a:pt x="195" y="12"/>
                    <a:pt x="186" y="12"/>
                    <a:pt x="178" y="12"/>
                  </a:cubicBezTo>
                  <a:cubicBezTo>
                    <a:pt x="175" y="5"/>
                    <a:pt x="160" y="0"/>
                    <a:pt x="142" y="0"/>
                  </a:cubicBezTo>
                  <a:cubicBezTo>
                    <a:pt x="125" y="0"/>
                    <a:pt x="112" y="4"/>
                    <a:pt x="107" y="10"/>
                  </a:cubicBezTo>
                  <a:cubicBezTo>
                    <a:pt x="98" y="11"/>
                    <a:pt x="90" y="11"/>
                    <a:pt x="81" y="12"/>
                  </a:cubicBezTo>
                  <a:cubicBezTo>
                    <a:pt x="77" y="12"/>
                    <a:pt x="72" y="13"/>
                    <a:pt x="68" y="13"/>
                  </a:cubicBezTo>
                  <a:cubicBezTo>
                    <a:pt x="68" y="26"/>
                    <a:pt x="68" y="38"/>
                    <a:pt x="68" y="50"/>
                  </a:cubicBezTo>
                  <a:cubicBezTo>
                    <a:pt x="73" y="51"/>
                    <a:pt x="77" y="52"/>
                    <a:pt x="81" y="54"/>
                  </a:cubicBezTo>
                  <a:cubicBezTo>
                    <a:pt x="81" y="55"/>
                    <a:pt x="81" y="56"/>
                    <a:pt x="81" y="57"/>
                  </a:cubicBezTo>
                  <a:cubicBezTo>
                    <a:pt x="66" y="57"/>
                    <a:pt x="40" y="57"/>
                    <a:pt x="40" y="57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05"/>
                    <a:pt x="9" y="105"/>
                    <a:pt x="15" y="106"/>
                  </a:cubicBezTo>
                  <a:cubicBezTo>
                    <a:pt x="28" y="120"/>
                    <a:pt x="36" y="135"/>
                    <a:pt x="52" y="151"/>
                  </a:cubicBezTo>
                  <a:cubicBezTo>
                    <a:pt x="127" y="150"/>
                    <a:pt x="203" y="151"/>
                    <a:pt x="280" y="150"/>
                  </a:cubicBezTo>
                  <a:cubicBezTo>
                    <a:pt x="295" y="135"/>
                    <a:pt x="311" y="120"/>
                    <a:pt x="326" y="106"/>
                  </a:cubicBezTo>
                  <a:cubicBezTo>
                    <a:pt x="331" y="105"/>
                    <a:pt x="342" y="104"/>
                    <a:pt x="348" y="104"/>
                  </a:cubicBezTo>
                  <a:cubicBezTo>
                    <a:pt x="337" y="88"/>
                    <a:pt x="321" y="73"/>
                    <a:pt x="311" y="58"/>
                  </a:cubicBezTo>
                  <a:cubicBezTo>
                    <a:pt x="290" y="58"/>
                    <a:pt x="270" y="58"/>
                    <a:pt x="251" y="58"/>
                  </a:cubicBezTo>
                  <a:cubicBezTo>
                    <a:pt x="246" y="53"/>
                    <a:pt x="241" y="50"/>
                    <a:pt x="237" y="46"/>
                  </a:cubicBezTo>
                  <a:cubicBezTo>
                    <a:pt x="238" y="45"/>
                    <a:pt x="238" y="44"/>
                    <a:pt x="239" y="43"/>
                  </a:cubicBezTo>
                  <a:cubicBezTo>
                    <a:pt x="292" y="43"/>
                    <a:pt x="325" y="43"/>
                    <a:pt x="378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xmlns="" id="{47D7923A-EB09-4981-AC19-DF0CCFD6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" y="2934"/>
              <a:ext cx="734" cy="316"/>
            </a:xfrm>
            <a:custGeom>
              <a:avLst/>
              <a:gdLst>
                <a:gd name="T0" fmla="*/ 303 w 344"/>
                <a:gd name="T1" fmla="*/ 72 h 148"/>
                <a:gd name="T2" fmla="*/ 292 w 344"/>
                <a:gd name="T3" fmla="*/ 63 h 148"/>
                <a:gd name="T4" fmla="*/ 311 w 344"/>
                <a:gd name="T5" fmla="*/ 53 h 148"/>
                <a:gd name="T6" fmla="*/ 308 w 344"/>
                <a:gd name="T7" fmla="*/ 52 h 148"/>
                <a:gd name="T8" fmla="*/ 285 w 344"/>
                <a:gd name="T9" fmla="*/ 58 h 148"/>
                <a:gd name="T10" fmla="*/ 263 w 344"/>
                <a:gd name="T11" fmla="*/ 49 h 148"/>
                <a:gd name="T12" fmla="*/ 250 w 344"/>
                <a:gd name="T13" fmla="*/ 33 h 148"/>
                <a:gd name="T14" fmla="*/ 335 w 344"/>
                <a:gd name="T15" fmla="*/ 28 h 148"/>
                <a:gd name="T16" fmla="*/ 243 w 344"/>
                <a:gd name="T17" fmla="*/ 18 h 148"/>
                <a:gd name="T18" fmla="*/ 242 w 344"/>
                <a:gd name="T19" fmla="*/ 6 h 148"/>
                <a:gd name="T20" fmla="*/ 234 w 344"/>
                <a:gd name="T21" fmla="*/ 2 h 148"/>
                <a:gd name="T22" fmla="*/ 195 w 344"/>
                <a:gd name="T23" fmla="*/ 0 h 148"/>
                <a:gd name="T24" fmla="*/ 186 w 344"/>
                <a:gd name="T25" fmla="*/ 5 h 148"/>
                <a:gd name="T26" fmla="*/ 173 w 344"/>
                <a:gd name="T27" fmla="*/ 5 h 148"/>
                <a:gd name="T28" fmla="*/ 168 w 344"/>
                <a:gd name="T29" fmla="*/ 12 h 148"/>
                <a:gd name="T30" fmla="*/ 142 w 344"/>
                <a:gd name="T31" fmla="*/ 40 h 148"/>
                <a:gd name="T32" fmla="*/ 129 w 344"/>
                <a:gd name="T33" fmla="*/ 41 h 148"/>
                <a:gd name="T34" fmla="*/ 129 w 344"/>
                <a:gd name="T35" fmla="*/ 25 h 148"/>
                <a:gd name="T36" fmla="*/ 120 w 344"/>
                <a:gd name="T37" fmla="*/ 42 h 148"/>
                <a:gd name="T38" fmla="*/ 115 w 344"/>
                <a:gd name="T39" fmla="*/ 35 h 148"/>
                <a:gd name="T40" fmla="*/ 105 w 344"/>
                <a:gd name="T41" fmla="*/ 38 h 148"/>
                <a:gd name="T42" fmla="*/ 107 w 344"/>
                <a:gd name="T43" fmla="*/ 41 h 148"/>
                <a:gd name="T44" fmla="*/ 88 w 344"/>
                <a:gd name="T45" fmla="*/ 42 h 148"/>
                <a:gd name="T46" fmla="*/ 87 w 344"/>
                <a:gd name="T47" fmla="*/ 36 h 148"/>
                <a:gd name="T48" fmla="*/ 74 w 344"/>
                <a:gd name="T49" fmla="*/ 40 h 148"/>
                <a:gd name="T50" fmla="*/ 64 w 344"/>
                <a:gd name="T51" fmla="*/ 42 h 148"/>
                <a:gd name="T52" fmla="*/ 58 w 344"/>
                <a:gd name="T53" fmla="*/ 36 h 148"/>
                <a:gd name="T54" fmla="*/ 9 w 344"/>
                <a:gd name="T55" fmla="*/ 40 h 148"/>
                <a:gd name="T56" fmla="*/ 4 w 344"/>
                <a:gd name="T57" fmla="*/ 42 h 148"/>
                <a:gd name="T58" fmla="*/ 0 w 344"/>
                <a:gd name="T59" fmla="*/ 77 h 148"/>
                <a:gd name="T60" fmla="*/ 7 w 344"/>
                <a:gd name="T61" fmla="*/ 84 h 148"/>
                <a:gd name="T62" fmla="*/ 23 w 344"/>
                <a:gd name="T63" fmla="*/ 111 h 148"/>
                <a:gd name="T64" fmla="*/ 26 w 344"/>
                <a:gd name="T65" fmla="*/ 132 h 148"/>
                <a:gd name="T66" fmla="*/ 44 w 344"/>
                <a:gd name="T67" fmla="*/ 144 h 148"/>
                <a:gd name="T68" fmla="*/ 74 w 344"/>
                <a:gd name="T69" fmla="*/ 119 h 148"/>
                <a:gd name="T70" fmla="*/ 107 w 344"/>
                <a:gd name="T71" fmla="*/ 144 h 148"/>
                <a:gd name="T72" fmla="*/ 150 w 344"/>
                <a:gd name="T73" fmla="*/ 118 h 148"/>
                <a:gd name="T74" fmla="*/ 167 w 344"/>
                <a:gd name="T75" fmla="*/ 120 h 148"/>
                <a:gd name="T76" fmla="*/ 213 w 344"/>
                <a:gd name="T77" fmla="*/ 133 h 148"/>
                <a:gd name="T78" fmla="*/ 225 w 344"/>
                <a:gd name="T79" fmla="*/ 118 h 148"/>
                <a:gd name="T80" fmla="*/ 253 w 344"/>
                <a:gd name="T81" fmla="*/ 144 h 148"/>
                <a:gd name="T82" fmla="*/ 289 w 344"/>
                <a:gd name="T83" fmla="*/ 116 h 148"/>
                <a:gd name="T84" fmla="*/ 297 w 344"/>
                <a:gd name="T85" fmla="*/ 111 h 148"/>
                <a:gd name="T86" fmla="*/ 344 w 344"/>
                <a:gd name="T87" fmla="*/ 7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4" h="148">
                  <a:moveTo>
                    <a:pt x="344" y="75"/>
                  </a:moveTo>
                  <a:cubicBezTo>
                    <a:pt x="330" y="74"/>
                    <a:pt x="317" y="73"/>
                    <a:pt x="303" y="72"/>
                  </a:cubicBezTo>
                  <a:cubicBezTo>
                    <a:pt x="302" y="65"/>
                    <a:pt x="302" y="65"/>
                    <a:pt x="297" y="64"/>
                  </a:cubicBezTo>
                  <a:cubicBezTo>
                    <a:pt x="295" y="64"/>
                    <a:pt x="293" y="64"/>
                    <a:pt x="292" y="63"/>
                  </a:cubicBezTo>
                  <a:cubicBezTo>
                    <a:pt x="292" y="63"/>
                    <a:pt x="292" y="63"/>
                    <a:pt x="292" y="63"/>
                  </a:cubicBezTo>
                  <a:cubicBezTo>
                    <a:pt x="298" y="59"/>
                    <a:pt x="304" y="56"/>
                    <a:pt x="311" y="53"/>
                  </a:cubicBezTo>
                  <a:cubicBezTo>
                    <a:pt x="311" y="53"/>
                    <a:pt x="311" y="52"/>
                    <a:pt x="311" y="52"/>
                  </a:cubicBezTo>
                  <a:cubicBezTo>
                    <a:pt x="310" y="52"/>
                    <a:pt x="309" y="52"/>
                    <a:pt x="308" y="52"/>
                  </a:cubicBezTo>
                  <a:cubicBezTo>
                    <a:pt x="303" y="54"/>
                    <a:pt x="297" y="57"/>
                    <a:pt x="292" y="59"/>
                  </a:cubicBezTo>
                  <a:cubicBezTo>
                    <a:pt x="289" y="61"/>
                    <a:pt x="288" y="60"/>
                    <a:pt x="285" y="58"/>
                  </a:cubicBezTo>
                  <a:cubicBezTo>
                    <a:pt x="280" y="54"/>
                    <a:pt x="275" y="50"/>
                    <a:pt x="267" y="50"/>
                  </a:cubicBezTo>
                  <a:cubicBezTo>
                    <a:pt x="266" y="50"/>
                    <a:pt x="264" y="49"/>
                    <a:pt x="263" y="49"/>
                  </a:cubicBezTo>
                  <a:cubicBezTo>
                    <a:pt x="260" y="49"/>
                    <a:pt x="258" y="48"/>
                    <a:pt x="258" y="45"/>
                  </a:cubicBezTo>
                  <a:cubicBezTo>
                    <a:pt x="257" y="40"/>
                    <a:pt x="255" y="36"/>
                    <a:pt x="250" y="33"/>
                  </a:cubicBezTo>
                  <a:cubicBezTo>
                    <a:pt x="249" y="32"/>
                    <a:pt x="247" y="30"/>
                    <a:pt x="245" y="28"/>
                  </a:cubicBezTo>
                  <a:cubicBezTo>
                    <a:pt x="335" y="28"/>
                    <a:pt x="335" y="28"/>
                    <a:pt x="335" y="28"/>
                  </a:cubicBezTo>
                  <a:cubicBezTo>
                    <a:pt x="335" y="18"/>
                    <a:pt x="335" y="18"/>
                    <a:pt x="335" y="18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7"/>
                    <a:pt x="242" y="16"/>
                    <a:pt x="242" y="15"/>
                  </a:cubicBezTo>
                  <a:cubicBezTo>
                    <a:pt x="242" y="12"/>
                    <a:pt x="242" y="9"/>
                    <a:pt x="242" y="6"/>
                  </a:cubicBezTo>
                  <a:cubicBezTo>
                    <a:pt x="239" y="6"/>
                    <a:pt x="237" y="6"/>
                    <a:pt x="235" y="6"/>
                  </a:cubicBezTo>
                  <a:cubicBezTo>
                    <a:pt x="235" y="4"/>
                    <a:pt x="234" y="3"/>
                    <a:pt x="234" y="2"/>
                  </a:cubicBezTo>
                  <a:cubicBezTo>
                    <a:pt x="232" y="1"/>
                    <a:pt x="229" y="1"/>
                    <a:pt x="227" y="1"/>
                  </a:cubicBezTo>
                  <a:cubicBezTo>
                    <a:pt x="216" y="0"/>
                    <a:pt x="206" y="0"/>
                    <a:pt x="195" y="0"/>
                  </a:cubicBezTo>
                  <a:cubicBezTo>
                    <a:pt x="192" y="0"/>
                    <a:pt x="189" y="0"/>
                    <a:pt x="186" y="0"/>
                  </a:cubicBezTo>
                  <a:cubicBezTo>
                    <a:pt x="186" y="2"/>
                    <a:pt x="186" y="4"/>
                    <a:pt x="186" y="5"/>
                  </a:cubicBezTo>
                  <a:cubicBezTo>
                    <a:pt x="185" y="5"/>
                    <a:pt x="184" y="5"/>
                    <a:pt x="183" y="6"/>
                  </a:cubicBezTo>
                  <a:cubicBezTo>
                    <a:pt x="179" y="6"/>
                    <a:pt x="176" y="7"/>
                    <a:pt x="173" y="5"/>
                  </a:cubicBezTo>
                  <a:cubicBezTo>
                    <a:pt x="173" y="4"/>
                    <a:pt x="172" y="4"/>
                    <a:pt x="172" y="5"/>
                  </a:cubicBezTo>
                  <a:cubicBezTo>
                    <a:pt x="168" y="6"/>
                    <a:pt x="167" y="9"/>
                    <a:pt x="168" y="12"/>
                  </a:cubicBezTo>
                  <a:cubicBezTo>
                    <a:pt x="165" y="40"/>
                    <a:pt x="165" y="40"/>
                    <a:pt x="165" y="40"/>
                  </a:cubicBezTo>
                  <a:cubicBezTo>
                    <a:pt x="158" y="40"/>
                    <a:pt x="150" y="40"/>
                    <a:pt x="142" y="40"/>
                  </a:cubicBezTo>
                  <a:cubicBezTo>
                    <a:pt x="142" y="40"/>
                    <a:pt x="140" y="41"/>
                    <a:pt x="140" y="41"/>
                  </a:cubicBezTo>
                  <a:cubicBezTo>
                    <a:pt x="129" y="41"/>
                    <a:pt x="129" y="41"/>
                    <a:pt x="129" y="41"/>
                  </a:cubicBezTo>
                  <a:cubicBezTo>
                    <a:pt x="129" y="41"/>
                    <a:pt x="129" y="29"/>
                    <a:pt x="129" y="2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28" y="27"/>
                    <a:pt x="127" y="41"/>
                    <a:pt x="127" y="41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2"/>
                    <a:pt x="121" y="39"/>
                    <a:pt x="120" y="38"/>
                  </a:cubicBezTo>
                  <a:cubicBezTo>
                    <a:pt x="119" y="36"/>
                    <a:pt x="118" y="34"/>
                    <a:pt x="115" y="35"/>
                  </a:cubicBezTo>
                  <a:cubicBezTo>
                    <a:pt x="113" y="35"/>
                    <a:pt x="111" y="35"/>
                    <a:pt x="110" y="35"/>
                  </a:cubicBezTo>
                  <a:cubicBezTo>
                    <a:pt x="107" y="35"/>
                    <a:pt x="106" y="37"/>
                    <a:pt x="105" y="38"/>
                  </a:cubicBezTo>
                  <a:cubicBezTo>
                    <a:pt x="105" y="39"/>
                    <a:pt x="106" y="40"/>
                    <a:pt x="106" y="40"/>
                  </a:cubicBezTo>
                  <a:cubicBezTo>
                    <a:pt x="106" y="41"/>
                    <a:pt x="107" y="41"/>
                    <a:pt x="107" y="41"/>
                  </a:cubicBezTo>
                  <a:cubicBezTo>
                    <a:pt x="107" y="42"/>
                    <a:pt x="106" y="42"/>
                    <a:pt x="106" y="42"/>
                  </a:cubicBezTo>
                  <a:cubicBezTo>
                    <a:pt x="100" y="42"/>
                    <a:pt x="94" y="42"/>
                    <a:pt x="88" y="42"/>
                  </a:cubicBezTo>
                  <a:cubicBezTo>
                    <a:pt x="88" y="41"/>
                    <a:pt x="89" y="40"/>
                    <a:pt x="90" y="38"/>
                  </a:cubicBezTo>
                  <a:cubicBezTo>
                    <a:pt x="89" y="38"/>
                    <a:pt x="88" y="36"/>
                    <a:pt x="87" y="36"/>
                  </a:cubicBezTo>
                  <a:cubicBezTo>
                    <a:pt x="83" y="35"/>
                    <a:pt x="80" y="36"/>
                    <a:pt x="76" y="36"/>
                  </a:cubicBezTo>
                  <a:cubicBezTo>
                    <a:pt x="74" y="36"/>
                    <a:pt x="73" y="38"/>
                    <a:pt x="74" y="40"/>
                  </a:cubicBezTo>
                  <a:cubicBezTo>
                    <a:pt x="74" y="40"/>
                    <a:pt x="74" y="41"/>
                    <a:pt x="74" y="42"/>
                  </a:cubicBezTo>
                  <a:cubicBezTo>
                    <a:pt x="70" y="42"/>
                    <a:pt x="67" y="42"/>
                    <a:pt x="64" y="42"/>
                  </a:cubicBezTo>
                  <a:cubicBezTo>
                    <a:pt x="61" y="42"/>
                    <a:pt x="60" y="42"/>
                    <a:pt x="61" y="39"/>
                  </a:cubicBezTo>
                  <a:cubicBezTo>
                    <a:pt x="61" y="37"/>
                    <a:pt x="60" y="36"/>
                    <a:pt x="58" y="36"/>
                  </a:cubicBezTo>
                  <a:cubicBezTo>
                    <a:pt x="43" y="36"/>
                    <a:pt x="28" y="36"/>
                    <a:pt x="12" y="36"/>
                  </a:cubicBezTo>
                  <a:cubicBezTo>
                    <a:pt x="10" y="36"/>
                    <a:pt x="8" y="37"/>
                    <a:pt x="9" y="40"/>
                  </a:cubicBezTo>
                  <a:cubicBezTo>
                    <a:pt x="9" y="42"/>
                    <a:pt x="8" y="42"/>
                    <a:pt x="6" y="42"/>
                  </a:cubicBezTo>
                  <a:cubicBezTo>
                    <a:pt x="6" y="42"/>
                    <a:pt x="5" y="42"/>
                    <a:pt x="4" y="42"/>
                  </a:cubicBezTo>
                  <a:cubicBezTo>
                    <a:pt x="3" y="46"/>
                    <a:pt x="1" y="50"/>
                    <a:pt x="1" y="53"/>
                  </a:cubicBezTo>
                  <a:cubicBezTo>
                    <a:pt x="0" y="61"/>
                    <a:pt x="0" y="69"/>
                    <a:pt x="0" y="77"/>
                  </a:cubicBezTo>
                  <a:cubicBezTo>
                    <a:pt x="0" y="81"/>
                    <a:pt x="0" y="81"/>
                    <a:pt x="3" y="81"/>
                  </a:cubicBezTo>
                  <a:cubicBezTo>
                    <a:pt x="6" y="81"/>
                    <a:pt x="7" y="82"/>
                    <a:pt x="7" y="84"/>
                  </a:cubicBezTo>
                  <a:cubicBezTo>
                    <a:pt x="10" y="90"/>
                    <a:pt x="13" y="96"/>
                    <a:pt x="15" y="102"/>
                  </a:cubicBezTo>
                  <a:cubicBezTo>
                    <a:pt x="17" y="106"/>
                    <a:pt x="17" y="111"/>
                    <a:pt x="23" y="111"/>
                  </a:cubicBezTo>
                  <a:cubicBezTo>
                    <a:pt x="23" y="115"/>
                    <a:pt x="22" y="118"/>
                    <a:pt x="23" y="122"/>
                  </a:cubicBezTo>
                  <a:cubicBezTo>
                    <a:pt x="24" y="126"/>
                    <a:pt x="25" y="129"/>
                    <a:pt x="26" y="132"/>
                  </a:cubicBezTo>
                  <a:cubicBezTo>
                    <a:pt x="28" y="135"/>
                    <a:pt x="31" y="138"/>
                    <a:pt x="34" y="140"/>
                  </a:cubicBezTo>
                  <a:cubicBezTo>
                    <a:pt x="37" y="142"/>
                    <a:pt x="41" y="144"/>
                    <a:pt x="44" y="144"/>
                  </a:cubicBezTo>
                  <a:cubicBezTo>
                    <a:pt x="51" y="145"/>
                    <a:pt x="58" y="144"/>
                    <a:pt x="63" y="140"/>
                  </a:cubicBezTo>
                  <a:cubicBezTo>
                    <a:pt x="71" y="134"/>
                    <a:pt x="74" y="127"/>
                    <a:pt x="74" y="119"/>
                  </a:cubicBezTo>
                  <a:cubicBezTo>
                    <a:pt x="77" y="118"/>
                    <a:pt x="80" y="118"/>
                    <a:pt x="82" y="118"/>
                  </a:cubicBezTo>
                  <a:cubicBezTo>
                    <a:pt x="83" y="134"/>
                    <a:pt x="94" y="144"/>
                    <a:pt x="107" y="144"/>
                  </a:cubicBezTo>
                  <a:cubicBezTo>
                    <a:pt x="121" y="145"/>
                    <a:pt x="133" y="135"/>
                    <a:pt x="134" y="118"/>
                  </a:cubicBezTo>
                  <a:cubicBezTo>
                    <a:pt x="139" y="118"/>
                    <a:pt x="145" y="118"/>
                    <a:pt x="150" y="118"/>
                  </a:cubicBezTo>
                  <a:cubicBezTo>
                    <a:pt x="154" y="118"/>
                    <a:pt x="159" y="118"/>
                    <a:pt x="164" y="118"/>
                  </a:cubicBezTo>
                  <a:cubicBezTo>
                    <a:pt x="165" y="118"/>
                    <a:pt x="167" y="118"/>
                    <a:pt x="167" y="120"/>
                  </a:cubicBezTo>
                  <a:cubicBezTo>
                    <a:pt x="167" y="128"/>
                    <a:pt x="171" y="134"/>
                    <a:pt x="178" y="139"/>
                  </a:cubicBezTo>
                  <a:cubicBezTo>
                    <a:pt x="189" y="148"/>
                    <a:pt x="205" y="145"/>
                    <a:pt x="213" y="133"/>
                  </a:cubicBezTo>
                  <a:cubicBezTo>
                    <a:pt x="216" y="129"/>
                    <a:pt x="218" y="124"/>
                    <a:pt x="218" y="118"/>
                  </a:cubicBezTo>
                  <a:cubicBezTo>
                    <a:pt x="220" y="118"/>
                    <a:pt x="223" y="118"/>
                    <a:pt x="225" y="118"/>
                  </a:cubicBezTo>
                  <a:cubicBezTo>
                    <a:pt x="226" y="118"/>
                    <a:pt x="226" y="118"/>
                    <a:pt x="227" y="119"/>
                  </a:cubicBezTo>
                  <a:cubicBezTo>
                    <a:pt x="228" y="136"/>
                    <a:pt x="241" y="144"/>
                    <a:pt x="253" y="144"/>
                  </a:cubicBezTo>
                  <a:cubicBezTo>
                    <a:pt x="268" y="144"/>
                    <a:pt x="276" y="136"/>
                    <a:pt x="279" y="116"/>
                  </a:cubicBezTo>
                  <a:cubicBezTo>
                    <a:pt x="283" y="116"/>
                    <a:pt x="286" y="116"/>
                    <a:pt x="289" y="116"/>
                  </a:cubicBezTo>
                  <a:cubicBezTo>
                    <a:pt x="291" y="115"/>
                    <a:pt x="292" y="115"/>
                    <a:pt x="293" y="115"/>
                  </a:cubicBezTo>
                  <a:cubicBezTo>
                    <a:pt x="294" y="114"/>
                    <a:pt x="296" y="112"/>
                    <a:pt x="297" y="111"/>
                  </a:cubicBezTo>
                  <a:cubicBezTo>
                    <a:pt x="307" y="104"/>
                    <a:pt x="317" y="96"/>
                    <a:pt x="326" y="89"/>
                  </a:cubicBezTo>
                  <a:cubicBezTo>
                    <a:pt x="332" y="84"/>
                    <a:pt x="338" y="80"/>
                    <a:pt x="344" y="75"/>
                  </a:cubicBezTo>
                  <a:cubicBezTo>
                    <a:pt x="344" y="75"/>
                    <a:pt x="344" y="75"/>
                    <a:pt x="344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xmlns="" id="{2579713F-226E-4703-990C-29F41E0B67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" y="3235"/>
              <a:ext cx="689" cy="325"/>
            </a:xfrm>
            <a:custGeom>
              <a:avLst/>
              <a:gdLst>
                <a:gd name="T0" fmla="*/ 319 w 323"/>
                <a:gd name="T1" fmla="*/ 83 h 152"/>
                <a:gd name="T2" fmla="*/ 277 w 323"/>
                <a:gd name="T3" fmla="*/ 73 h 152"/>
                <a:gd name="T4" fmla="*/ 261 w 323"/>
                <a:gd name="T5" fmla="*/ 66 h 152"/>
                <a:gd name="T6" fmla="*/ 171 w 323"/>
                <a:gd name="T7" fmla="*/ 64 h 152"/>
                <a:gd name="T8" fmla="*/ 275 w 323"/>
                <a:gd name="T9" fmla="*/ 0 h 152"/>
                <a:gd name="T10" fmla="*/ 149 w 323"/>
                <a:gd name="T11" fmla="*/ 54 h 152"/>
                <a:gd name="T12" fmla="*/ 137 w 323"/>
                <a:gd name="T13" fmla="*/ 45 h 152"/>
                <a:gd name="T14" fmla="*/ 129 w 323"/>
                <a:gd name="T15" fmla="*/ 38 h 152"/>
                <a:gd name="T16" fmla="*/ 143 w 323"/>
                <a:gd name="T17" fmla="*/ 34 h 152"/>
                <a:gd name="T18" fmla="*/ 149 w 323"/>
                <a:gd name="T19" fmla="*/ 28 h 152"/>
                <a:gd name="T20" fmla="*/ 143 w 323"/>
                <a:gd name="T21" fmla="*/ 28 h 152"/>
                <a:gd name="T22" fmla="*/ 129 w 323"/>
                <a:gd name="T23" fmla="*/ 28 h 152"/>
                <a:gd name="T24" fmla="*/ 109 w 323"/>
                <a:gd name="T25" fmla="*/ 18 h 152"/>
                <a:gd name="T26" fmla="*/ 98 w 323"/>
                <a:gd name="T27" fmla="*/ 31 h 152"/>
                <a:gd name="T28" fmla="*/ 109 w 323"/>
                <a:gd name="T29" fmla="*/ 38 h 152"/>
                <a:gd name="T30" fmla="*/ 115 w 323"/>
                <a:gd name="T31" fmla="*/ 45 h 152"/>
                <a:gd name="T32" fmla="*/ 109 w 323"/>
                <a:gd name="T33" fmla="*/ 54 h 152"/>
                <a:gd name="T34" fmla="*/ 92 w 323"/>
                <a:gd name="T35" fmla="*/ 66 h 152"/>
                <a:gd name="T36" fmla="*/ 0 w 323"/>
                <a:gd name="T37" fmla="*/ 113 h 152"/>
                <a:gd name="T38" fmla="*/ 9 w 323"/>
                <a:gd name="T39" fmla="*/ 126 h 152"/>
                <a:gd name="T40" fmla="*/ 9 w 323"/>
                <a:gd name="T41" fmla="*/ 126 h 152"/>
                <a:gd name="T42" fmla="*/ 41 w 323"/>
                <a:gd name="T43" fmla="*/ 152 h 152"/>
                <a:gd name="T44" fmla="*/ 260 w 323"/>
                <a:gd name="T45" fmla="*/ 151 h 152"/>
                <a:gd name="T46" fmla="*/ 323 w 323"/>
                <a:gd name="T47" fmla="*/ 83 h 152"/>
                <a:gd name="T48" fmla="*/ 268 w 323"/>
                <a:gd name="T49" fmla="*/ 135 h 152"/>
                <a:gd name="T50" fmla="*/ 267 w 323"/>
                <a:gd name="T51" fmla="*/ 126 h 152"/>
                <a:gd name="T52" fmla="*/ 68 w 323"/>
                <a:gd name="T53" fmla="*/ 126 h 152"/>
                <a:gd name="T54" fmla="*/ 75 w 323"/>
                <a:gd name="T55" fmla="*/ 132 h 152"/>
                <a:gd name="T56" fmla="*/ 61 w 323"/>
                <a:gd name="T57" fmla="*/ 146 h 152"/>
                <a:gd name="T58" fmla="*/ 68 w 323"/>
                <a:gd name="T59" fmla="*/ 126 h 152"/>
                <a:gd name="T60" fmla="*/ 107 w 323"/>
                <a:gd name="T61" fmla="*/ 126 h 152"/>
                <a:gd name="T62" fmla="*/ 115 w 323"/>
                <a:gd name="T63" fmla="*/ 132 h 152"/>
                <a:gd name="T64" fmla="*/ 101 w 323"/>
                <a:gd name="T65" fmla="*/ 146 h 152"/>
                <a:gd name="T66" fmla="*/ 149 w 323"/>
                <a:gd name="T67" fmla="*/ 132 h 152"/>
                <a:gd name="T68" fmla="*/ 156 w 323"/>
                <a:gd name="T69" fmla="*/ 126 h 152"/>
                <a:gd name="T70" fmla="*/ 162 w 323"/>
                <a:gd name="T71" fmla="*/ 146 h 152"/>
                <a:gd name="T72" fmla="*/ 149 w 323"/>
                <a:gd name="T73" fmla="*/ 132 h 152"/>
                <a:gd name="T74" fmla="*/ 187 w 323"/>
                <a:gd name="T75" fmla="*/ 126 h 152"/>
                <a:gd name="T76" fmla="*/ 194 w 323"/>
                <a:gd name="T77" fmla="*/ 132 h 152"/>
                <a:gd name="T78" fmla="*/ 181 w 323"/>
                <a:gd name="T79" fmla="*/ 146 h 152"/>
                <a:gd name="T80" fmla="*/ 228 w 323"/>
                <a:gd name="T81" fmla="*/ 132 h 152"/>
                <a:gd name="T82" fmla="*/ 235 w 323"/>
                <a:gd name="T83" fmla="*/ 126 h 152"/>
                <a:gd name="T84" fmla="*/ 242 w 323"/>
                <a:gd name="T85" fmla="*/ 146 h 152"/>
                <a:gd name="T86" fmla="*/ 228 w 323"/>
                <a:gd name="T87" fmla="*/ 132 h 152"/>
                <a:gd name="T88" fmla="*/ 36 w 323"/>
                <a:gd name="T89" fmla="*/ 126 h 152"/>
                <a:gd name="T90" fmla="*/ 40 w 323"/>
                <a:gd name="T91" fmla="*/ 144 h 152"/>
                <a:gd name="T92" fmla="*/ 42 w 323"/>
                <a:gd name="T93" fmla="*/ 146 h 152"/>
                <a:gd name="T94" fmla="*/ 42 w 323"/>
                <a:gd name="T95" fmla="*/ 14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3" h="152">
                  <a:moveTo>
                    <a:pt x="323" y="83"/>
                  </a:moveTo>
                  <a:cubicBezTo>
                    <a:pt x="319" y="83"/>
                    <a:pt x="319" y="83"/>
                    <a:pt x="319" y="83"/>
                  </a:cubicBezTo>
                  <a:cubicBezTo>
                    <a:pt x="277" y="83"/>
                    <a:pt x="277" y="83"/>
                    <a:pt x="277" y="83"/>
                  </a:cubicBezTo>
                  <a:cubicBezTo>
                    <a:pt x="277" y="73"/>
                    <a:pt x="277" y="73"/>
                    <a:pt x="277" y="73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1" y="66"/>
                    <a:pt x="261" y="66"/>
                    <a:pt x="261" y="66"/>
                  </a:cubicBezTo>
                  <a:cubicBezTo>
                    <a:pt x="171" y="66"/>
                    <a:pt x="171" y="66"/>
                    <a:pt x="171" y="66"/>
                  </a:cubicBezTo>
                  <a:cubicBezTo>
                    <a:pt x="171" y="64"/>
                    <a:pt x="171" y="64"/>
                    <a:pt x="171" y="64"/>
                  </a:cubicBezTo>
                  <a:cubicBezTo>
                    <a:pt x="280" y="11"/>
                    <a:pt x="280" y="11"/>
                    <a:pt x="280" y="11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49" y="54"/>
                    <a:pt x="149" y="54"/>
                    <a:pt x="149" y="54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7" y="45"/>
                    <a:pt x="137" y="45"/>
                    <a:pt x="137" y="45"/>
                  </a:cubicBezTo>
                  <a:cubicBezTo>
                    <a:pt x="129" y="45"/>
                    <a:pt x="129" y="45"/>
                    <a:pt x="129" y="45"/>
                  </a:cubicBezTo>
                  <a:cubicBezTo>
                    <a:pt x="129" y="38"/>
                    <a:pt x="129" y="38"/>
                    <a:pt x="129" y="38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43" y="34"/>
                    <a:pt x="143" y="34"/>
                    <a:pt x="143" y="34"/>
                  </a:cubicBezTo>
                  <a:cubicBezTo>
                    <a:pt x="149" y="34"/>
                    <a:pt x="149" y="34"/>
                    <a:pt x="149" y="34"/>
                  </a:cubicBezTo>
                  <a:cubicBezTo>
                    <a:pt x="149" y="28"/>
                    <a:pt x="149" y="28"/>
                    <a:pt x="149" y="28"/>
                  </a:cubicBezTo>
                  <a:cubicBezTo>
                    <a:pt x="149" y="28"/>
                    <a:pt x="149" y="28"/>
                    <a:pt x="149" y="28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9" y="18"/>
                    <a:pt x="129" y="18"/>
                    <a:pt x="129" y="18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9" y="38"/>
                    <a:pt x="109" y="38"/>
                    <a:pt x="109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9" y="54"/>
                    <a:pt x="109" y="54"/>
                    <a:pt x="109" y="54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40" y="151"/>
                    <a:pt x="40" y="151"/>
                    <a:pt x="40" y="151"/>
                  </a:cubicBezTo>
                  <a:cubicBezTo>
                    <a:pt x="40" y="151"/>
                    <a:pt x="41" y="152"/>
                    <a:pt x="41" y="152"/>
                  </a:cubicBezTo>
                  <a:cubicBezTo>
                    <a:pt x="258" y="152"/>
                    <a:pt x="258" y="152"/>
                    <a:pt x="258" y="152"/>
                  </a:cubicBezTo>
                  <a:cubicBezTo>
                    <a:pt x="259" y="152"/>
                    <a:pt x="260" y="151"/>
                    <a:pt x="260" y="151"/>
                  </a:cubicBezTo>
                  <a:cubicBezTo>
                    <a:pt x="323" y="88"/>
                    <a:pt x="323" y="88"/>
                    <a:pt x="323" y="88"/>
                  </a:cubicBezTo>
                  <a:cubicBezTo>
                    <a:pt x="323" y="83"/>
                    <a:pt x="323" y="83"/>
                    <a:pt x="323" y="83"/>
                  </a:cubicBezTo>
                  <a:close/>
                  <a:moveTo>
                    <a:pt x="277" y="126"/>
                  </a:moveTo>
                  <a:cubicBezTo>
                    <a:pt x="268" y="135"/>
                    <a:pt x="268" y="135"/>
                    <a:pt x="268" y="135"/>
                  </a:cubicBezTo>
                  <a:cubicBezTo>
                    <a:pt x="268" y="134"/>
                    <a:pt x="268" y="133"/>
                    <a:pt x="268" y="132"/>
                  </a:cubicBezTo>
                  <a:cubicBezTo>
                    <a:pt x="268" y="130"/>
                    <a:pt x="268" y="128"/>
                    <a:pt x="267" y="126"/>
                  </a:cubicBezTo>
                  <a:lnTo>
                    <a:pt x="277" y="126"/>
                  </a:lnTo>
                  <a:close/>
                  <a:moveTo>
                    <a:pt x="68" y="126"/>
                  </a:moveTo>
                  <a:cubicBezTo>
                    <a:pt x="76" y="126"/>
                    <a:pt x="76" y="126"/>
                    <a:pt x="76" y="126"/>
                  </a:cubicBezTo>
                  <a:cubicBezTo>
                    <a:pt x="75" y="128"/>
                    <a:pt x="75" y="130"/>
                    <a:pt x="75" y="132"/>
                  </a:cubicBezTo>
                  <a:cubicBezTo>
                    <a:pt x="75" y="138"/>
                    <a:pt x="78" y="143"/>
                    <a:pt x="82" y="146"/>
                  </a:cubicBezTo>
                  <a:cubicBezTo>
                    <a:pt x="61" y="146"/>
                    <a:pt x="61" y="146"/>
                    <a:pt x="61" y="146"/>
                  </a:cubicBezTo>
                  <a:cubicBezTo>
                    <a:pt x="66" y="143"/>
                    <a:pt x="69" y="138"/>
                    <a:pt x="69" y="132"/>
                  </a:cubicBezTo>
                  <a:cubicBezTo>
                    <a:pt x="69" y="130"/>
                    <a:pt x="68" y="128"/>
                    <a:pt x="68" y="126"/>
                  </a:cubicBezTo>
                  <a:close/>
                  <a:moveTo>
                    <a:pt x="109" y="132"/>
                  </a:moveTo>
                  <a:cubicBezTo>
                    <a:pt x="109" y="130"/>
                    <a:pt x="108" y="128"/>
                    <a:pt x="107" y="126"/>
                  </a:cubicBezTo>
                  <a:cubicBezTo>
                    <a:pt x="116" y="126"/>
                    <a:pt x="116" y="126"/>
                    <a:pt x="116" y="126"/>
                  </a:cubicBezTo>
                  <a:cubicBezTo>
                    <a:pt x="115" y="128"/>
                    <a:pt x="115" y="130"/>
                    <a:pt x="115" y="132"/>
                  </a:cubicBezTo>
                  <a:cubicBezTo>
                    <a:pt x="115" y="138"/>
                    <a:pt x="118" y="143"/>
                    <a:pt x="122" y="146"/>
                  </a:cubicBezTo>
                  <a:cubicBezTo>
                    <a:pt x="101" y="146"/>
                    <a:pt x="101" y="146"/>
                    <a:pt x="101" y="146"/>
                  </a:cubicBezTo>
                  <a:cubicBezTo>
                    <a:pt x="105" y="143"/>
                    <a:pt x="109" y="138"/>
                    <a:pt x="109" y="132"/>
                  </a:cubicBezTo>
                  <a:close/>
                  <a:moveTo>
                    <a:pt x="149" y="132"/>
                  </a:moveTo>
                  <a:cubicBezTo>
                    <a:pt x="149" y="130"/>
                    <a:pt x="148" y="128"/>
                    <a:pt x="147" y="126"/>
                  </a:cubicBezTo>
                  <a:cubicBezTo>
                    <a:pt x="156" y="126"/>
                    <a:pt x="156" y="126"/>
                    <a:pt x="156" y="126"/>
                  </a:cubicBezTo>
                  <a:cubicBezTo>
                    <a:pt x="155" y="128"/>
                    <a:pt x="154" y="130"/>
                    <a:pt x="154" y="132"/>
                  </a:cubicBezTo>
                  <a:cubicBezTo>
                    <a:pt x="154" y="138"/>
                    <a:pt x="158" y="143"/>
                    <a:pt x="162" y="146"/>
                  </a:cubicBezTo>
                  <a:cubicBezTo>
                    <a:pt x="141" y="146"/>
                    <a:pt x="141" y="146"/>
                    <a:pt x="141" y="146"/>
                  </a:cubicBezTo>
                  <a:cubicBezTo>
                    <a:pt x="145" y="143"/>
                    <a:pt x="149" y="138"/>
                    <a:pt x="149" y="132"/>
                  </a:cubicBezTo>
                  <a:close/>
                  <a:moveTo>
                    <a:pt x="188" y="132"/>
                  </a:moveTo>
                  <a:cubicBezTo>
                    <a:pt x="188" y="130"/>
                    <a:pt x="188" y="128"/>
                    <a:pt x="187" y="126"/>
                  </a:cubicBezTo>
                  <a:cubicBezTo>
                    <a:pt x="196" y="126"/>
                    <a:pt x="196" y="126"/>
                    <a:pt x="196" y="126"/>
                  </a:cubicBezTo>
                  <a:cubicBezTo>
                    <a:pt x="195" y="128"/>
                    <a:pt x="194" y="130"/>
                    <a:pt x="194" y="132"/>
                  </a:cubicBezTo>
                  <a:cubicBezTo>
                    <a:pt x="194" y="138"/>
                    <a:pt x="198" y="143"/>
                    <a:pt x="202" y="146"/>
                  </a:cubicBezTo>
                  <a:cubicBezTo>
                    <a:pt x="181" y="146"/>
                    <a:pt x="181" y="146"/>
                    <a:pt x="181" y="146"/>
                  </a:cubicBezTo>
                  <a:cubicBezTo>
                    <a:pt x="185" y="143"/>
                    <a:pt x="188" y="138"/>
                    <a:pt x="188" y="132"/>
                  </a:cubicBezTo>
                  <a:close/>
                  <a:moveTo>
                    <a:pt x="228" y="132"/>
                  </a:moveTo>
                  <a:cubicBezTo>
                    <a:pt x="228" y="130"/>
                    <a:pt x="228" y="128"/>
                    <a:pt x="227" y="126"/>
                  </a:cubicBezTo>
                  <a:cubicBezTo>
                    <a:pt x="235" y="126"/>
                    <a:pt x="235" y="126"/>
                    <a:pt x="235" y="126"/>
                  </a:cubicBezTo>
                  <a:cubicBezTo>
                    <a:pt x="235" y="128"/>
                    <a:pt x="234" y="130"/>
                    <a:pt x="234" y="132"/>
                  </a:cubicBezTo>
                  <a:cubicBezTo>
                    <a:pt x="234" y="138"/>
                    <a:pt x="237" y="143"/>
                    <a:pt x="242" y="146"/>
                  </a:cubicBezTo>
                  <a:cubicBezTo>
                    <a:pt x="221" y="146"/>
                    <a:pt x="221" y="146"/>
                    <a:pt x="221" y="146"/>
                  </a:cubicBezTo>
                  <a:cubicBezTo>
                    <a:pt x="225" y="143"/>
                    <a:pt x="228" y="138"/>
                    <a:pt x="228" y="132"/>
                  </a:cubicBezTo>
                  <a:close/>
                  <a:moveTo>
                    <a:pt x="17" y="126"/>
                  </a:moveTo>
                  <a:cubicBezTo>
                    <a:pt x="36" y="126"/>
                    <a:pt x="36" y="126"/>
                    <a:pt x="36" y="126"/>
                  </a:cubicBezTo>
                  <a:cubicBezTo>
                    <a:pt x="35" y="128"/>
                    <a:pt x="35" y="130"/>
                    <a:pt x="35" y="132"/>
                  </a:cubicBezTo>
                  <a:cubicBezTo>
                    <a:pt x="35" y="137"/>
                    <a:pt x="37" y="141"/>
                    <a:pt x="40" y="144"/>
                  </a:cubicBezTo>
                  <a:lnTo>
                    <a:pt x="17" y="126"/>
                  </a:lnTo>
                  <a:close/>
                  <a:moveTo>
                    <a:pt x="42" y="146"/>
                  </a:moveTo>
                  <a:cubicBezTo>
                    <a:pt x="42" y="146"/>
                    <a:pt x="42" y="146"/>
                    <a:pt x="43" y="146"/>
                  </a:cubicBezTo>
                  <a:cubicBezTo>
                    <a:pt x="42" y="146"/>
                    <a:pt x="42" y="146"/>
                    <a:pt x="42" y="1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Oval 43">
              <a:extLst>
                <a:ext uri="{FF2B5EF4-FFF2-40B4-BE49-F238E27FC236}">
                  <a16:creationId xmlns:a16="http://schemas.microsoft.com/office/drawing/2014/main" xmlns="" id="{50510F96-0B8E-4032-9EBB-BFBDF53A0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" y="2904"/>
              <a:ext cx="1123" cy="1125"/>
            </a:xfrm>
            <a:prstGeom prst="ellipse">
              <a:avLst/>
            </a:prstGeom>
            <a:solidFill>
              <a:srgbClr val="D1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xmlns="" id="{2A53B7AB-519C-4AA7-83C7-317A4F9C33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0" y="2964"/>
              <a:ext cx="341" cy="914"/>
            </a:xfrm>
            <a:custGeom>
              <a:avLst/>
              <a:gdLst>
                <a:gd name="T0" fmla="*/ 160 w 160"/>
                <a:gd name="T1" fmla="*/ 261 h 428"/>
                <a:gd name="T2" fmla="*/ 143 w 160"/>
                <a:gd name="T3" fmla="*/ 243 h 428"/>
                <a:gd name="T4" fmla="*/ 89 w 160"/>
                <a:gd name="T5" fmla="*/ 236 h 428"/>
                <a:gd name="T6" fmla="*/ 131 w 160"/>
                <a:gd name="T7" fmla="*/ 192 h 428"/>
                <a:gd name="T8" fmla="*/ 89 w 160"/>
                <a:gd name="T9" fmla="*/ 177 h 428"/>
                <a:gd name="T10" fmla="*/ 117 w 160"/>
                <a:gd name="T11" fmla="*/ 148 h 428"/>
                <a:gd name="T12" fmla="*/ 89 w 160"/>
                <a:gd name="T13" fmla="*/ 133 h 428"/>
                <a:gd name="T14" fmla="*/ 131 w 160"/>
                <a:gd name="T15" fmla="*/ 103 h 428"/>
                <a:gd name="T16" fmla="*/ 89 w 160"/>
                <a:gd name="T17" fmla="*/ 89 h 428"/>
                <a:gd name="T18" fmla="*/ 131 w 160"/>
                <a:gd name="T19" fmla="*/ 59 h 428"/>
                <a:gd name="T20" fmla="*/ 88 w 160"/>
                <a:gd name="T21" fmla="*/ 44 h 428"/>
                <a:gd name="T22" fmla="*/ 74 w 160"/>
                <a:gd name="T23" fmla="*/ 0 h 428"/>
                <a:gd name="T24" fmla="*/ 31 w 160"/>
                <a:gd name="T25" fmla="*/ 44 h 428"/>
                <a:gd name="T26" fmla="*/ 74 w 160"/>
                <a:gd name="T27" fmla="*/ 59 h 428"/>
                <a:gd name="T28" fmla="*/ 31 w 160"/>
                <a:gd name="T29" fmla="*/ 89 h 428"/>
                <a:gd name="T30" fmla="*/ 74 w 160"/>
                <a:gd name="T31" fmla="*/ 103 h 428"/>
                <a:gd name="T32" fmla="*/ 46 w 160"/>
                <a:gd name="T33" fmla="*/ 133 h 428"/>
                <a:gd name="T34" fmla="*/ 74 w 160"/>
                <a:gd name="T35" fmla="*/ 148 h 428"/>
                <a:gd name="T36" fmla="*/ 31 w 160"/>
                <a:gd name="T37" fmla="*/ 177 h 428"/>
                <a:gd name="T38" fmla="*/ 74 w 160"/>
                <a:gd name="T39" fmla="*/ 192 h 428"/>
                <a:gd name="T40" fmla="*/ 66 w 160"/>
                <a:gd name="T41" fmla="*/ 237 h 428"/>
                <a:gd name="T42" fmla="*/ 9 w 160"/>
                <a:gd name="T43" fmla="*/ 248 h 428"/>
                <a:gd name="T44" fmla="*/ 23 w 160"/>
                <a:gd name="T45" fmla="*/ 274 h 428"/>
                <a:gd name="T46" fmla="*/ 62 w 160"/>
                <a:gd name="T47" fmla="*/ 299 h 428"/>
                <a:gd name="T48" fmla="*/ 62 w 160"/>
                <a:gd name="T49" fmla="*/ 307 h 428"/>
                <a:gd name="T50" fmla="*/ 2 w 160"/>
                <a:gd name="T51" fmla="*/ 413 h 428"/>
                <a:gd name="T52" fmla="*/ 160 w 160"/>
                <a:gd name="T53" fmla="*/ 428 h 428"/>
                <a:gd name="T54" fmla="*/ 146 w 160"/>
                <a:gd name="T55" fmla="*/ 414 h 428"/>
                <a:gd name="T56" fmla="*/ 100 w 160"/>
                <a:gd name="T57" fmla="*/ 304 h 428"/>
                <a:gd name="T58" fmla="*/ 102 w 160"/>
                <a:gd name="T59" fmla="*/ 280 h 428"/>
                <a:gd name="T60" fmla="*/ 150 w 160"/>
                <a:gd name="T61" fmla="*/ 271 h 428"/>
                <a:gd name="T62" fmla="*/ 74 w 160"/>
                <a:gd name="T63" fmla="*/ 251 h 428"/>
                <a:gd name="T64" fmla="*/ 22 w 160"/>
                <a:gd name="T65" fmla="*/ 259 h 428"/>
                <a:gd name="T66" fmla="*/ 35 w 160"/>
                <a:gd name="T67" fmla="*/ 414 h 428"/>
                <a:gd name="T68" fmla="*/ 74 w 160"/>
                <a:gd name="T69" fmla="*/ 317 h 428"/>
                <a:gd name="T70" fmla="*/ 81 w 160"/>
                <a:gd name="T71" fmla="*/ 296 h 428"/>
                <a:gd name="T72" fmla="*/ 81 w 160"/>
                <a:gd name="T73" fmla="*/ 281 h 428"/>
                <a:gd name="T74" fmla="*/ 81 w 160"/>
                <a:gd name="T75" fmla="*/ 296 h 428"/>
                <a:gd name="T76" fmla="*/ 89 w 160"/>
                <a:gd name="T77" fmla="*/ 414 h 428"/>
                <a:gd name="T78" fmla="*/ 89 w 160"/>
                <a:gd name="T79" fmla="*/ 317 h 428"/>
                <a:gd name="T80" fmla="*/ 89 w 160"/>
                <a:gd name="T81" fmla="*/ 266 h 428"/>
                <a:gd name="T82" fmla="*/ 141 w 160"/>
                <a:gd name="T83" fmla="*/ 259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428">
                  <a:moveTo>
                    <a:pt x="150" y="271"/>
                  </a:moveTo>
                  <a:cubicBezTo>
                    <a:pt x="154" y="270"/>
                    <a:pt x="158" y="266"/>
                    <a:pt x="160" y="261"/>
                  </a:cubicBezTo>
                  <a:cubicBezTo>
                    <a:pt x="160" y="259"/>
                    <a:pt x="160" y="257"/>
                    <a:pt x="160" y="255"/>
                  </a:cubicBezTo>
                  <a:cubicBezTo>
                    <a:pt x="157" y="248"/>
                    <a:pt x="150" y="245"/>
                    <a:pt x="143" y="243"/>
                  </a:cubicBezTo>
                  <a:cubicBezTo>
                    <a:pt x="129" y="241"/>
                    <a:pt x="116" y="239"/>
                    <a:pt x="103" y="237"/>
                  </a:cubicBezTo>
                  <a:cubicBezTo>
                    <a:pt x="98" y="237"/>
                    <a:pt x="94" y="237"/>
                    <a:pt x="89" y="236"/>
                  </a:cubicBezTo>
                  <a:cubicBezTo>
                    <a:pt x="89" y="222"/>
                    <a:pt x="89" y="207"/>
                    <a:pt x="89" y="192"/>
                  </a:cubicBezTo>
                  <a:cubicBezTo>
                    <a:pt x="103" y="192"/>
                    <a:pt x="117" y="192"/>
                    <a:pt x="131" y="192"/>
                  </a:cubicBezTo>
                  <a:cubicBezTo>
                    <a:pt x="131" y="187"/>
                    <a:pt x="131" y="182"/>
                    <a:pt x="131" y="177"/>
                  </a:cubicBezTo>
                  <a:cubicBezTo>
                    <a:pt x="117" y="177"/>
                    <a:pt x="103" y="177"/>
                    <a:pt x="89" y="177"/>
                  </a:cubicBezTo>
                  <a:cubicBezTo>
                    <a:pt x="89" y="167"/>
                    <a:pt x="89" y="158"/>
                    <a:pt x="89" y="148"/>
                  </a:cubicBezTo>
                  <a:cubicBezTo>
                    <a:pt x="98" y="148"/>
                    <a:pt x="107" y="148"/>
                    <a:pt x="117" y="148"/>
                  </a:cubicBezTo>
                  <a:cubicBezTo>
                    <a:pt x="117" y="143"/>
                    <a:pt x="117" y="138"/>
                    <a:pt x="117" y="133"/>
                  </a:cubicBezTo>
                  <a:cubicBezTo>
                    <a:pt x="108" y="133"/>
                    <a:pt x="98" y="133"/>
                    <a:pt x="89" y="133"/>
                  </a:cubicBezTo>
                  <a:cubicBezTo>
                    <a:pt x="89" y="123"/>
                    <a:pt x="89" y="113"/>
                    <a:pt x="89" y="103"/>
                  </a:cubicBezTo>
                  <a:cubicBezTo>
                    <a:pt x="103" y="103"/>
                    <a:pt x="117" y="103"/>
                    <a:pt x="131" y="103"/>
                  </a:cubicBezTo>
                  <a:cubicBezTo>
                    <a:pt x="131" y="98"/>
                    <a:pt x="131" y="94"/>
                    <a:pt x="131" y="89"/>
                  </a:cubicBezTo>
                  <a:cubicBezTo>
                    <a:pt x="117" y="89"/>
                    <a:pt x="103" y="89"/>
                    <a:pt x="89" y="89"/>
                  </a:cubicBezTo>
                  <a:cubicBezTo>
                    <a:pt x="89" y="79"/>
                    <a:pt x="89" y="69"/>
                    <a:pt x="89" y="59"/>
                  </a:cubicBezTo>
                  <a:cubicBezTo>
                    <a:pt x="103" y="59"/>
                    <a:pt x="117" y="59"/>
                    <a:pt x="131" y="59"/>
                  </a:cubicBezTo>
                  <a:cubicBezTo>
                    <a:pt x="131" y="54"/>
                    <a:pt x="131" y="49"/>
                    <a:pt x="131" y="44"/>
                  </a:cubicBezTo>
                  <a:cubicBezTo>
                    <a:pt x="117" y="44"/>
                    <a:pt x="103" y="44"/>
                    <a:pt x="88" y="44"/>
                  </a:cubicBezTo>
                  <a:cubicBezTo>
                    <a:pt x="88" y="29"/>
                    <a:pt x="88" y="14"/>
                    <a:pt x="88" y="0"/>
                  </a:cubicBezTo>
                  <a:cubicBezTo>
                    <a:pt x="84" y="0"/>
                    <a:pt x="79" y="0"/>
                    <a:pt x="74" y="0"/>
                  </a:cubicBezTo>
                  <a:cubicBezTo>
                    <a:pt x="74" y="14"/>
                    <a:pt x="74" y="29"/>
                    <a:pt x="74" y="44"/>
                  </a:cubicBezTo>
                  <a:cubicBezTo>
                    <a:pt x="60" y="44"/>
                    <a:pt x="46" y="44"/>
                    <a:pt x="31" y="44"/>
                  </a:cubicBezTo>
                  <a:cubicBezTo>
                    <a:pt x="31" y="49"/>
                    <a:pt x="31" y="54"/>
                    <a:pt x="31" y="59"/>
                  </a:cubicBezTo>
                  <a:cubicBezTo>
                    <a:pt x="46" y="59"/>
                    <a:pt x="60" y="59"/>
                    <a:pt x="74" y="59"/>
                  </a:cubicBezTo>
                  <a:cubicBezTo>
                    <a:pt x="74" y="69"/>
                    <a:pt x="74" y="79"/>
                    <a:pt x="74" y="89"/>
                  </a:cubicBezTo>
                  <a:cubicBezTo>
                    <a:pt x="60" y="89"/>
                    <a:pt x="46" y="89"/>
                    <a:pt x="31" y="89"/>
                  </a:cubicBezTo>
                  <a:cubicBezTo>
                    <a:pt x="31" y="93"/>
                    <a:pt x="31" y="98"/>
                    <a:pt x="31" y="103"/>
                  </a:cubicBezTo>
                  <a:cubicBezTo>
                    <a:pt x="46" y="103"/>
                    <a:pt x="60" y="103"/>
                    <a:pt x="74" y="103"/>
                  </a:cubicBezTo>
                  <a:cubicBezTo>
                    <a:pt x="74" y="113"/>
                    <a:pt x="74" y="123"/>
                    <a:pt x="74" y="133"/>
                  </a:cubicBezTo>
                  <a:cubicBezTo>
                    <a:pt x="64" y="133"/>
                    <a:pt x="55" y="133"/>
                    <a:pt x="46" y="133"/>
                  </a:cubicBezTo>
                  <a:cubicBezTo>
                    <a:pt x="46" y="138"/>
                    <a:pt x="46" y="143"/>
                    <a:pt x="46" y="148"/>
                  </a:cubicBezTo>
                  <a:cubicBezTo>
                    <a:pt x="55" y="148"/>
                    <a:pt x="65" y="148"/>
                    <a:pt x="74" y="148"/>
                  </a:cubicBezTo>
                  <a:cubicBezTo>
                    <a:pt x="74" y="158"/>
                    <a:pt x="74" y="167"/>
                    <a:pt x="74" y="177"/>
                  </a:cubicBezTo>
                  <a:cubicBezTo>
                    <a:pt x="60" y="177"/>
                    <a:pt x="46" y="177"/>
                    <a:pt x="31" y="177"/>
                  </a:cubicBezTo>
                  <a:cubicBezTo>
                    <a:pt x="31" y="182"/>
                    <a:pt x="31" y="187"/>
                    <a:pt x="31" y="192"/>
                  </a:cubicBezTo>
                  <a:cubicBezTo>
                    <a:pt x="46" y="192"/>
                    <a:pt x="60" y="192"/>
                    <a:pt x="74" y="192"/>
                  </a:cubicBezTo>
                  <a:cubicBezTo>
                    <a:pt x="74" y="207"/>
                    <a:pt x="74" y="222"/>
                    <a:pt x="74" y="236"/>
                  </a:cubicBezTo>
                  <a:cubicBezTo>
                    <a:pt x="71" y="237"/>
                    <a:pt x="69" y="237"/>
                    <a:pt x="66" y="237"/>
                  </a:cubicBezTo>
                  <a:cubicBezTo>
                    <a:pt x="56" y="238"/>
                    <a:pt x="45" y="238"/>
                    <a:pt x="35" y="240"/>
                  </a:cubicBezTo>
                  <a:cubicBezTo>
                    <a:pt x="26" y="242"/>
                    <a:pt x="17" y="244"/>
                    <a:pt x="9" y="248"/>
                  </a:cubicBezTo>
                  <a:cubicBezTo>
                    <a:pt x="0" y="253"/>
                    <a:pt x="0" y="263"/>
                    <a:pt x="9" y="269"/>
                  </a:cubicBezTo>
                  <a:cubicBezTo>
                    <a:pt x="14" y="271"/>
                    <a:pt x="18" y="273"/>
                    <a:pt x="23" y="274"/>
                  </a:cubicBezTo>
                  <a:cubicBezTo>
                    <a:pt x="36" y="277"/>
                    <a:pt x="48" y="279"/>
                    <a:pt x="61" y="281"/>
                  </a:cubicBezTo>
                  <a:cubicBezTo>
                    <a:pt x="59" y="286"/>
                    <a:pt x="59" y="293"/>
                    <a:pt x="62" y="299"/>
                  </a:cubicBezTo>
                  <a:cubicBezTo>
                    <a:pt x="63" y="300"/>
                    <a:pt x="63" y="303"/>
                    <a:pt x="63" y="305"/>
                  </a:cubicBezTo>
                  <a:cubicBezTo>
                    <a:pt x="62" y="305"/>
                    <a:pt x="62" y="306"/>
                    <a:pt x="62" y="307"/>
                  </a:cubicBezTo>
                  <a:cubicBezTo>
                    <a:pt x="57" y="320"/>
                    <a:pt x="21" y="413"/>
                    <a:pt x="21" y="413"/>
                  </a:cubicBezTo>
                  <a:cubicBezTo>
                    <a:pt x="2" y="413"/>
                    <a:pt x="2" y="413"/>
                    <a:pt x="2" y="413"/>
                  </a:cubicBezTo>
                  <a:cubicBezTo>
                    <a:pt x="2" y="428"/>
                    <a:pt x="2" y="428"/>
                    <a:pt x="2" y="428"/>
                  </a:cubicBezTo>
                  <a:cubicBezTo>
                    <a:pt x="160" y="428"/>
                    <a:pt x="160" y="428"/>
                    <a:pt x="160" y="428"/>
                  </a:cubicBezTo>
                  <a:cubicBezTo>
                    <a:pt x="160" y="428"/>
                    <a:pt x="160" y="419"/>
                    <a:pt x="160" y="414"/>
                  </a:cubicBezTo>
                  <a:cubicBezTo>
                    <a:pt x="156" y="414"/>
                    <a:pt x="151" y="414"/>
                    <a:pt x="146" y="414"/>
                  </a:cubicBezTo>
                  <a:cubicBezTo>
                    <a:pt x="145" y="414"/>
                    <a:pt x="143" y="413"/>
                    <a:pt x="143" y="411"/>
                  </a:cubicBezTo>
                  <a:cubicBezTo>
                    <a:pt x="135" y="392"/>
                    <a:pt x="106" y="320"/>
                    <a:pt x="100" y="304"/>
                  </a:cubicBezTo>
                  <a:cubicBezTo>
                    <a:pt x="100" y="303"/>
                    <a:pt x="99" y="301"/>
                    <a:pt x="100" y="300"/>
                  </a:cubicBezTo>
                  <a:cubicBezTo>
                    <a:pt x="103" y="294"/>
                    <a:pt x="104" y="287"/>
                    <a:pt x="102" y="280"/>
                  </a:cubicBezTo>
                  <a:cubicBezTo>
                    <a:pt x="109" y="279"/>
                    <a:pt x="115" y="279"/>
                    <a:pt x="122" y="278"/>
                  </a:cubicBezTo>
                  <a:cubicBezTo>
                    <a:pt x="131" y="276"/>
                    <a:pt x="140" y="274"/>
                    <a:pt x="150" y="271"/>
                  </a:cubicBezTo>
                  <a:close/>
                  <a:moveTo>
                    <a:pt x="22" y="259"/>
                  </a:moveTo>
                  <a:cubicBezTo>
                    <a:pt x="39" y="252"/>
                    <a:pt x="56" y="252"/>
                    <a:pt x="74" y="251"/>
                  </a:cubicBezTo>
                  <a:cubicBezTo>
                    <a:pt x="74" y="256"/>
                    <a:pt x="74" y="261"/>
                    <a:pt x="74" y="266"/>
                  </a:cubicBezTo>
                  <a:cubicBezTo>
                    <a:pt x="56" y="265"/>
                    <a:pt x="39" y="264"/>
                    <a:pt x="22" y="259"/>
                  </a:cubicBezTo>
                  <a:close/>
                  <a:moveTo>
                    <a:pt x="74" y="414"/>
                  </a:moveTo>
                  <a:cubicBezTo>
                    <a:pt x="61" y="414"/>
                    <a:pt x="48" y="414"/>
                    <a:pt x="35" y="414"/>
                  </a:cubicBezTo>
                  <a:cubicBezTo>
                    <a:pt x="48" y="381"/>
                    <a:pt x="61" y="349"/>
                    <a:pt x="74" y="317"/>
                  </a:cubicBezTo>
                  <a:cubicBezTo>
                    <a:pt x="74" y="317"/>
                    <a:pt x="74" y="317"/>
                    <a:pt x="74" y="317"/>
                  </a:cubicBezTo>
                  <a:cubicBezTo>
                    <a:pt x="74" y="349"/>
                    <a:pt x="74" y="381"/>
                    <a:pt x="74" y="414"/>
                  </a:cubicBezTo>
                  <a:close/>
                  <a:moveTo>
                    <a:pt x="81" y="296"/>
                  </a:moveTo>
                  <a:cubicBezTo>
                    <a:pt x="77" y="295"/>
                    <a:pt x="74" y="292"/>
                    <a:pt x="74" y="288"/>
                  </a:cubicBezTo>
                  <a:cubicBezTo>
                    <a:pt x="74" y="284"/>
                    <a:pt x="77" y="281"/>
                    <a:pt x="81" y="281"/>
                  </a:cubicBezTo>
                  <a:cubicBezTo>
                    <a:pt x="86" y="280"/>
                    <a:pt x="88" y="283"/>
                    <a:pt x="89" y="288"/>
                  </a:cubicBezTo>
                  <a:cubicBezTo>
                    <a:pt x="89" y="292"/>
                    <a:pt x="86" y="296"/>
                    <a:pt x="81" y="296"/>
                  </a:cubicBezTo>
                  <a:close/>
                  <a:moveTo>
                    <a:pt x="128" y="414"/>
                  </a:moveTo>
                  <a:cubicBezTo>
                    <a:pt x="115" y="414"/>
                    <a:pt x="102" y="414"/>
                    <a:pt x="89" y="414"/>
                  </a:cubicBezTo>
                  <a:cubicBezTo>
                    <a:pt x="89" y="381"/>
                    <a:pt x="89" y="349"/>
                    <a:pt x="89" y="317"/>
                  </a:cubicBezTo>
                  <a:cubicBezTo>
                    <a:pt x="89" y="317"/>
                    <a:pt x="89" y="317"/>
                    <a:pt x="89" y="317"/>
                  </a:cubicBezTo>
                  <a:cubicBezTo>
                    <a:pt x="102" y="349"/>
                    <a:pt x="115" y="381"/>
                    <a:pt x="128" y="414"/>
                  </a:cubicBezTo>
                  <a:close/>
                  <a:moveTo>
                    <a:pt x="89" y="266"/>
                  </a:moveTo>
                  <a:cubicBezTo>
                    <a:pt x="89" y="261"/>
                    <a:pt x="89" y="256"/>
                    <a:pt x="89" y="251"/>
                  </a:cubicBezTo>
                  <a:cubicBezTo>
                    <a:pt x="107" y="252"/>
                    <a:pt x="124" y="252"/>
                    <a:pt x="141" y="259"/>
                  </a:cubicBezTo>
                  <a:cubicBezTo>
                    <a:pt x="124" y="264"/>
                    <a:pt x="107" y="265"/>
                    <a:pt x="89" y="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xmlns="" id="{790DFBEA-75C6-432A-9845-E09C58EB8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" y="4840"/>
              <a:ext cx="453" cy="496"/>
            </a:xfrm>
            <a:custGeom>
              <a:avLst/>
              <a:gdLst>
                <a:gd name="T0" fmla="*/ 86 w 212"/>
                <a:gd name="T1" fmla="*/ 155 h 232"/>
                <a:gd name="T2" fmla="*/ 112 w 212"/>
                <a:gd name="T3" fmla="*/ 212 h 232"/>
                <a:gd name="T4" fmla="*/ 96 w 212"/>
                <a:gd name="T5" fmla="*/ 229 h 232"/>
                <a:gd name="T6" fmla="*/ 69 w 212"/>
                <a:gd name="T7" fmla="*/ 201 h 232"/>
                <a:gd name="T8" fmla="*/ 40 w 212"/>
                <a:gd name="T9" fmla="*/ 186 h 232"/>
                <a:gd name="T10" fmla="*/ 30 w 212"/>
                <a:gd name="T11" fmla="*/ 185 h 232"/>
                <a:gd name="T12" fmla="*/ 24 w 212"/>
                <a:gd name="T13" fmla="*/ 187 h 232"/>
                <a:gd name="T14" fmla="*/ 34 w 212"/>
                <a:gd name="T15" fmla="*/ 206 h 232"/>
                <a:gd name="T16" fmla="*/ 0 w 212"/>
                <a:gd name="T17" fmla="*/ 171 h 232"/>
                <a:gd name="T18" fmla="*/ 18 w 212"/>
                <a:gd name="T19" fmla="*/ 182 h 232"/>
                <a:gd name="T20" fmla="*/ 24 w 212"/>
                <a:gd name="T21" fmla="*/ 177 h 232"/>
                <a:gd name="T22" fmla="*/ 37 w 212"/>
                <a:gd name="T23" fmla="*/ 153 h 232"/>
                <a:gd name="T24" fmla="*/ 9 w 212"/>
                <a:gd name="T25" fmla="*/ 114 h 232"/>
                <a:gd name="T26" fmla="*/ 3 w 212"/>
                <a:gd name="T27" fmla="*/ 97 h 232"/>
                <a:gd name="T28" fmla="*/ 25 w 212"/>
                <a:gd name="T29" fmla="*/ 86 h 232"/>
                <a:gd name="T30" fmla="*/ 68 w 212"/>
                <a:gd name="T31" fmla="*/ 129 h 232"/>
                <a:gd name="T32" fmla="*/ 103 w 212"/>
                <a:gd name="T33" fmla="*/ 96 h 232"/>
                <a:gd name="T34" fmla="*/ 57 w 212"/>
                <a:gd name="T35" fmla="*/ 43 h 232"/>
                <a:gd name="T36" fmla="*/ 41 w 212"/>
                <a:gd name="T37" fmla="*/ 16 h 232"/>
                <a:gd name="T38" fmla="*/ 59 w 212"/>
                <a:gd name="T39" fmla="*/ 3 h 232"/>
                <a:gd name="T40" fmla="*/ 76 w 212"/>
                <a:gd name="T41" fmla="*/ 13 h 232"/>
                <a:gd name="T42" fmla="*/ 113 w 212"/>
                <a:gd name="T43" fmla="*/ 50 h 232"/>
                <a:gd name="T44" fmla="*/ 145 w 212"/>
                <a:gd name="T45" fmla="*/ 64 h 232"/>
                <a:gd name="T46" fmla="*/ 157 w 212"/>
                <a:gd name="T47" fmla="*/ 45 h 232"/>
                <a:gd name="T48" fmla="*/ 205 w 212"/>
                <a:gd name="T49" fmla="*/ 41 h 232"/>
                <a:gd name="T50" fmla="*/ 199 w 212"/>
                <a:gd name="T51" fmla="*/ 82 h 232"/>
                <a:gd name="T52" fmla="*/ 170 w 212"/>
                <a:gd name="T53" fmla="*/ 97 h 232"/>
                <a:gd name="T54" fmla="*/ 158 w 212"/>
                <a:gd name="T55" fmla="*/ 104 h 232"/>
                <a:gd name="T56" fmla="*/ 171 w 212"/>
                <a:gd name="T57" fmla="*/ 134 h 232"/>
                <a:gd name="T58" fmla="*/ 199 w 212"/>
                <a:gd name="T59" fmla="*/ 195 h 232"/>
                <a:gd name="T60" fmla="*/ 178 w 212"/>
                <a:gd name="T61" fmla="*/ 217 h 232"/>
                <a:gd name="T62" fmla="*/ 163 w 212"/>
                <a:gd name="T63" fmla="*/ 198 h 232"/>
                <a:gd name="T64" fmla="*/ 139 w 212"/>
                <a:gd name="T65" fmla="*/ 154 h 232"/>
                <a:gd name="T66" fmla="*/ 125 w 212"/>
                <a:gd name="T67" fmla="*/ 127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2" h="232">
                  <a:moveTo>
                    <a:pt x="124" y="126"/>
                  </a:moveTo>
                  <a:cubicBezTo>
                    <a:pt x="111" y="135"/>
                    <a:pt x="99" y="145"/>
                    <a:pt x="86" y="155"/>
                  </a:cubicBezTo>
                  <a:cubicBezTo>
                    <a:pt x="90" y="164"/>
                    <a:pt x="94" y="172"/>
                    <a:pt x="98" y="181"/>
                  </a:cubicBezTo>
                  <a:cubicBezTo>
                    <a:pt x="103" y="191"/>
                    <a:pt x="107" y="202"/>
                    <a:pt x="112" y="212"/>
                  </a:cubicBezTo>
                  <a:cubicBezTo>
                    <a:pt x="113" y="215"/>
                    <a:pt x="112" y="216"/>
                    <a:pt x="110" y="218"/>
                  </a:cubicBezTo>
                  <a:cubicBezTo>
                    <a:pt x="106" y="222"/>
                    <a:pt x="101" y="226"/>
                    <a:pt x="96" y="229"/>
                  </a:cubicBezTo>
                  <a:cubicBezTo>
                    <a:pt x="93" y="232"/>
                    <a:pt x="91" y="232"/>
                    <a:pt x="88" y="228"/>
                  </a:cubicBezTo>
                  <a:cubicBezTo>
                    <a:pt x="82" y="219"/>
                    <a:pt x="76" y="210"/>
                    <a:pt x="69" y="201"/>
                  </a:cubicBezTo>
                  <a:cubicBezTo>
                    <a:pt x="64" y="193"/>
                    <a:pt x="59" y="186"/>
                    <a:pt x="55" y="179"/>
                  </a:cubicBezTo>
                  <a:cubicBezTo>
                    <a:pt x="50" y="182"/>
                    <a:pt x="45" y="184"/>
                    <a:pt x="40" y="186"/>
                  </a:cubicBezTo>
                  <a:cubicBezTo>
                    <a:pt x="40" y="187"/>
                    <a:pt x="39" y="187"/>
                    <a:pt x="38" y="187"/>
                  </a:cubicBezTo>
                  <a:cubicBezTo>
                    <a:pt x="33" y="190"/>
                    <a:pt x="33" y="190"/>
                    <a:pt x="30" y="185"/>
                  </a:cubicBezTo>
                  <a:cubicBezTo>
                    <a:pt x="29" y="185"/>
                    <a:pt x="29" y="185"/>
                    <a:pt x="28" y="184"/>
                  </a:cubicBezTo>
                  <a:cubicBezTo>
                    <a:pt x="27" y="185"/>
                    <a:pt x="26" y="186"/>
                    <a:pt x="24" y="187"/>
                  </a:cubicBezTo>
                  <a:cubicBezTo>
                    <a:pt x="24" y="188"/>
                    <a:pt x="23" y="188"/>
                    <a:pt x="22" y="189"/>
                  </a:cubicBezTo>
                  <a:cubicBezTo>
                    <a:pt x="26" y="195"/>
                    <a:pt x="30" y="200"/>
                    <a:pt x="34" y="206"/>
                  </a:cubicBezTo>
                  <a:cubicBezTo>
                    <a:pt x="31" y="207"/>
                    <a:pt x="29" y="209"/>
                    <a:pt x="27" y="210"/>
                  </a:cubicBezTo>
                  <a:cubicBezTo>
                    <a:pt x="18" y="197"/>
                    <a:pt x="9" y="184"/>
                    <a:pt x="0" y="171"/>
                  </a:cubicBezTo>
                  <a:cubicBezTo>
                    <a:pt x="2" y="169"/>
                    <a:pt x="4" y="167"/>
                    <a:pt x="5" y="166"/>
                  </a:cubicBezTo>
                  <a:cubicBezTo>
                    <a:pt x="10" y="171"/>
                    <a:pt x="14" y="177"/>
                    <a:pt x="18" y="182"/>
                  </a:cubicBezTo>
                  <a:cubicBezTo>
                    <a:pt x="19" y="180"/>
                    <a:pt x="21" y="179"/>
                    <a:pt x="24" y="177"/>
                  </a:cubicBezTo>
                  <a:cubicBezTo>
                    <a:pt x="24" y="178"/>
                    <a:pt x="24" y="177"/>
                    <a:pt x="24" y="177"/>
                  </a:cubicBezTo>
                  <a:cubicBezTo>
                    <a:pt x="20" y="171"/>
                    <a:pt x="20" y="171"/>
                    <a:pt x="25" y="166"/>
                  </a:cubicBezTo>
                  <a:cubicBezTo>
                    <a:pt x="29" y="162"/>
                    <a:pt x="33" y="158"/>
                    <a:pt x="37" y="153"/>
                  </a:cubicBezTo>
                  <a:cubicBezTo>
                    <a:pt x="36" y="151"/>
                    <a:pt x="35" y="150"/>
                    <a:pt x="34" y="149"/>
                  </a:cubicBezTo>
                  <a:cubicBezTo>
                    <a:pt x="25" y="137"/>
                    <a:pt x="17" y="125"/>
                    <a:pt x="9" y="114"/>
                  </a:cubicBezTo>
                  <a:cubicBezTo>
                    <a:pt x="7" y="110"/>
                    <a:pt x="4" y="107"/>
                    <a:pt x="2" y="103"/>
                  </a:cubicBezTo>
                  <a:cubicBezTo>
                    <a:pt x="0" y="101"/>
                    <a:pt x="1" y="99"/>
                    <a:pt x="3" y="97"/>
                  </a:cubicBezTo>
                  <a:cubicBezTo>
                    <a:pt x="8" y="93"/>
                    <a:pt x="13" y="89"/>
                    <a:pt x="18" y="85"/>
                  </a:cubicBezTo>
                  <a:cubicBezTo>
                    <a:pt x="21" y="83"/>
                    <a:pt x="22" y="83"/>
                    <a:pt x="25" y="86"/>
                  </a:cubicBezTo>
                  <a:cubicBezTo>
                    <a:pt x="36" y="97"/>
                    <a:pt x="47" y="108"/>
                    <a:pt x="58" y="119"/>
                  </a:cubicBezTo>
                  <a:cubicBezTo>
                    <a:pt x="62" y="122"/>
                    <a:pt x="64" y="125"/>
                    <a:pt x="68" y="129"/>
                  </a:cubicBezTo>
                  <a:cubicBezTo>
                    <a:pt x="80" y="119"/>
                    <a:pt x="93" y="109"/>
                    <a:pt x="105" y="99"/>
                  </a:cubicBezTo>
                  <a:cubicBezTo>
                    <a:pt x="104" y="97"/>
                    <a:pt x="104" y="97"/>
                    <a:pt x="103" y="96"/>
                  </a:cubicBezTo>
                  <a:cubicBezTo>
                    <a:pt x="94" y="86"/>
                    <a:pt x="85" y="76"/>
                    <a:pt x="77" y="66"/>
                  </a:cubicBezTo>
                  <a:cubicBezTo>
                    <a:pt x="70" y="58"/>
                    <a:pt x="64" y="51"/>
                    <a:pt x="57" y="43"/>
                  </a:cubicBezTo>
                  <a:cubicBezTo>
                    <a:pt x="52" y="37"/>
                    <a:pt x="46" y="30"/>
                    <a:pt x="41" y="24"/>
                  </a:cubicBezTo>
                  <a:cubicBezTo>
                    <a:pt x="38" y="21"/>
                    <a:pt x="38" y="18"/>
                    <a:pt x="41" y="16"/>
                  </a:cubicBezTo>
                  <a:cubicBezTo>
                    <a:pt x="46" y="13"/>
                    <a:pt x="50" y="9"/>
                    <a:pt x="55" y="6"/>
                  </a:cubicBezTo>
                  <a:cubicBezTo>
                    <a:pt x="56" y="5"/>
                    <a:pt x="57" y="4"/>
                    <a:pt x="59" y="3"/>
                  </a:cubicBezTo>
                  <a:cubicBezTo>
                    <a:pt x="61" y="0"/>
                    <a:pt x="64" y="0"/>
                    <a:pt x="67" y="4"/>
                  </a:cubicBezTo>
                  <a:cubicBezTo>
                    <a:pt x="70" y="7"/>
                    <a:pt x="73" y="10"/>
                    <a:pt x="76" y="13"/>
                  </a:cubicBezTo>
                  <a:cubicBezTo>
                    <a:pt x="80" y="17"/>
                    <a:pt x="84" y="21"/>
                    <a:pt x="89" y="25"/>
                  </a:cubicBezTo>
                  <a:cubicBezTo>
                    <a:pt x="97" y="33"/>
                    <a:pt x="105" y="42"/>
                    <a:pt x="113" y="50"/>
                  </a:cubicBezTo>
                  <a:cubicBezTo>
                    <a:pt x="120" y="57"/>
                    <a:pt x="128" y="64"/>
                    <a:pt x="135" y="72"/>
                  </a:cubicBezTo>
                  <a:cubicBezTo>
                    <a:pt x="139" y="69"/>
                    <a:pt x="142" y="67"/>
                    <a:pt x="145" y="64"/>
                  </a:cubicBezTo>
                  <a:cubicBezTo>
                    <a:pt x="145" y="63"/>
                    <a:pt x="146" y="62"/>
                    <a:pt x="146" y="60"/>
                  </a:cubicBezTo>
                  <a:cubicBezTo>
                    <a:pt x="148" y="54"/>
                    <a:pt x="152" y="49"/>
                    <a:pt x="157" y="45"/>
                  </a:cubicBezTo>
                  <a:cubicBezTo>
                    <a:pt x="161" y="41"/>
                    <a:pt x="166" y="37"/>
                    <a:pt x="170" y="35"/>
                  </a:cubicBezTo>
                  <a:cubicBezTo>
                    <a:pt x="183" y="30"/>
                    <a:pt x="195" y="32"/>
                    <a:pt x="205" y="41"/>
                  </a:cubicBezTo>
                  <a:cubicBezTo>
                    <a:pt x="206" y="43"/>
                    <a:pt x="207" y="45"/>
                    <a:pt x="208" y="47"/>
                  </a:cubicBezTo>
                  <a:cubicBezTo>
                    <a:pt x="212" y="61"/>
                    <a:pt x="209" y="73"/>
                    <a:pt x="199" y="82"/>
                  </a:cubicBezTo>
                  <a:cubicBezTo>
                    <a:pt x="195" y="87"/>
                    <a:pt x="190" y="90"/>
                    <a:pt x="186" y="93"/>
                  </a:cubicBezTo>
                  <a:cubicBezTo>
                    <a:pt x="181" y="96"/>
                    <a:pt x="176" y="97"/>
                    <a:pt x="170" y="97"/>
                  </a:cubicBezTo>
                  <a:cubicBezTo>
                    <a:pt x="169" y="97"/>
                    <a:pt x="167" y="97"/>
                    <a:pt x="166" y="99"/>
                  </a:cubicBezTo>
                  <a:cubicBezTo>
                    <a:pt x="163" y="101"/>
                    <a:pt x="161" y="102"/>
                    <a:pt x="158" y="104"/>
                  </a:cubicBezTo>
                  <a:cubicBezTo>
                    <a:pt x="158" y="105"/>
                    <a:pt x="158" y="105"/>
                    <a:pt x="158" y="105"/>
                  </a:cubicBezTo>
                  <a:cubicBezTo>
                    <a:pt x="162" y="115"/>
                    <a:pt x="167" y="125"/>
                    <a:pt x="171" y="134"/>
                  </a:cubicBezTo>
                  <a:cubicBezTo>
                    <a:pt x="178" y="149"/>
                    <a:pt x="184" y="163"/>
                    <a:pt x="191" y="178"/>
                  </a:cubicBezTo>
                  <a:cubicBezTo>
                    <a:pt x="194" y="184"/>
                    <a:pt x="196" y="190"/>
                    <a:pt x="199" y="195"/>
                  </a:cubicBezTo>
                  <a:cubicBezTo>
                    <a:pt x="200" y="199"/>
                    <a:pt x="200" y="200"/>
                    <a:pt x="197" y="202"/>
                  </a:cubicBezTo>
                  <a:cubicBezTo>
                    <a:pt x="191" y="207"/>
                    <a:pt x="185" y="212"/>
                    <a:pt x="178" y="217"/>
                  </a:cubicBezTo>
                  <a:cubicBezTo>
                    <a:pt x="177" y="218"/>
                    <a:pt x="174" y="218"/>
                    <a:pt x="173" y="216"/>
                  </a:cubicBezTo>
                  <a:cubicBezTo>
                    <a:pt x="170" y="210"/>
                    <a:pt x="167" y="204"/>
                    <a:pt x="163" y="198"/>
                  </a:cubicBezTo>
                  <a:cubicBezTo>
                    <a:pt x="159" y="190"/>
                    <a:pt x="155" y="182"/>
                    <a:pt x="151" y="174"/>
                  </a:cubicBezTo>
                  <a:cubicBezTo>
                    <a:pt x="147" y="168"/>
                    <a:pt x="143" y="161"/>
                    <a:pt x="139" y="154"/>
                  </a:cubicBezTo>
                  <a:cubicBezTo>
                    <a:pt x="135" y="147"/>
                    <a:pt x="131" y="139"/>
                    <a:pt x="128" y="132"/>
                  </a:cubicBezTo>
                  <a:cubicBezTo>
                    <a:pt x="127" y="130"/>
                    <a:pt x="126" y="129"/>
                    <a:pt x="125" y="127"/>
                  </a:cubicBezTo>
                  <a:cubicBezTo>
                    <a:pt x="125" y="126"/>
                    <a:pt x="124" y="126"/>
                    <a:pt x="124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xmlns="" id="{304FCB29-87BA-4443-B781-CB8BBA34F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3348"/>
              <a:ext cx="382" cy="417"/>
            </a:xfrm>
            <a:custGeom>
              <a:avLst/>
              <a:gdLst>
                <a:gd name="T0" fmla="*/ 0 w 179"/>
                <a:gd name="T1" fmla="*/ 194 h 195"/>
                <a:gd name="T2" fmla="*/ 4 w 179"/>
                <a:gd name="T3" fmla="*/ 186 h 195"/>
                <a:gd name="T4" fmla="*/ 18 w 179"/>
                <a:gd name="T5" fmla="*/ 173 h 195"/>
                <a:gd name="T6" fmla="*/ 38 w 179"/>
                <a:gd name="T7" fmla="*/ 166 h 195"/>
                <a:gd name="T8" fmla="*/ 40 w 179"/>
                <a:gd name="T9" fmla="*/ 165 h 195"/>
                <a:gd name="T10" fmla="*/ 50 w 179"/>
                <a:gd name="T11" fmla="*/ 147 h 195"/>
                <a:gd name="T12" fmla="*/ 52 w 179"/>
                <a:gd name="T13" fmla="*/ 144 h 195"/>
                <a:gd name="T14" fmla="*/ 52 w 179"/>
                <a:gd name="T15" fmla="*/ 142 h 195"/>
                <a:gd name="T16" fmla="*/ 44 w 179"/>
                <a:gd name="T17" fmla="*/ 133 h 195"/>
                <a:gd name="T18" fmla="*/ 19 w 179"/>
                <a:gd name="T19" fmla="*/ 78 h 195"/>
                <a:gd name="T20" fmla="*/ 29 w 179"/>
                <a:gd name="T21" fmla="*/ 18 h 195"/>
                <a:gd name="T22" fmla="*/ 40 w 179"/>
                <a:gd name="T23" fmla="*/ 1 h 195"/>
                <a:gd name="T24" fmla="*/ 39 w 179"/>
                <a:gd name="T25" fmla="*/ 0 h 195"/>
                <a:gd name="T26" fmla="*/ 109 w 179"/>
                <a:gd name="T27" fmla="*/ 76 h 195"/>
                <a:gd name="T28" fmla="*/ 110 w 179"/>
                <a:gd name="T29" fmla="*/ 75 h 195"/>
                <a:gd name="T30" fmla="*/ 111 w 179"/>
                <a:gd name="T31" fmla="*/ 74 h 195"/>
                <a:gd name="T32" fmla="*/ 111 w 179"/>
                <a:gd name="T33" fmla="*/ 72 h 195"/>
                <a:gd name="T34" fmla="*/ 112 w 179"/>
                <a:gd name="T35" fmla="*/ 65 h 195"/>
                <a:gd name="T36" fmla="*/ 132 w 179"/>
                <a:gd name="T37" fmla="*/ 61 h 195"/>
                <a:gd name="T38" fmla="*/ 135 w 179"/>
                <a:gd name="T39" fmla="*/ 73 h 195"/>
                <a:gd name="T40" fmla="*/ 127 w 179"/>
                <a:gd name="T41" fmla="*/ 82 h 195"/>
                <a:gd name="T42" fmla="*/ 121 w 179"/>
                <a:gd name="T43" fmla="*/ 82 h 195"/>
                <a:gd name="T44" fmla="*/ 117 w 179"/>
                <a:gd name="T45" fmla="*/ 84 h 195"/>
                <a:gd name="T46" fmla="*/ 117 w 179"/>
                <a:gd name="T47" fmla="*/ 84 h 195"/>
                <a:gd name="T48" fmla="*/ 117 w 179"/>
                <a:gd name="T49" fmla="*/ 86 h 195"/>
                <a:gd name="T50" fmla="*/ 131 w 179"/>
                <a:gd name="T51" fmla="*/ 101 h 195"/>
                <a:gd name="T52" fmla="*/ 172 w 179"/>
                <a:gd name="T53" fmla="*/ 147 h 195"/>
                <a:gd name="T54" fmla="*/ 179 w 179"/>
                <a:gd name="T55" fmla="*/ 154 h 195"/>
                <a:gd name="T56" fmla="*/ 179 w 179"/>
                <a:gd name="T57" fmla="*/ 155 h 195"/>
                <a:gd name="T58" fmla="*/ 178 w 179"/>
                <a:gd name="T59" fmla="*/ 156 h 195"/>
                <a:gd name="T60" fmla="*/ 144 w 179"/>
                <a:gd name="T61" fmla="*/ 168 h 195"/>
                <a:gd name="T62" fmla="*/ 113 w 179"/>
                <a:gd name="T63" fmla="*/ 169 h 195"/>
                <a:gd name="T64" fmla="*/ 75 w 179"/>
                <a:gd name="T65" fmla="*/ 158 h 195"/>
                <a:gd name="T66" fmla="*/ 66 w 179"/>
                <a:gd name="T67" fmla="*/ 153 h 195"/>
                <a:gd name="T68" fmla="*/ 64 w 179"/>
                <a:gd name="T69" fmla="*/ 153 h 195"/>
                <a:gd name="T70" fmla="*/ 58 w 179"/>
                <a:gd name="T71" fmla="*/ 164 h 195"/>
                <a:gd name="T72" fmla="*/ 58 w 179"/>
                <a:gd name="T73" fmla="*/ 165 h 195"/>
                <a:gd name="T74" fmla="*/ 58 w 179"/>
                <a:gd name="T75" fmla="*/ 167 h 195"/>
                <a:gd name="T76" fmla="*/ 86 w 179"/>
                <a:gd name="T77" fmla="*/ 185 h 195"/>
                <a:gd name="T78" fmla="*/ 92 w 179"/>
                <a:gd name="T79" fmla="*/ 194 h 195"/>
                <a:gd name="T80" fmla="*/ 92 w 179"/>
                <a:gd name="T81" fmla="*/ 195 h 195"/>
                <a:gd name="T82" fmla="*/ 90 w 179"/>
                <a:gd name="T83" fmla="*/ 195 h 195"/>
                <a:gd name="T84" fmla="*/ 12 w 179"/>
                <a:gd name="T85" fmla="*/ 195 h 195"/>
                <a:gd name="T86" fmla="*/ 0 w 179"/>
                <a:gd name="T87" fmla="*/ 195 h 195"/>
                <a:gd name="T88" fmla="*/ 0 w 179"/>
                <a:gd name="T89" fmla="*/ 19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9" h="195">
                  <a:moveTo>
                    <a:pt x="0" y="194"/>
                  </a:moveTo>
                  <a:cubicBezTo>
                    <a:pt x="1" y="192"/>
                    <a:pt x="3" y="189"/>
                    <a:pt x="4" y="186"/>
                  </a:cubicBezTo>
                  <a:cubicBezTo>
                    <a:pt x="8" y="181"/>
                    <a:pt x="12" y="177"/>
                    <a:pt x="18" y="173"/>
                  </a:cubicBezTo>
                  <a:cubicBezTo>
                    <a:pt x="24" y="169"/>
                    <a:pt x="31" y="167"/>
                    <a:pt x="38" y="166"/>
                  </a:cubicBezTo>
                  <a:cubicBezTo>
                    <a:pt x="39" y="166"/>
                    <a:pt x="39" y="165"/>
                    <a:pt x="40" y="165"/>
                  </a:cubicBezTo>
                  <a:cubicBezTo>
                    <a:pt x="42" y="158"/>
                    <a:pt x="45" y="152"/>
                    <a:pt x="50" y="147"/>
                  </a:cubicBezTo>
                  <a:cubicBezTo>
                    <a:pt x="51" y="146"/>
                    <a:pt x="51" y="145"/>
                    <a:pt x="52" y="144"/>
                  </a:cubicBezTo>
                  <a:cubicBezTo>
                    <a:pt x="53" y="143"/>
                    <a:pt x="53" y="143"/>
                    <a:pt x="52" y="142"/>
                  </a:cubicBezTo>
                  <a:cubicBezTo>
                    <a:pt x="49" y="139"/>
                    <a:pt x="46" y="136"/>
                    <a:pt x="44" y="133"/>
                  </a:cubicBezTo>
                  <a:cubicBezTo>
                    <a:pt x="30" y="117"/>
                    <a:pt x="22" y="99"/>
                    <a:pt x="19" y="78"/>
                  </a:cubicBezTo>
                  <a:cubicBezTo>
                    <a:pt x="17" y="57"/>
                    <a:pt x="20" y="37"/>
                    <a:pt x="29" y="18"/>
                  </a:cubicBezTo>
                  <a:cubicBezTo>
                    <a:pt x="32" y="11"/>
                    <a:pt x="35" y="7"/>
                    <a:pt x="40" y="1"/>
                  </a:cubicBezTo>
                  <a:cubicBezTo>
                    <a:pt x="40" y="1"/>
                    <a:pt x="39" y="0"/>
                    <a:pt x="39" y="0"/>
                  </a:cubicBezTo>
                  <a:cubicBezTo>
                    <a:pt x="62" y="25"/>
                    <a:pt x="86" y="51"/>
                    <a:pt x="109" y="76"/>
                  </a:cubicBezTo>
                  <a:cubicBezTo>
                    <a:pt x="109" y="76"/>
                    <a:pt x="110" y="75"/>
                    <a:pt x="110" y="75"/>
                  </a:cubicBezTo>
                  <a:cubicBezTo>
                    <a:pt x="114" y="72"/>
                    <a:pt x="107" y="77"/>
                    <a:pt x="111" y="74"/>
                  </a:cubicBezTo>
                  <a:cubicBezTo>
                    <a:pt x="111" y="74"/>
                    <a:pt x="111" y="72"/>
                    <a:pt x="111" y="72"/>
                  </a:cubicBezTo>
                  <a:cubicBezTo>
                    <a:pt x="111" y="69"/>
                    <a:pt x="111" y="67"/>
                    <a:pt x="112" y="65"/>
                  </a:cubicBezTo>
                  <a:cubicBezTo>
                    <a:pt x="116" y="57"/>
                    <a:pt x="126" y="56"/>
                    <a:pt x="132" y="61"/>
                  </a:cubicBezTo>
                  <a:cubicBezTo>
                    <a:pt x="135" y="65"/>
                    <a:pt x="136" y="69"/>
                    <a:pt x="135" y="73"/>
                  </a:cubicBezTo>
                  <a:cubicBezTo>
                    <a:pt x="134" y="78"/>
                    <a:pt x="131" y="81"/>
                    <a:pt x="127" y="82"/>
                  </a:cubicBezTo>
                  <a:cubicBezTo>
                    <a:pt x="125" y="83"/>
                    <a:pt x="123" y="82"/>
                    <a:pt x="121" y="82"/>
                  </a:cubicBezTo>
                  <a:cubicBezTo>
                    <a:pt x="119" y="82"/>
                    <a:pt x="118" y="83"/>
                    <a:pt x="117" y="84"/>
                  </a:cubicBezTo>
                  <a:cubicBezTo>
                    <a:pt x="114" y="87"/>
                    <a:pt x="121" y="81"/>
                    <a:pt x="117" y="84"/>
                  </a:cubicBezTo>
                  <a:cubicBezTo>
                    <a:pt x="117" y="84"/>
                    <a:pt x="117" y="85"/>
                    <a:pt x="117" y="86"/>
                  </a:cubicBezTo>
                  <a:cubicBezTo>
                    <a:pt x="122" y="91"/>
                    <a:pt x="126" y="96"/>
                    <a:pt x="131" y="101"/>
                  </a:cubicBezTo>
                  <a:cubicBezTo>
                    <a:pt x="145" y="117"/>
                    <a:pt x="158" y="132"/>
                    <a:pt x="172" y="147"/>
                  </a:cubicBezTo>
                  <a:cubicBezTo>
                    <a:pt x="174" y="149"/>
                    <a:pt x="176" y="152"/>
                    <a:pt x="179" y="154"/>
                  </a:cubicBezTo>
                  <a:cubicBezTo>
                    <a:pt x="179" y="155"/>
                    <a:pt x="179" y="155"/>
                    <a:pt x="179" y="155"/>
                  </a:cubicBezTo>
                  <a:cubicBezTo>
                    <a:pt x="179" y="156"/>
                    <a:pt x="179" y="156"/>
                    <a:pt x="178" y="156"/>
                  </a:cubicBezTo>
                  <a:cubicBezTo>
                    <a:pt x="167" y="163"/>
                    <a:pt x="157" y="166"/>
                    <a:pt x="144" y="168"/>
                  </a:cubicBezTo>
                  <a:cubicBezTo>
                    <a:pt x="133" y="170"/>
                    <a:pt x="123" y="171"/>
                    <a:pt x="113" y="169"/>
                  </a:cubicBezTo>
                  <a:cubicBezTo>
                    <a:pt x="100" y="168"/>
                    <a:pt x="87" y="164"/>
                    <a:pt x="75" y="158"/>
                  </a:cubicBezTo>
                  <a:cubicBezTo>
                    <a:pt x="72" y="156"/>
                    <a:pt x="69" y="155"/>
                    <a:pt x="66" y="153"/>
                  </a:cubicBezTo>
                  <a:cubicBezTo>
                    <a:pt x="65" y="153"/>
                    <a:pt x="65" y="153"/>
                    <a:pt x="64" y="153"/>
                  </a:cubicBezTo>
                  <a:cubicBezTo>
                    <a:pt x="62" y="157"/>
                    <a:pt x="60" y="160"/>
                    <a:pt x="58" y="164"/>
                  </a:cubicBezTo>
                  <a:cubicBezTo>
                    <a:pt x="58" y="164"/>
                    <a:pt x="58" y="165"/>
                    <a:pt x="58" y="165"/>
                  </a:cubicBezTo>
                  <a:cubicBezTo>
                    <a:pt x="57" y="166"/>
                    <a:pt x="57" y="167"/>
                    <a:pt x="58" y="167"/>
                  </a:cubicBezTo>
                  <a:cubicBezTo>
                    <a:pt x="70" y="169"/>
                    <a:pt x="79" y="175"/>
                    <a:pt x="86" y="185"/>
                  </a:cubicBezTo>
                  <a:cubicBezTo>
                    <a:pt x="88" y="188"/>
                    <a:pt x="90" y="191"/>
                    <a:pt x="92" y="194"/>
                  </a:cubicBezTo>
                  <a:cubicBezTo>
                    <a:pt x="92" y="194"/>
                    <a:pt x="92" y="195"/>
                    <a:pt x="92" y="195"/>
                  </a:cubicBezTo>
                  <a:cubicBezTo>
                    <a:pt x="91" y="195"/>
                    <a:pt x="91" y="195"/>
                    <a:pt x="90" y="195"/>
                  </a:cubicBezTo>
                  <a:cubicBezTo>
                    <a:pt x="64" y="195"/>
                    <a:pt x="38" y="195"/>
                    <a:pt x="12" y="195"/>
                  </a:cubicBezTo>
                  <a:cubicBezTo>
                    <a:pt x="8" y="195"/>
                    <a:pt x="4" y="195"/>
                    <a:pt x="0" y="195"/>
                  </a:cubicBezTo>
                  <a:cubicBezTo>
                    <a:pt x="0" y="195"/>
                    <a:pt x="0" y="195"/>
                    <a:pt x="0" y="1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24" name="Прямоугольник 223">
            <a:extLst>
              <a:ext uri="{FF2B5EF4-FFF2-40B4-BE49-F238E27FC236}">
                <a16:creationId xmlns:a16="http://schemas.microsoft.com/office/drawing/2014/main" xmlns="" id="{975A29B3-D2DD-4DF4-B783-E782302AFE9A}"/>
              </a:ext>
            </a:extLst>
          </p:cNvPr>
          <p:cNvSpPr/>
          <p:nvPr/>
        </p:nvSpPr>
        <p:spPr bwMode="auto">
          <a:xfrm>
            <a:off x="7129980" y="9962344"/>
            <a:ext cx="593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Montserrat" panose="00000500000000000000" pitchFamily="2" charset="-52"/>
              </a:rPr>
              <a:t>Командир, принимающий решение на поражение</a:t>
            </a:r>
          </a:p>
        </p:txBody>
      </p:sp>
      <p:sp>
        <p:nvSpPr>
          <p:cNvPr id="225" name="Прямоугольник 224">
            <a:extLst>
              <a:ext uri="{FF2B5EF4-FFF2-40B4-BE49-F238E27FC236}">
                <a16:creationId xmlns:a16="http://schemas.microsoft.com/office/drawing/2014/main" xmlns="" id="{CE802B19-E1D9-483E-BD13-49E7BA798A08}"/>
              </a:ext>
            </a:extLst>
          </p:cNvPr>
          <p:cNvSpPr/>
          <p:nvPr/>
        </p:nvSpPr>
        <p:spPr bwMode="auto">
          <a:xfrm>
            <a:off x="13381051" y="6138216"/>
            <a:ext cx="26689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Montserrat" panose="00000500000000000000" pitchFamily="2" charset="-52"/>
              </a:rPr>
              <a:t> Командир артиллерийского подразделения </a:t>
            </a:r>
          </a:p>
        </p:txBody>
      </p:sp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xmlns="" id="{31D1E083-C91B-448E-8C0E-CB7B77FF8385}"/>
              </a:ext>
            </a:extLst>
          </p:cNvPr>
          <p:cNvSpPr/>
          <p:nvPr/>
        </p:nvSpPr>
        <p:spPr bwMode="auto">
          <a:xfrm>
            <a:off x="13381052" y="9625681"/>
            <a:ext cx="34119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Montserrat" panose="00000500000000000000" pitchFamily="2" charset="-52"/>
              </a:rPr>
              <a:t> Командир мотострелкового/</a:t>
            </a:r>
          </a:p>
          <a:p>
            <a:pPr algn="ctr"/>
            <a:r>
              <a:rPr lang="ru-RU" sz="2000" b="1" dirty="0">
                <a:latin typeface="Montserrat" panose="00000500000000000000" pitchFamily="2" charset="-52"/>
              </a:rPr>
              <a:t>танкового подразделения 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xmlns="" id="{08B3FC26-41E0-4AB8-881F-0C6403BC2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7377" y="8293687"/>
            <a:ext cx="398125" cy="170241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E1D0373-46C7-4FBA-906C-1C3136D22ACA}"/>
              </a:ext>
            </a:extLst>
          </p:cNvPr>
          <p:cNvSpPr/>
          <p:nvPr/>
        </p:nvSpPr>
        <p:spPr>
          <a:xfrm>
            <a:off x="302515" y="1753393"/>
            <a:ext cx="6411008" cy="1749176"/>
          </a:xfrm>
          <a:prstGeom prst="rect">
            <a:avLst/>
          </a:prstGeom>
          <a:solidFill>
            <a:srgbClr val="8B9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8" name="Прямоугольник 217">
            <a:extLst>
              <a:ext uri="{FF2B5EF4-FFF2-40B4-BE49-F238E27FC236}">
                <a16:creationId xmlns:a16="http://schemas.microsoft.com/office/drawing/2014/main" xmlns="" id="{0E1EFD73-6A0B-4B9E-AD39-9D7A047B8AAB}"/>
              </a:ext>
            </a:extLst>
          </p:cNvPr>
          <p:cNvSpPr/>
          <p:nvPr/>
        </p:nvSpPr>
        <p:spPr bwMode="auto">
          <a:xfrm>
            <a:off x="503965" y="2088287"/>
            <a:ext cx="61370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Обнаружение объекта противника.  Отправка данных через интернет-соединение или  радиостанцию: </a:t>
            </a:r>
          </a:p>
          <a:p>
            <a:r>
              <a:rPr lang="ru-RU" dirty="0">
                <a:solidFill>
                  <a:schemeClr val="bg1"/>
                </a:solidFill>
              </a:rPr>
              <a:t>       Дуэт, Аргон, Азарт, </a:t>
            </a:r>
            <a:r>
              <a:rPr lang="ru-RU" dirty="0" err="1">
                <a:solidFill>
                  <a:schemeClr val="bg1"/>
                </a:solidFill>
              </a:rPr>
              <a:t>Baofeng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Motorola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B4145761-2456-491D-8C6D-821A8BDFF31E}"/>
              </a:ext>
            </a:extLst>
          </p:cNvPr>
          <p:cNvSpPr/>
          <p:nvPr/>
        </p:nvSpPr>
        <p:spPr bwMode="auto">
          <a:xfrm>
            <a:off x="6895975" y="1753393"/>
            <a:ext cx="6240455" cy="1743124"/>
          </a:xfrm>
          <a:prstGeom prst="rect">
            <a:avLst/>
          </a:prstGeom>
          <a:solidFill>
            <a:srgbClr val="8B9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xmlns="" id="{D52EB99E-5EFB-4F0E-BDC3-FB09C650B2E8}"/>
              </a:ext>
            </a:extLst>
          </p:cNvPr>
          <p:cNvSpPr/>
          <p:nvPr/>
        </p:nvSpPr>
        <p:spPr>
          <a:xfrm>
            <a:off x="7132306" y="1723720"/>
            <a:ext cx="5855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Сохранение объекта противника.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Предоставление данных ДЛ для принятия решения   на поражение (в соответствии с правами доступа).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>
                <a:solidFill>
                  <a:schemeClr val="bg1"/>
                </a:solidFill>
              </a:rPr>
              <a:t>Целераспределение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Отправка целеуказания в приложение или с      использованием средств АСУ/ЕСУ ТЗ.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90BF4A76-E81E-4C5C-A84E-6617B1928A08}"/>
              </a:ext>
            </a:extLst>
          </p:cNvPr>
          <p:cNvSpPr/>
          <p:nvPr/>
        </p:nvSpPr>
        <p:spPr bwMode="auto">
          <a:xfrm>
            <a:off x="13309475" y="1753392"/>
            <a:ext cx="6438900" cy="1735731"/>
          </a:xfrm>
          <a:prstGeom prst="rect">
            <a:avLst/>
          </a:prstGeom>
          <a:solidFill>
            <a:srgbClr val="8B9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7" name="Прямоугольник 226">
            <a:extLst>
              <a:ext uri="{FF2B5EF4-FFF2-40B4-BE49-F238E27FC236}">
                <a16:creationId xmlns:a16="http://schemas.microsoft.com/office/drawing/2014/main" xmlns="" id="{2ABEB65C-70E6-492A-A91B-7A927AB5DCF3}"/>
              </a:ext>
            </a:extLst>
          </p:cNvPr>
          <p:cNvSpPr/>
          <p:nvPr/>
        </p:nvSpPr>
        <p:spPr bwMode="auto">
          <a:xfrm>
            <a:off x="13454557" y="1967140"/>
            <a:ext cx="6141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Расчет установок для стрельбы. Передача на огневое средство.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Выполнение целеуказания.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Корректировка огня.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D8C7AD78-DD17-4CE8-ABD2-87399C9CD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612" y="1579521"/>
            <a:ext cx="6611938" cy="738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D2C5BB53-3427-490D-9137-41DFC8064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6450" y="3285373"/>
            <a:ext cx="6253163" cy="735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xmlns="" id="{7D8E6ADF-9B24-4471-A848-91D26DE07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37" y="3320298"/>
            <a:ext cx="6589713" cy="73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" name="Freeform 26">
            <a:extLst>
              <a:ext uri="{FF2B5EF4-FFF2-40B4-BE49-F238E27FC236}">
                <a16:creationId xmlns:a16="http://schemas.microsoft.com/office/drawing/2014/main" xmlns="" id="{BFD4770E-366E-4318-AF92-49F1736C3305}"/>
              </a:ext>
            </a:extLst>
          </p:cNvPr>
          <p:cNvSpPr>
            <a:spLocks/>
          </p:cNvSpPr>
          <p:nvPr/>
        </p:nvSpPr>
        <p:spPr bwMode="auto">
          <a:xfrm>
            <a:off x="7002337" y="3510798"/>
            <a:ext cx="747713" cy="0"/>
          </a:xfrm>
          <a:custGeom>
            <a:avLst/>
            <a:gdLst>
              <a:gd name="T0" fmla="*/ 471 w 471"/>
              <a:gd name="T1" fmla="*/ 0 w 471"/>
              <a:gd name="T2" fmla="*/ 471 w 471"/>
              <a:gd name="T3" fmla="*/ 471 w 47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471">
                <a:moveTo>
                  <a:pt x="471" y="0"/>
                </a:moveTo>
                <a:lnTo>
                  <a:pt x="0" y="0"/>
                </a:lnTo>
                <a:lnTo>
                  <a:pt x="471" y="0"/>
                </a:lnTo>
                <a:lnTo>
                  <a:pt x="471" y="0"/>
                </a:lnTo>
                <a:close/>
              </a:path>
            </a:pathLst>
          </a:custGeom>
          <a:solidFill>
            <a:srgbClr val="ECEE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3" name="Freeform 27">
            <a:extLst>
              <a:ext uri="{FF2B5EF4-FFF2-40B4-BE49-F238E27FC236}">
                <a16:creationId xmlns:a16="http://schemas.microsoft.com/office/drawing/2014/main" xmlns="" id="{4515DDCD-5EAB-4D18-8B32-146446BC3B3F}"/>
              </a:ext>
            </a:extLst>
          </p:cNvPr>
          <p:cNvSpPr>
            <a:spLocks/>
          </p:cNvSpPr>
          <p:nvPr/>
        </p:nvSpPr>
        <p:spPr bwMode="auto">
          <a:xfrm>
            <a:off x="7002337" y="3510798"/>
            <a:ext cx="747713" cy="0"/>
          </a:xfrm>
          <a:custGeom>
            <a:avLst/>
            <a:gdLst>
              <a:gd name="T0" fmla="*/ 471 w 471"/>
              <a:gd name="T1" fmla="*/ 0 w 471"/>
              <a:gd name="T2" fmla="*/ 471 w 471"/>
              <a:gd name="T3" fmla="*/ 471 w 47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471">
                <a:moveTo>
                  <a:pt x="471" y="0"/>
                </a:moveTo>
                <a:lnTo>
                  <a:pt x="0" y="0"/>
                </a:lnTo>
                <a:lnTo>
                  <a:pt x="471" y="0"/>
                </a:lnTo>
                <a:lnTo>
                  <a:pt x="47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5" name="AutoShape 39">
            <a:extLst>
              <a:ext uri="{FF2B5EF4-FFF2-40B4-BE49-F238E27FC236}">
                <a16:creationId xmlns:a16="http://schemas.microsoft.com/office/drawing/2014/main" xmlns="" id="{1F420536-2F1F-4417-9F18-3D19EAD78E3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655254" y="3858733"/>
            <a:ext cx="7142163" cy="63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7" name="Oval 42">
            <a:extLst>
              <a:ext uri="{FF2B5EF4-FFF2-40B4-BE49-F238E27FC236}">
                <a16:creationId xmlns:a16="http://schemas.microsoft.com/office/drawing/2014/main" xmlns="" id="{FEF560E2-8677-4E36-81B5-48530D526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3829" y="5346220"/>
            <a:ext cx="528638" cy="5302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8" name="Freeform 43">
            <a:extLst>
              <a:ext uri="{FF2B5EF4-FFF2-40B4-BE49-F238E27FC236}">
                <a16:creationId xmlns:a16="http://schemas.microsoft.com/office/drawing/2014/main" xmlns="" id="{15C8CFBE-140D-4230-B349-267AE2A8DB1C}"/>
              </a:ext>
            </a:extLst>
          </p:cNvPr>
          <p:cNvSpPr>
            <a:spLocks noEditPoints="1"/>
          </p:cNvSpPr>
          <p:nvPr/>
        </p:nvSpPr>
        <p:spPr bwMode="auto">
          <a:xfrm>
            <a:off x="11744779" y="5328758"/>
            <a:ext cx="566738" cy="566737"/>
          </a:xfrm>
          <a:custGeom>
            <a:avLst/>
            <a:gdLst>
              <a:gd name="T0" fmla="*/ 90 w 180"/>
              <a:gd name="T1" fmla="*/ 180 h 180"/>
              <a:gd name="T2" fmla="*/ 0 w 180"/>
              <a:gd name="T3" fmla="*/ 90 h 180"/>
              <a:gd name="T4" fmla="*/ 90 w 180"/>
              <a:gd name="T5" fmla="*/ 0 h 180"/>
              <a:gd name="T6" fmla="*/ 180 w 180"/>
              <a:gd name="T7" fmla="*/ 90 h 180"/>
              <a:gd name="T8" fmla="*/ 90 w 180"/>
              <a:gd name="T9" fmla="*/ 180 h 180"/>
              <a:gd name="T10" fmla="*/ 90 w 180"/>
              <a:gd name="T11" fmla="*/ 12 h 180"/>
              <a:gd name="T12" fmla="*/ 12 w 180"/>
              <a:gd name="T13" fmla="*/ 90 h 180"/>
              <a:gd name="T14" fmla="*/ 90 w 180"/>
              <a:gd name="T15" fmla="*/ 168 h 180"/>
              <a:gd name="T16" fmla="*/ 168 w 180"/>
              <a:gd name="T17" fmla="*/ 90 h 180"/>
              <a:gd name="T18" fmla="*/ 90 w 180"/>
              <a:gd name="T19" fmla="*/ 12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180">
                <a:moveTo>
                  <a:pt x="90" y="180"/>
                </a:moveTo>
                <a:cubicBezTo>
                  <a:pt x="40" y="180"/>
                  <a:pt x="0" y="139"/>
                  <a:pt x="0" y="90"/>
                </a:cubicBezTo>
                <a:cubicBezTo>
                  <a:pt x="0" y="40"/>
                  <a:pt x="40" y="0"/>
                  <a:pt x="90" y="0"/>
                </a:cubicBezTo>
                <a:cubicBezTo>
                  <a:pt x="139" y="0"/>
                  <a:pt x="180" y="40"/>
                  <a:pt x="180" y="90"/>
                </a:cubicBezTo>
                <a:cubicBezTo>
                  <a:pt x="180" y="139"/>
                  <a:pt x="139" y="180"/>
                  <a:pt x="90" y="180"/>
                </a:cubicBezTo>
                <a:close/>
                <a:moveTo>
                  <a:pt x="90" y="12"/>
                </a:moveTo>
                <a:cubicBezTo>
                  <a:pt x="47" y="12"/>
                  <a:pt x="12" y="47"/>
                  <a:pt x="12" y="90"/>
                </a:cubicBezTo>
                <a:cubicBezTo>
                  <a:pt x="12" y="133"/>
                  <a:pt x="47" y="168"/>
                  <a:pt x="90" y="168"/>
                </a:cubicBezTo>
                <a:cubicBezTo>
                  <a:pt x="133" y="168"/>
                  <a:pt x="168" y="133"/>
                  <a:pt x="168" y="90"/>
                </a:cubicBezTo>
                <a:cubicBezTo>
                  <a:pt x="168" y="47"/>
                  <a:pt x="133" y="12"/>
                  <a:pt x="90" y="12"/>
                </a:cubicBezTo>
                <a:close/>
              </a:path>
            </a:pathLst>
          </a:custGeom>
          <a:solidFill>
            <a:srgbClr val="E824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" name="Rectangle 44">
            <a:extLst>
              <a:ext uri="{FF2B5EF4-FFF2-40B4-BE49-F238E27FC236}">
                <a16:creationId xmlns:a16="http://schemas.microsoft.com/office/drawing/2014/main" xmlns="" id="{F531CD9D-1E4D-47FA-A97A-D1A9F748F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4004" y="5658958"/>
            <a:ext cx="38100" cy="166687"/>
          </a:xfrm>
          <a:prstGeom prst="rect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0" name="Freeform 45">
            <a:extLst>
              <a:ext uri="{FF2B5EF4-FFF2-40B4-BE49-F238E27FC236}">
                <a16:creationId xmlns:a16="http://schemas.microsoft.com/office/drawing/2014/main" xmlns="" id="{2F6AF739-9B29-4B3D-8668-8E3EC9970D45}"/>
              </a:ext>
            </a:extLst>
          </p:cNvPr>
          <p:cNvSpPr>
            <a:spLocks noEditPoints="1"/>
          </p:cNvSpPr>
          <p:nvPr/>
        </p:nvSpPr>
        <p:spPr bwMode="auto">
          <a:xfrm>
            <a:off x="11890829" y="5473220"/>
            <a:ext cx="333375" cy="201612"/>
          </a:xfrm>
          <a:custGeom>
            <a:avLst/>
            <a:gdLst>
              <a:gd name="T0" fmla="*/ 207 w 211"/>
              <a:gd name="T1" fmla="*/ 127 h 127"/>
              <a:gd name="T2" fmla="*/ 2 w 211"/>
              <a:gd name="T3" fmla="*/ 125 h 127"/>
              <a:gd name="T4" fmla="*/ 0 w 211"/>
              <a:gd name="T5" fmla="*/ 0 h 127"/>
              <a:gd name="T6" fmla="*/ 211 w 211"/>
              <a:gd name="T7" fmla="*/ 0 h 127"/>
              <a:gd name="T8" fmla="*/ 127 w 211"/>
              <a:gd name="T9" fmla="*/ 65 h 127"/>
              <a:gd name="T10" fmla="*/ 207 w 211"/>
              <a:gd name="T11" fmla="*/ 127 h 127"/>
              <a:gd name="T12" fmla="*/ 26 w 211"/>
              <a:gd name="T13" fmla="*/ 101 h 127"/>
              <a:gd name="T14" fmla="*/ 135 w 211"/>
              <a:gd name="T15" fmla="*/ 101 h 127"/>
              <a:gd name="T16" fmla="*/ 90 w 211"/>
              <a:gd name="T17" fmla="*/ 67 h 127"/>
              <a:gd name="T18" fmla="*/ 143 w 211"/>
              <a:gd name="T19" fmla="*/ 24 h 127"/>
              <a:gd name="T20" fmla="*/ 26 w 211"/>
              <a:gd name="T21" fmla="*/ 24 h 127"/>
              <a:gd name="T22" fmla="*/ 26 w 211"/>
              <a:gd name="T23" fmla="*/ 101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1" h="127">
                <a:moveTo>
                  <a:pt x="207" y="127"/>
                </a:moveTo>
                <a:lnTo>
                  <a:pt x="2" y="125"/>
                </a:lnTo>
                <a:lnTo>
                  <a:pt x="0" y="0"/>
                </a:lnTo>
                <a:lnTo>
                  <a:pt x="211" y="0"/>
                </a:lnTo>
                <a:lnTo>
                  <a:pt x="127" y="65"/>
                </a:lnTo>
                <a:lnTo>
                  <a:pt x="207" y="127"/>
                </a:lnTo>
                <a:close/>
                <a:moveTo>
                  <a:pt x="26" y="101"/>
                </a:moveTo>
                <a:lnTo>
                  <a:pt x="135" y="101"/>
                </a:lnTo>
                <a:lnTo>
                  <a:pt x="90" y="67"/>
                </a:lnTo>
                <a:lnTo>
                  <a:pt x="143" y="24"/>
                </a:lnTo>
                <a:lnTo>
                  <a:pt x="26" y="24"/>
                </a:lnTo>
                <a:lnTo>
                  <a:pt x="26" y="101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1" name="Oval 46">
            <a:extLst>
              <a:ext uri="{FF2B5EF4-FFF2-40B4-BE49-F238E27FC236}">
                <a16:creationId xmlns:a16="http://schemas.microsoft.com/office/drawing/2014/main" xmlns="" id="{4980F7E3-3404-4EDA-92DA-78334C561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2417" y="7998933"/>
            <a:ext cx="530225" cy="5302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" name="Freeform 47">
            <a:extLst>
              <a:ext uri="{FF2B5EF4-FFF2-40B4-BE49-F238E27FC236}">
                <a16:creationId xmlns:a16="http://schemas.microsoft.com/office/drawing/2014/main" xmlns="" id="{EABC77B6-6251-4B6E-AD78-E59CD393DD53}"/>
              </a:ext>
            </a:extLst>
          </p:cNvPr>
          <p:cNvSpPr>
            <a:spLocks noEditPoints="1"/>
          </p:cNvSpPr>
          <p:nvPr/>
        </p:nvSpPr>
        <p:spPr bwMode="auto">
          <a:xfrm>
            <a:off x="11873367" y="7981470"/>
            <a:ext cx="568325" cy="566737"/>
          </a:xfrm>
          <a:custGeom>
            <a:avLst/>
            <a:gdLst>
              <a:gd name="T0" fmla="*/ 90 w 180"/>
              <a:gd name="T1" fmla="*/ 180 h 180"/>
              <a:gd name="T2" fmla="*/ 0 w 180"/>
              <a:gd name="T3" fmla="*/ 90 h 180"/>
              <a:gd name="T4" fmla="*/ 90 w 180"/>
              <a:gd name="T5" fmla="*/ 0 h 180"/>
              <a:gd name="T6" fmla="*/ 180 w 180"/>
              <a:gd name="T7" fmla="*/ 90 h 180"/>
              <a:gd name="T8" fmla="*/ 90 w 180"/>
              <a:gd name="T9" fmla="*/ 180 h 180"/>
              <a:gd name="T10" fmla="*/ 90 w 180"/>
              <a:gd name="T11" fmla="*/ 12 h 180"/>
              <a:gd name="T12" fmla="*/ 12 w 180"/>
              <a:gd name="T13" fmla="*/ 90 h 180"/>
              <a:gd name="T14" fmla="*/ 90 w 180"/>
              <a:gd name="T15" fmla="*/ 168 h 180"/>
              <a:gd name="T16" fmla="*/ 168 w 180"/>
              <a:gd name="T17" fmla="*/ 90 h 180"/>
              <a:gd name="T18" fmla="*/ 90 w 180"/>
              <a:gd name="T19" fmla="*/ 12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180">
                <a:moveTo>
                  <a:pt x="90" y="180"/>
                </a:moveTo>
                <a:cubicBezTo>
                  <a:pt x="40" y="180"/>
                  <a:pt x="0" y="139"/>
                  <a:pt x="0" y="90"/>
                </a:cubicBezTo>
                <a:cubicBezTo>
                  <a:pt x="0" y="40"/>
                  <a:pt x="40" y="0"/>
                  <a:pt x="90" y="0"/>
                </a:cubicBezTo>
                <a:cubicBezTo>
                  <a:pt x="139" y="0"/>
                  <a:pt x="180" y="40"/>
                  <a:pt x="180" y="90"/>
                </a:cubicBezTo>
                <a:cubicBezTo>
                  <a:pt x="180" y="139"/>
                  <a:pt x="139" y="180"/>
                  <a:pt x="90" y="180"/>
                </a:cubicBezTo>
                <a:close/>
                <a:moveTo>
                  <a:pt x="90" y="12"/>
                </a:moveTo>
                <a:cubicBezTo>
                  <a:pt x="47" y="12"/>
                  <a:pt x="12" y="47"/>
                  <a:pt x="12" y="90"/>
                </a:cubicBezTo>
                <a:cubicBezTo>
                  <a:pt x="12" y="133"/>
                  <a:pt x="47" y="168"/>
                  <a:pt x="90" y="168"/>
                </a:cubicBezTo>
                <a:cubicBezTo>
                  <a:pt x="133" y="168"/>
                  <a:pt x="168" y="133"/>
                  <a:pt x="168" y="90"/>
                </a:cubicBezTo>
                <a:cubicBezTo>
                  <a:pt x="168" y="47"/>
                  <a:pt x="133" y="12"/>
                  <a:pt x="90" y="12"/>
                </a:cubicBezTo>
                <a:close/>
              </a:path>
            </a:pathLst>
          </a:custGeom>
          <a:solidFill>
            <a:srgbClr val="E824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" name="Freeform 48">
            <a:extLst>
              <a:ext uri="{FF2B5EF4-FFF2-40B4-BE49-F238E27FC236}">
                <a16:creationId xmlns:a16="http://schemas.microsoft.com/office/drawing/2014/main" xmlns="" id="{F283EA55-A628-444B-8FE9-C1F30D07F554}"/>
              </a:ext>
            </a:extLst>
          </p:cNvPr>
          <p:cNvSpPr>
            <a:spLocks noEditPoints="1"/>
          </p:cNvSpPr>
          <p:nvPr/>
        </p:nvSpPr>
        <p:spPr bwMode="auto">
          <a:xfrm>
            <a:off x="11905117" y="8113233"/>
            <a:ext cx="501650" cy="301625"/>
          </a:xfrm>
          <a:custGeom>
            <a:avLst/>
            <a:gdLst>
              <a:gd name="T0" fmla="*/ 159 w 316"/>
              <a:gd name="T1" fmla="*/ 190 h 190"/>
              <a:gd name="T2" fmla="*/ 0 w 316"/>
              <a:gd name="T3" fmla="*/ 95 h 190"/>
              <a:gd name="T4" fmla="*/ 159 w 316"/>
              <a:gd name="T5" fmla="*/ 0 h 190"/>
              <a:gd name="T6" fmla="*/ 316 w 316"/>
              <a:gd name="T7" fmla="*/ 95 h 190"/>
              <a:gd name="T8" fmla="*/ 159 w 316"/>
              <a:gd name="T9" fmla="*/ 190 h 190"/>
              <a:gd name="T10" fmla="*/ 46 w 316"/>
              <a:gd name="T11" fmla="*/ 95 h 190"/>
              <a:gd name="T12" fmla="*/ 159 w 316"/>
              <a:gd name="T13" fmla="*/ 163 h 190"/>
              <a:gd name="T14" fmla="*/ 270 w 316"/>
              <a:gd name="T15" fmla="*/ 95 h 190"/>
              <a:gd name="T16" fmla="*/ 159 w 316"/>
              <a:gd name="T17" fmla="*/ 28 h 190"/>
              <a:gd name="T18" fmla="*/ 46 w 316"/>
              <a:gd name="T19" fmla="*/ 9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6" h="190">
                <a:moveTo>
                  <a:pt x="159" y="190"/>
                </a:moveTo>
                <a:lnTo>
                  <a:pt x="0" y="95"/>
                </a:lnTo>
                <a:lnTo>
                  <a:pt x="159" y="0"/>
                </a:lnTo>
                <a:lnTo>
                  <a:pt x="316" y="95"/>
                </a:lnTo>
                <a:lnTo>
                  <a:pt x="159" y="190"/>
                </a:lnTo>
                <a:close/>
                <a:moveTo>
                  <a:pt x="46" y="95"/>
                </a:moveTo>
                <a:lnTo>
                  <a:pt x="159" y="163"/>
                </a:lnTo>
                <a:lnTo>
                  <a:pt x="270" y="95"/>
                </a:lnTo>
                <a:lnTo>
                  <a:pt x="159" y="28"/>
                </a:lnTo>
                <a:lnTo>
                  <a:pt x="46" y="95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" name="Rectangle 49">
            <a:extLst>
              <a:ext uri="{FF2B5EF4-FFF2-40B4-BE49-F238E27FC236}">
                <a16:creationId xmlns:a16="http://schemas.microsoft.com/office/drawing/2014/main" xmlns="" id="{28885355-27F1-432F-B3D2-46C64485A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3716" y="6433658"/>
            <a:ext cx="1901825" cy="34337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" name="Freeform 50">
            <a:extLst>
              <a:ext uri="{FF2B5EF4-FFF2-40B4-BE49-F238E27FC236}">
                <a16:creationId xmlns:a16="http://schemas.microsoft.com/office/drawing/2014/main" xmlns="" id="{048966D6-E371-44BD-9CE9-1D9AF900758B}"/>
              </a:ext>
            </a:extLst>
          </p:cNvPr>
          <p:cNvSpPr>
            <a:spLocks noEditPoints="1"/>
          </p:cNvSpPr>
          <p:nvPr/>
        </p:nvSpPr>
        <p:spPr bwMode="auto">
          <a:xfrm>
            <a:off x="9881054" y="7687783"/>
            <a:ext cx="371475" cy="550862"/>
          </a:xfrm>
          <a:custGeom>
            <a:avLst/>
            <a:gdLst>
              <a:gd name="T0" fmla="*/ 234 w 234"/>
              <a:gd name="T1" fmla="*/ 109 h 347"/>
              <a:gd name="T2" fmla="*/ 0 w 234"/>
              <a:gd name="T3" fmla="*/ 0 h 347"/>
              <a:gd name="T4" fmla="*/ 0 w 234"/>
              <a:gd name="T5" fmla="*/ 218 h 347"/>
              <a:gd name="T6" fmla="*/ 0 w 234"/>
              <a:gd name="T7" fmla="*/ 218 h 347"/>
              <a:gd name="T8" fmla="*/ 0 w 234"/>
              <a:gd name="T9" fmla="*/ 347 h 347"/>
              <a:gd name="T10" fmla="*/ 24 w 234"/>
              <a:gd name="T11" fmla="*/ 347 h 347"/>
              <a:gd name="T12" fmla="*/ 24 w 234"/>
              <a:gd name="T13" fmla="*/ 206 h 347"/>
              <a:gd name="T14" fmla="*/ 234 w 234"/>
              <a:gd name="T15" fmla="*/ 109 h 347"/>
              <a:gd name="T16" fmla="*/ 179 w 234"/>
              <a:gd name="T17" fmla="*/ 109 h 347"/>
              <a:gd name="T18" fmla="*/ 24 w 234"/>
              <a:gd name="T19" fmla="*/ 181 h 347"/>
              <a:gd name="T20" fmla="*/ 24 w 234"/>
              <a:gd name="T21" fmla="*/ 40 h 347"/>
              <a:gd name="T22" fmla="*/ 24 w 234"/>
              <a:gd name="T23" fmla="*/ 40 h 347"/>
              <a:gd name="T24" fmla="*/ 24 w 234"/>
              <a:gd name="T25" fmla="*/ 38 h 347"/>
              <a:gd name="T26" fmla="*/ 179 w 234"/>
              <a:gd name="T27" fmla="*/ 109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347">
                <a:moveTo>
                  <a:pt x="234" y="109"/>
                </a:moveTo>
                <a:lnTo>
                  <a:pt x="0" y="0"/>
                </a:lnTo>
                <a:lnTo>
                  <a:pt x="0" y="218"/>
                </a:lnTo>
                <a:lnTo>
                  <a:pt x="0" y="218"/>
                </a:lnTo>
                <a:lnTo>
                  <a:pt x="0" y="347"/>
                </a:lnTo>
                <a:lnTo>
                  <a:pt x="24" y="347"/>
                </a:lnTo>
                <a:lnTo>
                  <a:pt x="24" y="206"/>
                </a:lnTo>
                <a:lnTo>
                  <a:pt x="234" y="109"/>
                </a:lnTo>
                <a:close/>
                <a:moveTo>
                  <a:pt x="179" y="109"/>
                </a:moveTo>
                <a:lnTo>
                  <a:pt x="24" y="181"/>
                </a:lnTo>
                <a:lnTo>
                  <a:pt x="24" y="40"/>
                </a:lnTo>
                <a:lnTo>
                  <a:pt x="24" y="40"/>
                </a:lnTo>
                <a:lnTo>
                  <a:pt x="24" y="38"/>
                </a:lnTo>
                <a:lnTo>
                  <a:pt x="179" y="109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" name="Freeform 51">
            <a:extLst>
              <a:ext uri="{FF2B5EF4-FFF2-40B4-BE49-F238E27FC236}">
                <a16:creationId xmlns:a16="http://schemas.microsoft.com/office/drawing/2014/main" xmlns="" id="{7FD5BA36-6E4D-4666-9DCD-C335AAA2BC02}"/>
              </a:ext>
            </a:extLst>
          </p:cNvPr>
          <p:cNvSpPr>
            <a:spLocks/>
          </p:cNvSpPr>
          <p:nvPr/>
        </p:nvSpPr>
        <p:spPr bwMode="auto">
          <a:xfrm>
            <a:off x="8388804" y="9184795"/>
            <a:ext cx="2022475" cy="733425"/>
          </a:xfrm>
          <a:custGeom>
            <a:avLst/>
            <a:gdLst>
              <a:gd name="T0" fmla="*/ 641 w 641"/>
              <a:gd name="T1" fmla="*/ 233 h 233"/>
              <a:gd name="T2" fmla="*/ 73 w 641"/>
              <a:gd name="T3" fmla="*/ 175 h 233"/>
              <a:gd name="T4" fmla="*/ 25 w 641"/>
              <a:gd name="T5" fmla="*/ 131 h 233"/>
              <a:gd name="T6" fmla="*/ 65 w 641"/>
              <a:gd name="T7" fmla="*/ 0 h 233"/>
              <a:gd name="T8" fmla="*/ 11 w 641"/>
              <a:gd name="T9" fmla="*/ 135 h 233"/>
              <a:gd name="T10" fmla="*/ 68 w 641"/>
              <a:gd name="T11" fmla="*/ 190 h 233"/>
              <a:gd name="T12" fmla="*/ 641 w 641"/>
              <a:gd name="T13" fmla="*/ 233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1" h="233">
                <a:moveTo>
                  <a:pt x="641" y="233"/>
                </a:moveTo>
                <a:cubicBezTo>
                  <a:pt x="636" y="233"/>
                  <a:pt x="166" y="213"/>
                  <a:pt x="73" y="175"/>
                </a:cubicBezTo>
                <a:cubicBezTo>
                  <a:pt x="45" y="163"/>
                  <a:pt x="30" y="149"/>
                  <a:pt x="25" y="131"/>
                </a:cubicBezTo>
                <a:cubicBezTo>
                  <a:pt x="16" y="98"/>
                  <a:pt x="65" y="0"/>
                  <a:pt x="65" y="0"/>
                </a:cubicBezTo>
                <a:cubicBezTo>
                  <a:pt x="33" y="46"/>
                  <a:pt x="0" y="95"/>
                  <a:pt x="11" y="135"/>
                </a:cubicBezTo>
                <a:cubicBezTo>
                  <a:pt x="17" y="158"/>
                  <a:pt x="36" y="176"/>
                  <a:pt x="68" y="190"/>
                </a:cubicBezTo>
                <a:cubicBezTo>
                  <a:pt x="163" y="229"/>
                  <a:pt x="641" y="233"/>
                  <a:pt x="641" y="233"/>
                </a:cubicBezTo>
                <a:close/>
              </a:path>
            </a:pathLst>
          </a:custGeom>
          <a:solidFill>
            <a:srgbClr val="000000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" name="Rectangle 52">
            <a:extLst>
              <a:ext uri="{FF2B5EF4-FFF2-40B4-BE49-F238E27FC236}">
                <a16:creationId xmlns:a16="http://schemas.microsoft.com/office/drawing/2014/main" xmlns="" id="{3A7C3EEB-8BB5-4EDA-9056-034FCD93C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0554" y="7671908"/>
            <a:ext cx="612775" cy="1516062"/>
          </a:xfrm>
          <a:prstGeom prst="rect">
            <a:avLst/>
          </a:prstGeom>
          <a:solidFill>
            <a:srgbClr val="BABA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" name="Freeform 53">
            <a:extLst>
              <a:ext uri="{FF2B5EF4-FFF2-40B4-BE49-F238E27FC236}">
                <a16:creationId xmlns:a16="http://schemas.microsoft.com/office/drawing/2014/main" xmlns="" id="{03A17B9E-1F7D-4F84-91A2-8A1C672C2FEA}"/>
              </a:ext>
            </a:extLst>
          </p:cNvPr>
          <p:cNvSpPr>
            <a:spLocks noEditPoints="1"/>
          </p:cNvSpPr>
          <p:nvPr/>
        </p:nvSpPr>
        <p:spPr bwMode="auto">
          <a:xfrm>
            <a:off x="8330066" y="6563833"/>
            <a:ext cx="806450" cy="2711450"/>
          </a:xfrm>
          <a:custGeom>
            <a:avLst/>
            <a:gdLst>
              <a:gd name="T0" fmla="*/ 238 w 256"/>
              <a:gd name="T1" fmla="*/ 283 h 861"/>
              <a:gd name="T2" fmla="*/ 165 w 256"/>
              <a:gd name="T3" fmla="*/ 284 h 861"/>
              <a:gd name="T4" fmla="*/ 94 w 256"/>
              <a:gd name="T5" fmla="*/ 257 h 861"/>
              <a:gd name="T6" fmla="*/ 79 w 256"/>
              <a:gd name="T7" fmla="*/ 23 h 861"/>
              <a:gd name="T8" fmla="*/ 44 w 256"/>
              <a:gd name="T9" fmla="*/ 22 h 861"/>
              <a:gd name="T10" fmla="*/ 29 w 256"/>
              <a:gd name="T11" fmla="*/ 259 h 861"/>
              <a:gd name="T12" fmla="*/ 17 w 256"/>
              <a:gd name="T13" fmla="*/ 284 h 861"/>
              <a:gd name="T14" fmla="*/ 29 w 256"/>
              <a:gd name="T15" fmla="*/ 861 h 861"/>
              <a:gd name="T16" fmla="*/ 242 w 256"/>
              <a:gd name="T17" fmla="*/ 860 h 861"/>
              <a:gd name="T18" fmla="*/ 212 w 256"/>
              <a:gd name="T19" fmla="*/ 715 h 861"/>
              <a:gd name="T20" fmla="*/ 163 w 256"/>
              <a:gd name="T21" fmla="*/ 711 h 861"/>
              <a:gd name="T22" fmla="*/ 219 w 256"/>
              <a:gd name="T23" fmla="*/ 706 h 861"/>
              <a:gd name="T24" fmla="*/ 107 w 256"/>
              <a:gd name="T25" fmla="*/ 725 h 861"/>
              <a:gd name="T26" fmla="*/ 137 w 256"/>
              <a:gd name="T27" fmla="*/ 743 h 861"/>
              <a:gd name="T28" fmla="*/ 107 w 256"/>
              <a:gd name="T29" fmla="*/ 743 h 861"/>
              <a:gd name="T30" fmla="*/ 151 w 256"/>
              <a:gd name="T31" fmla="*/ 711 h 861"/>
              <a:gd name="T32" fmla="*/ 103 w 256"/>
              <a:gd name="T33" fmla="*/ 711 h 861"/>
              <a:gd name="T34" fmla="*/ 117 w 256"/>
              <a:gd name="T35" fmla="*/ 697 h 861"/>
              <a:gd name="T36" fmla="*/ 151 w 256"/>
              <a:gd name="T37" fmla="*/ 700 h 861"/>
              <a:gd name="T38" fmla="*/ 147 w 256"/>
              <a:gd name="T39" fmla="*/ 686 h 861"/>
              <a:gd name="T40" fmla="*/ 103 w 256"/>
              <a:gd name="T41" fmla="*/ 671 h 861"/>
              <a:gd name="T42" fmla="*/ 147 w 256"/>
              <a:gd name="T43" fmla="*/ 668 h 861"/>
              <a:gd name="T44" fmla="*/ 127 w 256"/>
              <a:gd name="T45" fmla="*/ 643 h 861"/>
              <a:gd name="T46" fmla="*/ 168 w 256"/>
              <a:gd name="T47" fmla="*/ 605 h 861"/>
              <a:gd name="T48" fmla="*/ 86 w 256"/>
              <a:gd name="T49" fmla="*/ 743 h 861"/>
              <a:gd name="T50" fmla="*/ 43 w 256"/>
              <a:gd name="T51" fmla="*/ 743 h 861"/>
              <a:gd name="T52" fmla="*/ 85 w 256"/>
              <a:gd name="T53" fmla="*/ 725 h 861"/>
              <a:gd name="T54" fmla="*/ 91 w 256"/>
              <a:gd name="T55" fmla="*/ 674 h 861"/>
              <a:gd name="T56" fmla="*/ 65 w 256"/>
              <a:gd name="T57" fmla="*/ 686 h 861"/>
              <a:gd name="T58" fmla="*/ 40 w 256"/>
              <a:gd name="T59" fmla="*/ 670 h 861"/>
              <a:gd name="T60" fmla="*/ 91 w 256"/>
              <a:gd name="T61" fmla="*/ 672 h 861"/>
              <a:gd name="T62" fmla="*/ 42 w 256"/>
              <a:gd name="T63" fmla="*/ 697 h 861"/>
              <a:gd name="T64" fmla="*/ 87 w 256"/>
              <a:gd name="T65" fmla="*/ 697 h 861"/>
              <a:gd name="T66" fmla="*/ 88 w 256"/>
              <a:gd name="T67" fmla="*/ 715 h 861"/>
              <a:gd name="T68" fmla="*/ 219 w 256"/>
              <a:gd name="T69" fmla="*/ 676 h 861"/>
              <a:gd name="T70" fmla="*/ 163 w 256"/>
              <a:gd name="T71" fmla="*/ 682 h 861"/>
              <a:gd name="T72" fmla="*/ 191 w 256"/>
              <a:gd name="T73" fmla="*/ 668 h 861"/>
              <a:gd name="T74" fmla="*/ 196 w 256"/>
              <a:gd name="T75" fmla="*/ 433 h 861"/>
              <a:gd name="T76" fmla="*/ 196 w 256"/>
              <a:gd name="T77" fmla="*/ 540 h 861"/>
              <a:gd name="T78" fmla="*/ 52 w 256"/>
              <a:gd name="T79" fmla="*/ 531 h 861"/>
              <a:gd name="T80" fmla="*/ 61 w 256"/>
              <a:gd name="T81" fmla="*/ 433 h 861"/>
              <a:gd name="T82" fmla="*/ 41 w 256"/>
              <a:gd name="T83" fmla="*/ 772 h 861"/>
              <a:gd name="T84" fmla="*/ 64 w 256"/>
              <a:gd name="T85" fmla="*/ 754 h 861"/>
              <a:gd name="T86" fmla="*/ 91 w 256"/>
              <a:gd name="T87" fmla="*/ 758 h 861"/>
              <a:gd name="T88" fmla="*/ 41 w 256"/>
              <a:gd name="T89" fmla="*/ 772 h 861"/>
              <a:gd name="T90" fmla="*/ 97 w 256"/>
              <a:gd name="T91" fmla="*/ 816 h 861"/>
              <a:gd name="T92" fmla="*/ 126 w 256"/>
              <a:gd name="T93" fmla="*/ 828 h 861"/>
              <a:gd name="T94" fmla="*/ 133 w 256"/>
              <a:gd name="T95" fmla="*/ 822 h 861"/>
              <a:gd name="T96" fmla="*/ 151 w 256"/>
              <a:gd name="T97" fmla="*/ 768 h 861"/>
              <a:gd name="T98" fmla="*/ 103 w 256"/>
              <a:gd name="T99" fmla="*/ 769 h 861"/>
              <a:gd name="T100" fmla="*/ 147 w 256"/>
              <a:gd name="T101" fmla="*/ 754 h 861"/>
              <a:gd name="T102" fmla="*/ 152 w 256"/>
              <a:gd name="T103" fmla="*/ 823 h 861"/>
              <a:gd name="T104" fmla="*/ 159 w 256"/>
              <a:gd name="T105" fmla="*/ 828 h 861"/>
              <a:gd name="T106" fmla="*/ 191 w 256"/>
              <a:gd name="T107" fmla="*/ 772 h 861"/>
              <a:gd name="T108" fmla="*/ 163 w 256"/>
              <a:gd name="T109" fmla="*/ 758 h 861"/>
              <a:gd name="T110" fmla="*/ 219 w 256"/>
              <a:gd name="T111" fmla="*/ 763 h 861"/>
              <a:gd name="T112" fmla="*/ 213 w 256"/>
              <a:gd name="T113" fmla="*/ 743 h 861"/>
              <a:gd name="T114" fmla="*/ 163 w 256"/>
              <a:gd name="T115" fmla="*/ 729 h 861"/>
              <a:gd name="T116" fmla="*/ 190 w 256"/>
              <a:gd name="T117" fmla="*/ 725 h 861"/>
              <a:gd name="T118" fmla="*/ 216 w 256"/>
              <a:gd name="T119" fmla="*/ 741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56" h="861">
                <a:moveTo>
                  <a:pt x="256" y="302"/>
                </a:moveTo>
                <a:cubicBezTo>
                  <a:pt x="256" y="293"/>
                  <a:pt x="249" y="286"/>
                  <a:pt x="241" y="284"/>
                </a:cubicBezTo>
                <a:cubicBezTo>
                  <a:pt x="240" y="284"/>
                  <a:pt x="239" y="284"/>
                  <a:pt x="238" y="283"/>
                </a:cubicBezTo>
                <a:cubicBezTo>
                  <a:pt x="186" y="283"/>
                  <a:pt x="186" y="283"/>
                  <a:pt x="186" y="283"/>
                </a:cubicBezTo>
                <a:cubicBezTo>
                  <a:pt x="185" y="283"/>
                  <a:pt x="185" y="283"/>
                  <a:pt x="184" y="283"/>
                </a:cubicBezTo>
                <a:cubicBezTo>
                  <a:pt x="178" y="283"/>
                  <a:pt x="171" y="283"/>
                  <a:pt x="165" y="284"/>
                </a:cubicBezTo>
                <a:cubicBezTo>
                  <a:pt x="164" y="284"/>
                  <a:pt x="163" y="283"/>
                  <a:pt x="163" y="283"/>
                </a:cubicBezTo>
                <a:cubicBezTo>
                  <a:pt x="94" y="283"/>
                  <a:pt x="94" y="283"/>
                  <a:pt x="94" y="283"/>
                </a:cubicBezTo>
                <a:cubicBezTo>
                  <a:pt x="94" y="274"/>
                  <a:pt x="94" y="266"/>
                  <a:pt x="94" y="257"/>
                </a:cubicBezTo>
                <a:cubicBezTo>
                  <a:pt x="94" y="238"/>
                  <a:pt x="90" y="220"/>
                  <a:pt x="85" y="202"/>
                </a:cubicBezTo>
                <a:cubicBezTo>
                  <a:pt x="83" y="194"/>
                  <a:pt x="80" y="185"/>
                  <a:pt x="80" y="177"/>
                </a:cubicBezTo>
                <a:cubicBezTo>
                  <a:pt x="79" y="125"/>
                  <a:pt x="79" y="74"/>
                  <a:pt x="79" y="23"/>
                </a:cubicBezTo>
                <a:cubicBezTo>
                  <a:pt x="79" y="12"/>
                  <a:pt x="74" y="5"/>
                  <a:pt x="64" y="1"/>
                </a:cubicBezTo>
                <a:cubicBezTo>
                  <a:pt x="63" y="0"/>
                  <a:pt x="60" y="0"/>
                  <a:pt x="59" y="1"/>
                </a:cubicBezTo>
                <a:cubicBezTo>
                  <a:pt x="49" y="5"/>
                  <a:pt x="43" y="12"/>
                  <a:pt x="44" y="22"/>
                </a:cubicBezTo>
                <a:cubicBezTo>
                  <a:pt x="44" y="72"/>
                  <a:pt x="43" y="122"/>
                  <a:pt x="44" y="171"/>
                </a:cubicBezTo>
                <a:cubicBezTo>
                  <a:pt x="44" y="180"/>
                  <a:pt x="42" y="189"/>
                  <a:pt x="39" y="197"/>
                </a:cubicBezTo>
                <a:cubicBezTo>
                  <a:pt x="33" y="218"/>
                  <a:pt x="29" y="238"/>
                  <a:pt x="29" y="259"/>
                </a:cubicBezTo>
                <a:cubicBezTo>
                  <a:pt x="29" y="267"/>
                  <a:pt x="29" y="275"/>
                  <a:pt x="29" y="283"/>
                </a:cubicBezTo>
                <a:cubicBezTo>
                  <a:pt x="19" y="283"/>
                  <a:pt x="19" y="283"/>
                  <a:pt x="19" y="283"/>
                </a:cubicBezTo>
                <a:cubicBezTo>
                  <a:pt x="18" y="284"/>
                  <a:pt x="18" y="284"/>
                  <a:pt x="17" y="284"/>
                </a:cubicBezTo>
                <a:cubicBezTo>
                  <a:pt x="6" y="285"/>
                  <a:pt x="0" y="295"/>
                  <a:pt x="0" y="305"/>
                </a:cubicBezTo>
                <a:cubicBezTo>
                  <a:pt x="0" y="841"/>
                  <a:pt x="0" y="841"/>
                  <a:pt x="0" y="841"/>
                </a:cubicBezTo>
                <a:cubicBezTo>
                  <a:pt x="0" y="853"/>
                  <a:pt x="16" y="861"/>
                  <a:pt x="29" y="861"/>
                </a:cubicBezTo>
                <a:cubicBezTo>
                  <a:pt x="35" y="861"/>
                  <a:pt x="40" y="861"/>
                  <a:pt x="46" y="861"/>
                </a:cubicBezTo>
                <a:cubicBezTo>
                  <a:pt x="107" y="861"/>
                  <a:pt x="172" y="861"/>
                  <a:pt x="232" y="861"/>
                </a:cubicBezTo>
                <a:cubicBezTo>
                  <a:pt x="236" y="861"/>
                  <a:pt x="239" y="861"/>
                  <a:pt x="242" y="860"/>
                </a:cubicBezTo>
                <a:cubicBezTo>
                  <a:pt x="251" y="856"/>
                  <a:pt x="255" y="849"/>
                  <a:pt x="255" y="840"/>
                </a:cubicBezTo>
                <a:cubicBezTo>
                  <a:pt x="255" y="792"/>
                  <a:pt x="256" y="317"/>
                  <a:pt x="256" y="302"/>
                </a:cubicBezTo>
                <a:close/>
                <a:moveTo>
                  <a:pt x="212" y="715"/>
                </a:moveTo>
                <a:cubicBezTo>
                  <a:pt x="205" y="715"/>
                  <a:pt x="198" y="715"/>
                  <a:pt x="191" y="715"/>
                </a:cubicBezTo>
                <a:cubicBezTo>
                  <a:pt x="183" y="715"/>
                  <a:pt x="175" y="715"/>
                  <a:pt x="167" y="715"/>
                </a:cubicBezTo>
                <a:cubicBezTo>
                  <a:pt x="164" y="715"/>
                  <a:pt x="163" y="714"/>
                  <a:pt x="163" y="711"/>
                </a:cubicBezTo>
                <a:cubicBezTo>
                  <a:pt x="163" y="697"/>
                  <a:pt x="163" y="697"/>
                  <a:pt x="177" y="697"/>
                </a:cubicBezTo>
                <a:cubicBezTo>
                  <a:pt x="189" y="697"/>
                  <a:pt x="201" y="697"/>
                  <a:pt x="212" y="697"/>
                </a:cubicBezTo>
                <a:cubicBezTo>
                  <a:pt x="220" y="697"/>
                  <a:pt x="219" y="700"/>
                  <a:pt x="219" y="706"/>
                </a:cubicBezTo>
                <a:cubicBezTo>
                  <a:pt x="219" y="711"/>
                  <a:pt x="219" y="715"/>
                  <a:pt x="212" y="715"/>
                </a:cubicBezTo>
                <a:close/>
                <a:moveTo>
                  <a:pt x="103" y="728"/>
                </a:moveTo>
                <a:cubicBezTo>
                  <a:pt x="103" y="726"/>
                  <a:pt x="104" y="725"/>
                  <a:pt x="107" y="725"/>
                </a:cubicBezTo>
                <a:cubicBezTo>
                  <a:pt x="120" y="725"/>
                  <a:pt x="134" y="725"/>
                  <a:pt x="147" y="725"/>
                </a:cubicBezTo>
                <a:cubicBezTo>
                  <a:pt x="150" y="725"/>
                  <a:pt x="151" y="726"/>
                  <a:pt x="151" y="729"/>
                </a:cubicBezTo>
                <a:cubicBezTo>
                  <a:pt x="151" y="746"/>
                  <a:pt x="154" y="742"/>
                  <a:pt x="137" y="743"/>
                </a:cubicBezTo>
                <a:cubicBezTo>
                  <a:pt x="134" y="743"/>
                  <a:pt x="130" y="743"/>
                  <a:pt x="127" y="743"/>
                </a:cubicBezTo>
                <a:cubicBezTo>
                  <a:pt x="127" y="743"/>
                  <a:pt x="127" y="743"/>
                  <a:pt x="127" y="743"/>
                </a:cubicBezTo>
                <a:cubicBezTo>
                  <a:pt x="120" y="743"/>
                  <a:pt x="114" y="743"/>
                  <a:pt x="107" y="743"/>
                </a:cubicBezTo>
                <a:cubicBezTo>
                  <a:pt x="104" y="743"/>
                  <a:pt x="103" y="742"/>
                  <a:pt x="103" y="739"/>
                </a:cubicBezTo>
                <a:cubicBezTo>
                  <a:pt x="103" y="735"/>
                  <a:pt x="103" y="732"/>
                  <a:pt x="103" y="728"/>
                </a:cubicBezTo>
                <a:close/>
                <a:moveTo>
                  <a:pt x="151" y="711"/>
                </a:moveTo>
                <a:cubicBezTo>
                  <a:pt x="151" y="713"/>
                  <a:pt x="151" y="715"/>
                  <a:pt x="148" y="715"/>
                </a:cubicBezTo>
                <a:cubicBezTo>
                  <a:pt x="134" y="715"/>
                  <a:pt x="120" y="715"/>
                  <a:pt x="106" y="715"/>
                </a:cubicBezTo>
                <a:cubicBezTo>
                  <a:pt x="103" y="715"/>
                  <a:pt x="103" y="714"/>
                  <a:pt x="103" y="711"/>
                </a:cubicBezTo>
                <a:cubicBezTo>
                  <a:pt x="103" y="711"/>
                  <a:pt x="103" y="711"/>
                  <a:pt x="103" y="711"/>
                </a:cubicBezTo>
                <a:cubicBezTo>
                  <a:pt x="103" y="706"/>
                  <a:pt x="101" y="700"/>
                  <a:pt x="104" y="698"/>
                </a:cubicBezTo>
                <a:cubicBezTo>
                  <a:pt x="106" y="696"/>
                  <a:pt x="112" y="697"/>
                  <a:pt x="117" y="697"/>
                </a:cubicBezTo>
                <a:cubicBezTo>
                  <a:pt x="120" y="697"/>
                  <a:pt x="124" y="697"/>
                  <a:pt x="127" y="697"/>
                </a:cubicBezTo>
                <a:cubicBezTo>
                  <a:pt x="134" y="697"/>
                  <a:pt x="141" y="697"/>
                  <a:pt x="147" y="697"/>
                </a:cubicBezTo>
                <a:cubicBezTo>
                  <a:pt x="150" y="697"/>
                  <a:pt x="151" y="698"/>
                  <a:pt x="151" y="700"/>
                </a:cubicBezTo>
                <a:cubicBezTo>
                  <a:pt x="151" y="704"/>
                  <a:pt x="151" y="708"/>
                  <a:pt x="151" y="711"/>
                </a:cubicBezTo>
                <a:close/>
                <a:moveTo>
                  <a:pt x="151" y="682"/>
                </a:moveTo>
                <a:cubicBezTo>
                  <a:pt x="151" y="684"/>
                  <a:pt x="150" y="686"/>
                  <a:pt x="147" y="686"/>
                </a:cubicBezTo>
                <a:cubicBezTo>
                  <a:pt x="134" y="686"/>
                  <a:pt x="120" y="686"/>
                  <a:pt x="107" y="686"/>
                </a:cubicBezTo>
                <a:cubicBezTo>
                  <a:pt x="104" y="686"/>
                  <a:pt x="103" y="685"/>
                  <a:pt x="103" y="682"/>
                </a:cubicBezTo>
                <a:cubicBezTo>
                  <a:pt x="103" y="678"/>
                  <a:pt x="103" y="675"/>
                  <a:pt x="103" y="671"/>
                </a:cubicBezTo>
                <a:cubicBezTo>
                  <a:pt x="103" y="668"/>
                  <a:pt x="104" y="667"/>
                  <a:pt x="107" y="668"/>
                </a:cubicBezTo>
                <a:cubicBezTo>
                  <a:pt x="113" y="668"/>
                  <a:pt x="120" y="668"/>
                  <a:pt x="127" y="668"/>
                </a:cubicBezTo>
                <a:cubicBezTo>
                  <a:pt x="134" y="668"/>
                  <a:pt x="140" y="668"/>
                  <a:pt x="147" y="668"/>
                </a:cubicBezTo>
                <a:cubicBezTo>
                  <a:pt x="150" y="667"/>
                  <a:pt x="152" y="669"/>
                  <a:pt x="151" y="672"/>
                </a:cubicBezTo>
                <a:cubicBezTo>
                  <a:pt x="151" y="675"/>
                  <a:pt x="151" y="679"/>
                  <a:pt x="151" y="682"/>
                </a:cubicBezTo>
                <a:close/>
                <a:moveTo>
                  <a:pt x="127" y="643"/>
                </a:moveTo>
                <a:cubicBezTo>
                  <a:pt x="105" y="643"/>
                  <a:pt x="87" y="627"/>
                  <a:pt x="87" y="605"/>
                </a:cubicBezTo>
                <a:cubicBezTo>
                  <a:pt x="87" y="584"/>
                  <a:pt x="105" y="567"/>
                  <a:pt x="127" y="567"/>
                </a:cubicBezTo>
                <a:cubicBezTo>
                  <a:pt x="150" y="567"/>
                  <a:pt x="168" y="584"/>
                  <a:pt x="168" y="605"/>
                </a:cubicBezTo>
                <a:cubicBezTo>
                  <a:pt x="168" y="626"/>
                  <a:pt x="150" y="643"/>
                  <a:pt x="127" y="643"/>
                </a:cubicBezTo>
                <a:close/>
                <a:moveTo>
                  <a:pt x="91" y="738"/>
                </a:moveTo>
                <a:cubicBezTo>
                  <a:pt x="92" y="742"/>
                  <a:pt x="90" y="743"/>
                  <a:pt x="86" y="743"/>
                </a:cubicBezTo>
                <a:cubicBezTo>
                  <a:pt x="79" y="743"/>
                  <a:pt x="72" y="743"/>
                  <a:pt x="65" y="743"/>
                </a:cubicBezTo>
                <a:cubicBezTo>
                  <a:pt x="65" y="743"/>
                  <a:pt x="65" y="743"/>
                  <a:pt x="65" y="743"/>
                </a:cubicBezTo>
                <a:cubicBezTo>
                  <a:pt x="57" y="743"/>
                  <a:pt x="50" y="743"/>
                  <a:pt x="43" y="743"/>
                </a:cubicBezTo>
                <a:cubicBezTo>
                  <a:pt x="35" y="742"/>
                  <a:pt x="36" y="739"/>
                  <a:pt x="36" y="733"/>
                </a:cubicBezTo>
                <a:cubicBezTo>
                  <a:pt x="36" y="728"/>
                  <a:pt x="36" y="725"/>
                  <a:pt x="43" y="725"/>
                </a:cubicBezTo>
                <a:cubicBezTo>
                  <a:pt x="57" y="725"/>
                  <a:pt x="71" y="725"/>
                  <a:pt x="85" y="725"/>
                </a:cubicBezTo>
                <a:cubicBezTo>
                  <a:pt x="90" y="724"/>
                  <a:pt x="92" y="726"/>
                  <a:pt x="91" y="730"/>
                </a:cubicBezTo>
                <a:cubicBezTo>
                  <a:pt x="91" y="733"/>
                  <a:pt x="91" y="735"/>
                  <a:pt x="91" y="738"/>
                </a:cubicBezTo>
                <a:close/>
                <a:moveTo>
                  <a:pt x="91" y="674"/>
                </a:moveTo>
                <a:cubicBezTo>
                  <a:pt x="91" y="686"/>
                  <a:pt x="91" y="686"/>
                  <a:pt x="79" y="686"/>
                </a:cubicBezTo>
                <a:cubicBezTo>
                  <a:pt x="74" y="686"/>
                  <a:pt x="69" y="686"/>
                  <a:pt x="65" y="686"/>
                </a:cubicBezTo>
                <a:cubicBezTo>
                  <a:pt x="65" y="686"/>
                  <a:pt x="65" y="686"/>
                  <a:pt x="65" y="686"/>
                </a:cubicBezTo>
                <a:cubicBezTo>
                  <a:pt x="57" y="686"/>
                  <a:pt x="50" y="686"/>
                  <a:pt x="42" y="686"/>
                </a:cubicBezTo>
                <a:cubicBezTo>
                  <a:pt x="38" y="685"/>
                  <a:pt x="38" y="684"/>
                  <a:pt x="37" y="680"/>
                </a:cubicBezTo>
                <a:cubicBezTo>
                  <a:pt x="36" y="676"/>
                  <a:pt x="36" y="672"/>
                  <a:pt x="40" y="670"/>
                </a:cubicBezTo>
                <a:cubicBezTo>
                  <a:pt x="41" y="669"/>
                  <a:pt x="39" y="668"/>
                  <a:pt x="41" y="668"/>
                </a:cubicBezTo>
                <a:cubicBezTo>
                  <a:pt x="56" y="668"/>
                  <a:pt x="72" y="668"/>
                  <a:pt x="87" y="668"/>
                </a:cubicBezTo>
                <a:cubicBezTo>
                  <a:pt x="90" y="668"/>
                  <a:pt x="92" y="669"/>
                  <a:pt x="91" y="672"/>
                </a:cubicBezTo>
                <a:cubicBezTo>
                  <a:pt x="91" y="673"/>
                  <a:pt x="91" y="673"/>
                  <a:pt x="91" y="674"/>
                </a:cubicBezTo>
                <a:close/>
                <a:moveTo>
                  <a:pt x="36" y="705"/>
                </a:moveTo>
                <a:cubicBezTo>
                  <a:pt x="37" y="700"/>
                  <a:pt x="36" y="697"/>
                  <a:pt x="42" y="697"/>
                </a:cubicBezTo>
                <a:cubicBezTo>
                  <a:pt x="49" y="697"/>
                  <a:pt x="57" y="697"/>
                  <a:pt x="64" y="697"/>
                </a:cubicBezTo>
                <a:cubicBezTo>
                  <a:pt x="64" y="697"/>
                  <a:pt x="64" y="697"/>
                  <a:pt x="64" y="697"/>
                </a:cubicBezTo>
                <a:cubicBezTo>
                  <a:pt x="72" y="697"/>
                  <a:pt x="79" y="697"/>
                  <a:pt x="87" y="697"/>
                </a:cubicBezTo>
                <a:cubicBezTo>
                  <a:pt x="90" y="697"/>
                  <a:pt x="92" y="697"/>
                  <a:pt x="91" y="700"/>
                </a:cubicBezTo>
                <a:cubicBezTo>
                  <a:pt x="91" y="704"/>
                  <a:pt x="91" y="708"/>
                  <a:pt x="91" y="711"/>
                </a:cubicBezTo>
                <a:cubicBezTo>
                  <a:pt x="91" y="714"/>
                  <a:pt x="90" y="715"/>
                  <a:pt x="88" y="715"/>
                </a:cubicBezTo>
                <a:cubicBezTo>
                  <a:pt x="72" y="715"/>
                  <a:pt x="57" y="715"/>
                  <a:pt x="41" y="715"/>
                </a:cubicBezTo>
                <a:cubicBezTo>
                  <a:pt x="35" y="715"/>
                  <a:pt x="36" y="710"/>
                  <a:pt x="36" y="705"/>
                </a:cubicBezTo>
                <a:close/>
                <a:moveTo>
                  <a:pt x="219" y="676"/>
                </a:moveTo>
                <a:cubicBezTo>
                  <a:pt x="219" y="682"/>
                  <a:pt x="219" y="686"/>
                  <a:pt x="213" y="686"/>
                </a:cubicBezTo>
                <a:cubicBezTo>
                  <a:pt x="198" y="686"/>
                  <a:pt x="183" y="686"/>
                  <a:pt x="168" y="686"/>
                </a:cubicBezTo>
                <a:cubicBezTo>
                  <a:pt x="164" y="686"/>
                  <a:pt x="163" y="685"/>
                  <a:pt x="163" y="682"/>
                </a:cubicBezTo>
                <a:cubicBezTo>
                  <a:pt x="163" y="678"/>
                  <a:pt x="163" y="675"/>
                  <a:pt x="163" y="672"/>
                </a:cubicBezTo>
                <a:cubicBezTo>
                  <a:pt x="163" y="668"/>
                  <a:pt x="164" y="668"/>
                  <a:pt x="167" y="668"/>
                </a:cubicBezTo>
                <a:cubicBezTo>
                  <a:pt x="175" y="668"/>
                  <a:pt x="183" y="668"/>
                  <a:pt x="191" y="668"/>
                </a:cubicBezTo>
                <a:cubicBezTo>
                  <a:pt x="198" y="668"/>
                  <a:pt x="206" y="668"/>
                  <a:pt x="213" y="668"/>
                </a:cubicBezTo>
                <a:cubicBezTo>
                  <a:pt x="220" y="668"/>
                  <a:pt x="219" y="671"/>
                  <a:pt x="219" y="676"/>
                </a:cubicBezTo>
                <a:close/>
                <a:moveTo>
                  <a:pt x="196" y="433"/>
                </a:moveTo>
                <a:cubicBezTo>
                  <a:pt x="203" y="433"/>
                  <a:pt x="206" y="436"/>
                  <a:pt x="206" y="444"/>
                </a:cubicBezTo>
                <a:cubicBezTo>
                  <a:pt x="206" y="472"/>
                  <a:pt x="206" y="501"/>
                  <a:pt x="206" y="530"/>
                </a:cubicBezTo>
                <a:cubicBezTo>
                  <a:pt x="206" y="537"/>
                  <a:pt x="203" y="540"/>
                  <a:pt x="196" y="540"/>
                </a:cubicBezTo>
                <a:cubicBezTo>
                  <a:pt x="152" y="540"/>
                  <a:pt x="108" y="540"/>
                  <a:pt x="64" y="540"/>
                </a:cubicBezTo>
                <a:cubicBezTo>
                  <a:pt x="62" y="540"/>
                  <a:pt x="61" y="540"/>
                  <a:pt x="59" y="540"/>
                </a:cubicBezTo>
                <a:cubicBezTo>
                  <a:pt x="54" y="539"/>
                  <a:pt x="52" y="528"/>
                  <a:pt x="52" y="531"/>
                </a:cubicBezTo>
                <a:cubicBezTo>
                  <a:pt x="52" y="514"/>
                  <a:pt x="52" y="494"/>
                  <a:pt x="52" y="477"/>
                </a:cubicBezTo>
                <a:cubicBezTo>
                  <a:pt x="52" y="465"/>
                  <a:pt x="52" y="452"/>
                  <a:pt x="52" y="440"/>
                </a:cubicBezTo>
                <a:cubicBezTo>
                  <a:pt x="52" y="433"/>
                  <a:pt x="54" y="433"/>
                  <a:pt x="61" y="433"/>
                </a:cubicBezTo>
                <a:cubicBezTo>
                  <a:pt x="83" y="433"/>
                  <a:pt x="129" y="433"/>
                  <a:pt x="129" y="433"/>
                </a:cubicBezTo>
                <a:cubicBezTo>
                  <a:pt x="151" y="433"/>
                  <a:pt x="173" y="433"/>
                  <a:pt x="196" y="433"/>
                </a:cubicBezTo>
                <a:close/>
                <a:moveTo>
                  <a:pt x="41" y="772"/>
                </a:moveTo>
                <a:cubicBezTo>
                  <a:pt x="35" y="772"/>
                  <a:pt x="36" y="768"/>
                  <a:pt x="36" y="762"/>
                </a:cubicBezTo>
                <a:cubicBezTo>
                  <a:pt x="37" y="757"/>
                  <a:pt x="36" y="754"/>
                  <a:pt x="42" y="754"/>
                </a:cubicBezTo>
                <a:cubicBezTo>
                  <a:pt x="49" y="754"/>
                  <a:pt x="57" y="754"/>
                  <a:pt x="64" y="754"/>
                </a:cubicBezTo>
                <a:cubicBezTo>
                  <a:pt x="64" y="754"/>
                  <a:pt x="64" y="754"/>
                  <a:pt x="64" y="754"/>
                </a:cubicBezTo>
                <a:cubicBezTo>
                  <a:pt x="72" y="754"/>
                  <a:pt x="79" y="754"/>
                  <a:pt x="87" y="754"/>
                </a:cubicBezTo>
                <a:cubicBezTo>
                  <a:pt x="90" y="754"/>
                  <a:pt x="91" y="755"/>
                  <a:pt x="91" y="758"/>
                </a:cubicBezTo>
                <a:cubicBezTo>
                  <a:pt x="91" y="762"/>
                  <a:pt x="91" y="765"/>
                  <a:pt x="91" y="769"/>
                </a:cubicBezTo>
                <a:cubicBezTo>
                  <a:pt x="91" y="770"/>
                  <a:pt x="89" y="772"/>
                  <a:pt x="88" y="772"/>
                </a:cubicBezTo>
                <a:cubicBezTo>
                  <a:pt x="72" y="772"/>
                  <a:pt x="57" y="772"/>
                  <a:pt x="41" y="772"/>
                </a:cubicBezTo>
                <a:close/>
                <a:moveTo>
                  <a:pt x="97" y="828"/>
                </a:moveTo>
                <a:cubicBezTo>
                  <a:pt x="93" y="828"/>
                  <a:pt x="90" y="825"/>
                  <a:pt x="90" y="822"/>
                </a:cubicBezTo>
                <a:cubicBezTo>
                  <a:pt x="90" y="819"/>
                  <a:pt x="93" y="816"/>
                  <a:pt x="97" y="816"/>
                </a:cubicBezTo>
                <a:cubicBezTo>
                  <a:pt x="101" y="816"/>
                  <a:pt x="104" y="819"/>
                  <a:pt x="104" y="822"/>
                </a:cubicBezTo>
                <a:cubicBezTo>
                  <a:pt x="103" y="826"/>
                  <a:pt x="101" y="828"/>
                  <a:pt x="97" y="828"/>
                </a:cubicBezTo>
                <a:close/>
                <a:moveTo>
                  <a:pt x="126" y="828"/>
                </a:moveTo>
                <a:cubicBezTo>
                  <a:pt x="122" y="828"/>
                  <a:pt x="119" y="826"/>
                  <a:pt x="119" y="822"/>
                </a:cubicBezTo>
                <a:cubicBezTo>
                  <a:pt x="119" y="818"/>
                  <a:pt x="122" y="816"/>
                  <a:pt x="126" y="816"/>
                </a:cubicBezTo>
                <a:cubicBezTo>
                  <a:pt x="130" y="816"/>
                  <a:pt x="133" y="819"/>
                  <a:pt x="133" y="822"/>
                </a:cubicBezTo>
                <a:cubicBezTo>
                  <a:pt x="133" y="825"/>
                  <a:pt x="130" y="828"/>
                  <a:pt x="126" y="828"/>
                </a:cubicBezTo>
                <a:close/>
                <a:moveTo>
                  <a:pt x="151" y="758"/>
                </a:moveTo>
                <a:cubicBezTo>
                  <a:pt x="151" y="762"/>
                  <a:pt x="151" y="765"/>
                  <a:pt x="151" y="768"/>
                </a:cubicBezTo>
                <a:cubicBezTo>
                  <a:pt x="151" y="771"/>
                  <a:pt x="150" y="772"/>
                  <a:pt x="147" y="772"/>
                </a:cubicBezTo>
                <a:cubicBezTo>
                  <a:pt x="133" y="772"/>
                  <a:pt x="120" y="772"/>
                  <a:pt x="107" y="772"/>
                </a:cubicBezTo>
                <a:cubicBezTo>
                  <a:pt x="104" y="772"/>
                  <a:pt x="103" y="771"/>
                  <a:pt x="103" y="769"/>
                </a:cubicBezTo>
                <a:cubicBezTo>
                  <a:pt x="102" y="754"/>
                  <a:pt x="102" y="754"/>
                  <a:pt x="117" y="754"/>
                </a:cubicBezTo>
                <a:cubicBezTo>
                  <a:pt x="120" y="754"/>
                  <a:pt x="124" y="754"/>
                  <a:pt x="127" y="754"/>
                </a:cubicBezTo>
                <a:cubicBezTo>
                  <a:pt x="134" y="754"/>
                  <a:pt x="140" y="754"/>
                  <a:pt x="147" y="754"/>
                </a:cubicBezTo>
                <a:cubicBezTo>
                  <a:pt x="150" y="754"/>
                  <a:pt x="152" y="755"/>
                  <a:pt x="151" y="758"/>
                </a:cubicBezTo>
                <a:close/>
                <a:moveTo>
                  <a:pt x="159" y="828"/>
                </a:moveTo>
                <a:cubicBezTo>
                  <a:pt x="155" y="828"/>
                  <a:pt x="152" y="826"/>
                  <a:pt x="152" y="823"/>
                </a:cubicBezTo>
                <a:cubicBezTo>
                  <a:pt x="151" y="819"/>
                  <a:pt x="154" y="816"/>
                  <a:pt x="158" y="816"/>
                </a:cubicBezTo>
                <a:cubicBezTo>
                  <a:pt x="162" y="816"/>
                  <a:pt x="165" y="818"/>
                  <a:pt x="165" y="822"/>
                </a:cubicBezTo>
                <a:cubicBezTo>
                  <a:pt x="166" y="825"/>
                  <a:pt x="162" y="828"/>
                  <a:pt x="159" y="828"/>
                </a:cubicBezTo>
                <a:close/>
                <a:moveTo>
                  <a:pt x="210" y="772"/>
                </a:moveTo>
                <a:cubicBezTo>
                  <a:pt x="202" y="772"/>
                  <a:pt x="199" y="772"/>
                  <a:pt x="191" y="772"/>
                </a:cubicBezTo>
                <a:cubicBezTo>
                  <a:pt x="191" y="772"/>
                  <a:pt x="191" y="772"/>
                  <a:pt x="191" y="772"/>
                </a:cubicBezTo>
                <a:cubicBezTo>
                  <a:pt x="183" y="772"/>
                  <a:pt x="176" y="772"/>
                  <a:pt x="169" y="772"/>
                </a:cubicBezTo>
                <a:cubicBezTo>
                  <a:pt x="164" y="773"/>
                  <a:pt x="163" y="771"/>
                  <a:pt x="163" y="767"/>
                </a:cubicBezTo>
                <a:cubicBezTo>
                  <a:pt x="163" y="764"/>
                  <a:pt x="163" y="761"/>
                  <a:pt x="163" y="758"/>
                </a:cubicBezTo>
                <a:cubicBezTo>
                  <a:pt x="163" y="755"/>
                  <a:pt x="164" y="754"/>
                  <a:pt x="167" y="754"/>
                </a:cubicBezTo>
                <a:cubicBezTo>
                  <a:pt x="183" y="754"/>
                  <a:pt x="194" y="754"/>
                  <a:pt x="210" y="754"/>
                </a:cubicBezTo>
                <a:cubicBezTo>
                  <a:pt x="215" y="754"/>
                  <a:pt x="219" y="758"/>
                  <a:pt x="219" y="763"/>
                </a:cubicBezTo>
                <a:cubicBezTo>
                  <a:pt x="219" y="768"/>
                  <a:pt x="215" y="772"/>
                  <a:pt x="210" y="772"/>
                </a:cubicBezTo>
                <a:close/>
                <a:moveTo>
                  <a:pt x="216" y="741"/>
                </a:moveTo>
                <a:cubicBezTo>
                  <a:pt x="213" y="742"/>
                  <a:pt x="215" y="743"/>
                  <a:pt x="213" y="743"/>
                </a:cubicBezTo>
                <a:cubicBezTo>
                  <a:pt x="198" y="743"/>
                  <a:pt x="183" y="743"/>
                  <a:pt x="168" y="743"/>
                </a:cubicBezTo>
                <a:cubicBezTo>
                  <a:pt x="164" y="743"/>
                  <a:pt x="163" y="742"/>
                  <a:pt x="163" y="739"/>
                </a:cubicBezTo>
                <a:cubicBezTo>
                  <a:pt x="163" y="735"/>
                  <a:pt x="163" y="732"/>
                  <a:pt x="163" y="729"/>
                </a:cubicBezTo>
                <a:cubicBezTo>
                  <a:pt x="163" y="726"/>
                  <a:pt x="164" y="725"/>
                  <a:pt x="168" y="725"/>
                </a:cubicBezTo>
                <a:cubicBezTo>
                  <a:pt x="175" y="725"/>
                  <a:pt x="183" y="725"/>
                  <a:pt x="190" y="725"/>
                </a:cubicBezTo>
                <a:cubicBezTo>
                  <a:pt x="190" y="725"/>
                  <a:pt x="190" y="725"/>
                  <a:pt x="190" y="725"/>
                </a:cubicBezTo>
                <a:cubicBezTo>
                  <a:pt x="198" y="725"/>
                  <a:pt x="206" y="725"/>
                  <a:pt x="214" y="725"/>
                </a:cubicBezTo>
                <a:cubicBezTo>
                  <a:pt x="218" y="725"/>
                  <a:pt x="217" y="727"/>
                  <a:pt x="218" y="731"/>
                </a:cubicBezTo>
                <a:cubicBezTo>
                  <a:pt x="220" y="734"/>
                  <a:pt x="219" y="738"/>
                  <a:pt x="216" y="7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" name="Freeform 54">
            <a:extLst>
              <a:ext uri="{FF2B5EF4-FFF2-40B4-BE49-F238E27FC236}">
                <a16:creationId xmlns:a16="http://schemas.microsoft.com/office/drawing/2014/main" xmlns="" id="{0431660A-4454-41D6-8398-18CC5B4F5D45}"/>
              </a:ext>
            </a:extLst>
          </p:cNvPr>
          <p:cNvSpPr>
            <a:spLocks noEditPoints="1"/>
          </p:cNvSpPr>
          <p:nvPr/>
        </p:nvSpPr>
        <p:spPr bwMode="auto">
          <a:xfrm>
            <a:off x="9512754" y="6359045"/>
            <a:ext cx="2017713" cy="3575050"/>
          </a:xfrm>
          <a:custGeom>
            <a:avLst/>
            <a:gdLst>
              <a:gd name="T0" fmla="*/ 570 w 640"/>
              <a:gd name="T1" fmla="*/ 1135 h 1135"/>
              <a:gd name="T2" fmla="*/ 70 w 640"/>
              <a:gd name="T3" fmla="*/ 1135 h 1135"/>
              <a:gd name="T4" fmla="*/ 0 w 640"/>
              <a:gd name="T5" fmla="*/ 1065 h 1135"/>
              <a:gd name="T6" fmla="*/ 0 w 640"/>
              <a:gd name="T7" fmla="*/ 70 h 1135"/>
              <a:gd name="T8" fmla="*/ 70 w 640"/>
              <a:gd name="T9" fmla="*/ 0 h 1135"/>
              <a:gd name="T10" fmla="*/ 570 w 640"/>
              <a:gd name="T11" fmla="*/ 0 h 1135"/>
              <a:gd name="T12" fmla="*/ 640 w 640"/>
              <a:gd name="T13" fmla="*/ 70 h 1135"/>
              <a:gd name="T14" fmla="*/ 640 w 640"/>
              <a:gd name="T15" fmla="*/ 1065 h 1135"/>
              <a:gd name="T16" fmla="*/ 570 w 640"/>
              <a:gd name="T17" fmla="*/ 1135 h 1135"/>
              <a:gd name="T18" fmla="*/ 70 w 640"/>
              <a:gd name="T19" fmla="*/ 24 h 1135"/>
              <a:gd name="T20" fmla="*/ 24 w 640"/>
              <a:gd name="T21" fmla="*/ 70 h 1135"/>
              <a:gd name="T22" fmla="*/ 24 w 640"/>
              <a:gd name="T23" fmla="*/ 1065 h 1135"/>
              <a:gd name="T24" fmla="*/ 70 w 640"/>
              <a:gd name="T25" fmla="*/ 1111 h 1135"/>
              <a:gd name="T26" fmla="*/ 570 w 640"/>
              <a:gd name="T27" fmla="*/ 1111 h 1135"/>
              <a:gd name="T28" fmla="*/ 616 w 640"/>
              <a:gd name="T29" fmla="*/ 1065 h 1135"/>
              <a:gd name="T30" fmla="*/ 616 w 640"/>
              <a:gd name="T31" fmla="*/ 70 h 1135"/>
              <a:gd name="T32" fmla="*/ 570 w 640"/>
              <a:gd name="T33" fmla="*/ 24 h 1135"/>
              <a:gd name="T34" fmla="*/ 70 w 640"/>
              <a:gd name="T35" fmla="*/ 24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40" h="1135">
                <a:moveTo>
                  <a:pt x="570" y="1135"/>
                </a:moveTo>
                <a:cubicBezTo>
                  <a:pt x="70" y="1135"/>
                  <a:pt x="70" y="1135"/>
                  <a:pt x="70" y="1135"/>
                </a:cubicBezTo>
                <a:cubicBezTo>
                  <a:pt x="31" y="1135"/>
                  <a:pt x="0" y="1104"/>
                  <a:pt x="0" y="1065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31"/>
                  <a:pt x="31" y="0"/>
                  <a:pt x="70" y="0"/>
                </a:cubicBezTo>
                <a:cubicBezTo>
                  <a:pt x="570" y="0"/>
                  <a:pt x="570" y="0"/>
                  <a:pt x="570" y="0"/>
                </a:cubicBezTo>
                <a:cubicBezTo>
                  <a:pt x="609" y="0"/>
                  <a:pt x="640" y="31"/>
                  <a:pt x="640" y="70"/>
                </a:cubicBezTo>
                <a:cubicBezTo>
                  <a:pt x="640" y="1065"/>
                  <a:pt x="640" y="1065"/>
                  <a:pt x="640" y="1065"/>
                </a:cubicBezTo>
                <a:cubicBezTo>
                  <a:pt x="640" y="1104"/>
                  <a:pt x="609" y="1135"/>
                  <a:pt x="570" y="1135"/>
                </a:cubicBezTo>
                <a:close/>
                <a:moveTo>
                  <a:pt x="70" y="24"/>
                </a:moveTo>
                <a:cubicBezTo>
                  <a:pt x="44" y="24"/>
                  <a:pt x="24" y="44"/>
                  <a:pt x="24" y="70"/>
                </a:cubicBezTo>
                <a:cubicBezTo>
                  <a:pt x="24" y="1065"/>
                  <a:pt x="24" y="1065"/>
                  <a:pt x="24" y="1065"/>
                </a:cubicBezTo>
                <a:cubicBezTo>
                  <a:pt x="24" y="1091"/>
                  <a:pt x="44" y="1111"/>
                  <a:pt x="70" y="1111"/>
                </a:cubicBezTo>
                <a:cubicBezTo>
                  <a:pt x="570" y="1111"/>
                  <a:pt x="570" y="1111"/>
                  <a:pt x="570" y="1111"/>
                </a:cubicBezTo>
                <a:cubicBezTo>
                  <a:pt x="595" y="1111"/>
                  <a:pt x="616" y="1091"/>
                  <a:pt x="616" y="1065"/>
                </a:cubicBezTo>
                <a:cubicBezTo>
                  <a:pt x="616" y="70"/>
                  <a:pt x="616" y="70"/>
                  <a:pt x="616" y="70"/>
                </a:cubicBezTo>
                <a:cubicBezTo>
                  <a:pt x="616" y="44"/>
                  <a:pt x="595" y="24"/>
                  <a:pt x="570" y="24"/>
                </a:cubicBezTo>
                <a:lnTo>
                  <a:pt x="70" y="24"/>
                </a:lnTo>
                <a:close/>
              </a:path>
            </a:pathLst>
          </a:custGeom>
          <a:solidFill>
            <a:srgbClr val="000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" name="Oval 55">
            <a:extLst>
              <a:ext uri="{FF2B5EF4-FFF2-40B4-BE49-F238E27FC236}">
                <a16:creationId xmlns:a16="http://schemas.microsoft.com/office/drawing/2014/main" xmlns="" id="{B42D9DD1-AF51-4DC9-8727-2D1853805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9291" y="6641620"/>
            <a:ext cx="620713" cy="62071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1" name="Freeform 56">
            <a:extLst>
              <a:ext uri="{FF2B5EF4-FFF2-40B4-BE49-F238E27FC236}">
                <a16:creationId xmlns:a16="http://schemas.microsoft.com/office/drawing/2014/main" xmlns="" id="{F887C6DD-4594-4428-954C-1599C71F8282}"/>
              </a:ext>
            </a:extLst>
          </p:cNvPr>
          <p:cNvSpPr>
            <a:spLocks noEditPoints="1"/>
          </p:cNvSpPr>
          <p:nvPr/>
        </p:nvSpPr>
        <p:spPr bwMode="auto">
          <a:xfrm>
            <a:off x="9730241" y="6622570"/>
            <a:ext cx="658813" cy="658812"/>
          </a:xfrm>
          <a:custGeom>
            <a:avLst/>
            <a:gdLst>
              <a:gd name="T0" fmla="*/ 104 w 209"/>
              <a:gd name="T1" fmla="*/ 209 h 209"/>
              <a:gd name="T2" fmla="*/ 0 w 209"/>
              <a:gd name="T3" fmla="*/ 105 h 209"/>
              <a:gd name="T4" fmla="*/ 104 w 209"/>
              <a:gd name="T5" fmla="*/ 0 h 209"/>
              <a:gd name="T6" fmla="*/ 209 w 209"/>
              <a:gd name="T7" fmla="*/ 105 h 209"/>
              <a:gd name="T8" fmla="*/ 104 w 209"/>
              <a:gd name="T9" fmla="*/ 209 h 209"/>
              <a:gd name="T10" fmla="*/ 104 w 209"/>
              <a:gd name="T11" fmla="*/ 12 h 209"/>
              <a:gd name="T12" fmla="*/ 12 w 209"/>
              <a:gd name="T13" fmla="*/ 105 h 209"/>
              <a:gd name="T14" fmla="*/ 104 w 209"/>
              <a:gd name="T15" fmla="*/ 197 h 209"/>
              <a:gd name="T16" fmla="*/ 197 w 209"/>
              <a:gd name="T17" fmla="*/ 105 h 209"/>
              <a:gd name="T18" fmla="*/ 104 w 209"/>
              <a:gd name="T19" fmla="*/ 1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209">
                <a:moveTo>
                  <a:pt x="104" y="209"/>
                </a:moveTo>
                <a:cubicBezTo>
                  <a:pt x="47" y="209"/>
                  <a:pt x="0" y="162"/>
                  <a:pt x="0" y="105"/>
                </a:cubicBezTo>
                <a:cubicBezTo>
                  <a:pt x="0" y="47"/>
                  <a:pt x="47" y="0"/>
                  <a:pt x="104" y="0"/>
                </a:cubicBezTo>
                <a:cubicBezTo>
                  <a:pt x="162" y="0"/>
                  <a:pt x="209" y="47"/>
                  <a:pt x="209" y="105"/>
                </a:cubicBezTo>
                <a:cubicBezTo>
                  <a:pt x="209" y="162"/>
                  <a:pt x="162" y="209"/>
                  <a:pt x="104" y="209"/>
                </a:cubicBezTo>
                <a:close/>
                <a:moveTo>
                  <a:pt x="104" y="12"/>
                </a:moveTo>
                <a:cubicBezTo>
                  <a:pt x="53" y="12"/>
                  <a:pt x="12" y="53"/>
                  <a:pt x="12" y="105"/>
                </a:cubicBezTo>
                <a:cubicBezTo>
                  <a:pt x="12" y="156"/>
                  <a:pt x="53" y="197"/>
                  <a:pt x="104" y="197"/>
                </a:cubicBezTo>
                <a:cubicBezTo>
                  <a:pt x="155" y="197"/>
                  <a:pt x="197" y="156"/>
                  <a:pt x="197" y="105"/>
                </a:cubicBezTo>
                <a:cubicBezTo>
                  <a:pt x="197" y="53"/>
                  <a:pt x="155" y="12"/>
                  <a:pt x="104" y="12"/>
                </a:cubicBezTo>
                <a:close/>
              </a:path>
            </a:pathLst>
          </a:custGeom>
          <a:solidFill>
            <a:srgbClr val="E824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" name="Freeform 57">
            <a:extLst>
              <a:ext uri="{FF2B5EF4-FFF2-40B4-BE49-F238E27FC236}">
                <a16:creationId xmlns:a16="http://schemas.microsoft.com/office/drawing/2014/main" xmlns="" id="{AA294EB9-A9AA-40D2-B4FC-CB72B61D541A}"/>
              </a:ext>
            </a:extLst>
          </p:cNvPr>
          <p:cNvSpPr>
            <a:spLocks noEditPoints="1"/>
          </p:cNvSpPr>
          <p:nvPr/>
        </p:nvSpPr>
        <p:spPr bwMode="auto">
          <a:xfrm>
            <a:off x="9903279" y="6792433"/>
            <a:ext cx="374650" cy="409575"/>
          </a:xfrm>
          <a:custGeom>
            <a:avLst/>
            <a:gdLst>
              <a:gd name="T0" fmla="*/ 72 w 119"/>
              <a:gd name="T1" fmla="*/ 39 h 130"/>
              <a:gd name="T2" fmla="*/ 119 w 119"/>
              <a:gd name="T3" fmla="*/ 0 h 130"/>
              <a:gd name="T4" fmla="*/ 0 w 119"/>
              <a:gd name="T5" fmla="*/ 0 h 130"/>
              <a:gd name="T6" fmla="*/ 0 w 119"/>
              <a:gd name="T7" fmla="*/ 6 h 130"/>
              <a:gd name="T8" fmla="*/ 0 w 119"/>
              <a:gd name="T9" fmla="*/ 67 h 130"/>
              <a:gd name="T10" fmla="*/ 0 w 119"/>
              <a:gd name="T11" fmla="*/ 68 h 130"/>
              <a:gd name="T12" fmla="*/ 0 w 119"/>
              <a:gd name="T13" fmla="*/ 68 h 130"/>
              <a:gd name="T14" fmla="*/ 0 w 119"/>
              <a:gd name="T15" fmla="*/ 130 h 130"/>
              <a:gd name="T16" fmla="*/ 12 w 119"/>
              <a:gd name="T17" fmla="*/ 130 h 130"/>
              <a:gd name="T18" fmla="*/ 12 w 119"/>
              <a:gd name="T19" fmla="*/ 73 h 130"/>
              <a:gd name="T20" fmla="*/ 117 w 119"/>
              <a:gd name="T21" fmla="*/ 73 h 130"/>
              <a:gd name="T22" fmla="*/ 72 w 119"/>
              <a:gd name="T23" fmla="*/ 39 h 130"/>
              <a:gd name="T24" fmla="*/ 12 w 119"/>
              <a:gd name="T25" fmla="*/ 12 h 130"/>
              <a:gd name="T26" fmla="*/ 85 w 119"/>
              <a:gd name="T27" fmla="*/ 12 h 130"/>
              <a:gd name="T28" fmla="*/ 52 w 119"/>
              <a:gd name="T29" fmla="*/ 39 h 130"/>
              <a:gd name="T30" fmla="*/ 81 w 119"/>
              <a:gd name="T31" fmla="*/ 61 h 130"/>
              <a:gd name="T32" fmla="*/ 12 w 119"/>
              <a:gd name="T33" fmla="*/ 61 h 130"/>
              <a:gd name="T34" fmla="*/ 12 w 119"/>
              <a:gd name="T35" fmla="*/ 12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9" h="130">
                <a:moveTo>
                  <a:pt x="72" y="39"/>
                </a:moveTo>
                <a:cubicBezTo>
                  <a:pt x="119" y="0"/>
                  <a:pt x="119" y="0"/>
                  <a:pt x="11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27"/>
                  <a:pt x="0" y="46"/>
                  <a:pt x="0" y="67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130"/>
                  <a:pt x="0" y="130"/>
                  <a:pt x="0" y="130"/>
                </a:cubicBezTo>
                <a:cubicBezTo>
                  <a:pt x="12" y="130"/>
                  <a:pt x="12" y="130"/>
                  <a:pt x="12" y="130"/>
                </a:cubicBezTo>
                <a:cubicBezTo>
                  <a:pt x="12" y="73"/>
                  <a:pt x="12" y="73"/>
                  <a:pt x="12" y="73"/>
                </a:cubicBezTo>
                <a:cubicBezTo>
                  <a:pt x="117" y="73"/>
                  <a:pt x="117" y="73"/>
                  <a:pt x="117" y="73"/>
                </a:cubicBezTo>
                <a:lnTo>
                  <a:pt x="72" y="39"/>
                </a:lnTo>
                <a:close/>
                <a:moveTo>
                  <a:pt x="12" y="12"/>
                </a:moveTo>
                <a:cubicBezTo>
                  <a:pt x="85" y="12"/>
                  <a:pt x="85" y="12"/>
                  <a:pt x="85" y="12"/>
                </a:cubicBezTo>
                <a:cubicBezTo>
                  <a:pt x="52" y="39"/>
                  <a:pt x="52" y="39"/>
                  <a:pt x="52" y="39"/>
                </a:cubicBezTo>
                <a:cubicBezTo>
                  <a:pt x="81" y="61"/>
                  <a:pt x="81" y="61"/>
                  <a:pt x="81" y="61"/>
                </a:cubicBezTo>
                <a:cubicBezTo>
                  <a:pt x="12" y="61"/>
                  <a:pt x="12" y="61"/>
                  <a:pt x="12" y="61"/>
                </a:cubicBezTo>
                <a:cubicBezTo>
                  <a:pt x="12" y="44"/>
                  <a:pt x="12" y="29"/>
                  <a:pt x="12" y="12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3" name="Oval 58">
            <a:extLst>
              <a:ext uri="{FF2B5EF4-FFF2-40B4-BE49-F238E27FC236}">
                <a16:creationId xmlns:a16="http://schemas.microsoft.com/office/drawing/2014/main" xmlns="" id="{CCFEA8FE-D6AC-4BF8-9885-4085BBA2E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0992" y="7025795"/>
            <a:ext cx="623888" cy="62071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4" name="Freeform 59">
            <a:extLst>
              <a:ext uri="{FF2B5EF4-FFF2-40B4-BE49-F238E27FC236}">
                <a16:creationId xmlns:a16="http://schemas.microsoft.com/office/drawing/2014/main" xmlns="" id="{B07BAB59-47D1-46CF-8E4D-346C3CBA2387}"/>
              </a:ext>
            </a:extLst>
          </p:cNvPr>
          <p:cNvSpPr>
            <a:spLocks noEditPoints="1"/>
          </p:cNvSpPr>
          <p:nvPr/>
        </p:nvSpPr>
        <p:spPr bwMode="auto">
          <a:xfrm>
            <a:off x="10631942" y="7006745"/>
            <a:ext cx="661988" cy="658812"/>
          </a:xfrm>
          <a:custGeom>
            <a:avLst/>
            <a:gdLst>
              <a:gd name="T0" fmla="*/ 105 w 210"/>
              <a:gd name="T1" fmla="*/ 209 h 209"/>
              <a:gd name="T2" fmla="*/ 0 w 210"/>
              <a:gd name="T3" fmla="*/ 105 h 209"/>
              <a:gd name="T4" fmla="*/ 105 w 210"/>
              <a:gd name="T5" fmla="*/ 0 h 209"/>
              <a:gd name="T6" fmla="*/ 210 w 210"/>
              <a:gd name="T7" fmla="*/ 105 h 209"/>
              <a:gd name="T8" fmla="*/ 105 w 210"/>
              <a:gd name="T9" fmla="*/ 209 h 209"/>
              <a:gd name="T10" fmla="*/ 105 w 210"/>
              <a:gd name="T11" fmla="*/ 12 h 209"/>
              <a:gd name="T12" fmla="*/ 12 w 210"/>
              <a:gd name="T13" fmla="*/ 105 h 209"/>
              <a:gd name="T14" fmla="*/ 105 w 210"/>
              <a:gd name="T15" fmla="*/ 197 h 209"/>
              <a:gd name="T16" fmla="*/ 198 w 210"/>
              <a:gd name="T17" fmla="*/ 105 h 209"/>
              <a:gd name="T18" fmla="*/ 105 w 210"/>
              <a:gd name="T19" fmla="*/ 1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0" h="209">
                <a:moveTo>
                  <a:pt x="105" y="209"/>
                </a:moveTo>
                <a:cubicBezTo>
                  <a:pt x="47" y="209"/>
                  <a:pt x="0" y="162"/>
                  <a:pt x="0" y="105"/>
                </a:cubicBezTo>
                <a:cubicBezTo>
                  <a:pt x="0" y="47"/>
                  <a:pt x="47" y="0"/>
                  <a:pt x="105" y="0"/>
                </a:cubicBezTo>
                <a:cubicBezTo>
                  <a:pt x="163" y="0"/>
                  <a:pt x="210" y="47"/>
                  <a:pt x="210" y="105"/>
                </a:cubicBezTo>
                <a:cubicBezTo>
                  <a:pt x="210" y="162"/>
                  <a:pt x="163" y="209"/>
                  <a:pt x="105" y="209"/>
                </a:cubicBezTo>
                <a:close/>
                <a:moveTo>
                  <a:pt x="105" y="12"/>
                </a:moveTo>
                <a:cubicBezTo>
                  <a:pt x="54" y="12"/>
                  <a:pt x="12" y="54"/>
                  <a:pt x="12" y="105"/>
                </a:cubicBezTo>
                <a:cubicBezTo>
                  <a:pt x="12" y="156"/>
                  <a:pt x="54" y="197"/>
                  <a:pt x="105" y="197"/>
                </a:cubicBezTo>
                <a:cubicBezTo>
                  <a:pt x="156" y="197"/>
                  <a:pt x="198" y="156"/>
                  <a:pt x="198" y="105"/>
                </a:cubicBezTo>
                <a:cubicBezTo>
                  <a:pt x="198" y="54"/>
                  <a:pt x="156" y="12"/>
                  <a:pt x="105" y="12"/>
                </a:cubicBezTo>
                <a:close/>
              </a:path>
            </a:pathLst>
          </a:custGeom>
          <a:solidFill>
            <a:srgbClr val="E824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5" name="Oval 60">
            <a:extLst>
              <a:ext uri="{FF2B5EF4-FFF2-40B4-BE49-F238E27FC236}">
                <a16:creationId xmlns:a16="http://schemas.microsoft.com/office/drawing/2014/main" xmlns="" id="{61E6E969-4E9F-4339-A3F5-5367069D8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4079" y="8418033"/>
            <a:ext cx="623888" cy="62071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6" name="Freeform 61">
            <a:extLst>
              <a:ext uri="{FF2B5EF4-FFF2-40B4-BE49-F238E27FC236}">
                <a16:creationId xmlns:a16="http://schemas.microsoft.com/office/drawing/2014/main" xmlns="" id="{326E3C56-9353-496D-9A38-815D1CC9B2EA}"/>
              </a:ext>
            </a:extLst>
          </p:cNvPr>
          <p:cNvSpPr>
            <a:spLocks noEditPoints="1"/>
          </p:cNvSpPr>
          <p:nvPr/>
        </p:nvSpPr>
        <p:spPr bwMode="auto">
          <a:xfrm>
            <a:off x="9935029" y="8400570"/>
            <a:ext cx="661988" cy="657225"/>
          </a:xfrm>
          <a:custGeom>
            <a:avLst/>
            <a:gdLst>
              <a:gd name="T0" fmla="*/ 105 w 210"/>
              <a:gd name="T1" fmla="*/ 209 h 209"/>
              <a:gd name="T2" fmla="*/ 0 w 210"/>
              <a:gd name="T3" fmla="*/ 104 h 209"/>
              <a:gd name="T4" fmla="*/ 105 w 210"/>
              <a:gd name="T5" fmla="*/ 0 h 209"/>
              <a:gd name="T6" fmla="*/ 210 w 210"/>
              <a:gd name="T7" fmla="*/ 104 h 209"/>
              <a:gd name="T8" fmla="*/ 105 w 210"/>
              <a:gd name="T9" fmla="*/ 209 h 209"/>
              <a:gd name="T10" fmla="*/ 105 w 210"/>
              <a:gd name="T11" fmla="*/ 12 h 209"/>
              <a:gd name="T12" fmla="*/ 12 w 210"/>
              <a:gd name="T13" fmla="*/ 104 h 209"/>
              <a:gd name="T14" fmla="*/ 105 w 210"/>
              <a:gd name="T15" fmla="*/ 197 h 209"/>
              <a:gd name="T16" fmla="*/ 198 w 210"/>
              <a:gd name="T17" fmla="*/ 104 h 209"/>
              <a:gd name="T18" fmla="*/ 105 w 210"/>
              <a:gd name="T19" fmla="*/ 1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0" h="209">
                <a:moveTo>
                  <a:pt x="105" y="209"/>
                </a:moveTo>
                <a:cubicBezTo>
                  <a:pt x="47" y="209"/>
                  <a:pt x="0" y="162"/>
                  <a:pt x="0" y="104"/>
                </a:cubicBezTo>
                <a:cubicBezTo>
                  <a:pt x="0" y="47"/>
                  <a:pt x="47" y="0"/>
                  <a:pt x="105" y="0"/>
                </a:cubicBezTo>
                <a:cubicBezTo>
                  <a:pt x="163" y="0"/>
                  <a:pt x="210" y="47"/>
                  <a:pt x="210" y="104"/>
                </a:cubicBezTo>
                <a:cubicBezTo>
                  <a:pt x="210" y="162"/>
                  <a:pt x="163" y="209"/>
                  <a:pt x="105" y="209"/>
                </a:cubicBezTo>
                <a:close/>
                <a:moveTo>
                  <a:pt x="105" y="12"/>
                </a:moveTo>
                <a:cubicBezTo>
                  <a:pt x="54" y="12"/>
                  <a:pt x="12" y="53"/>
                  <a:pt x="12" y="104"/>
                </a:cubicBezTo>
                <a:cubicBezTo>
                  <a:pt x="12" y="155"/>
                  <a:pt x="54" y="197"/>
                  <a:pt x="105" y="197"/>
                </a:cubicBezTo>
                <a:cubicBezTo>
                  <a:pt x="156" y="197"/>
                  <a:pt x="198" y="155"/>
                  <a:pt x="198" y="104"/>
                </a:cubicBezTo>
                <a:cubicBezTo>
                  <a:pt x="198" y="53"/>
                  <a:pt x="156" y="12"/>
                  <a:pt x="105" y="12"/>
                </a:cubicBezTo>
                <a:close/>
              </a:path>
            </a:pathLst>
          </a:custGeom>
          <a:solidFill>
            <a:srgbClr val="E824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" name="Freeform 62">
            <a:extLst>
              <a:ext uri="{FF2B5EF4-FFF2-40B4-BE49-F238E27FC236}">
                <a16:creationId xmlns:a16="http://schemas.microsoft.com/office/drawing/2014/main" xmlns="" id="{11DDBEE0-5B5B-41B2-98C0-3A53CF4DEC20}"/>
              </a:ext>
            </a:extLst>
          </p:cNvPr>
          <p:cNvSpPr>
            <a:spLocks noEditPoints="1"/>
          </p:cNvSpPr>
          <p:nvPr/>
        </p:nvSpPr>
        <p:spPr bwMode="auto">
          <a:xfrm>
            <a:off x="10152516" y="8570433"/>
            <a:ext cx="377825" cy="409575"/>
          </a:xfrm>
          <a:custGeom>
            <a:avLst/>
            <a:gdLst>
              <a:gd name="T0" fmla="*/ 143 w 238"/>
              <a:gd name="T1" fmla="*/ 75 h 258"/>
              <a:gd name="T2" fmla="*/ 238 w 238"/>
              <a:gd name="T3" fmla="*/ 0 h 258"/>
              <a:gd name="T4" fmla="*/ 0 w 238"/>
              <a:gd name="T5" fmla="*/ 0 h 258"/>
              <a:gd name="T6" fmla="*/ 2 w 238"/>
              <a:gd name="T7" fmla="*/ 135 h 258"/>
              <a:gd name="T8" fmla="*/ 0 w 238"/>
              <a:gd name="T9" fmla="*/ 135 h 258"/>
              <a:gd name="T10" fmla="*/ 0 w 238"/>
              <a:gd name="T11" fmla="*/ 258 h 258"/>
              <a:gd name="T12" fmla="*/ 24 w 238"/>
              <a:gd name="T13" fmla="*/ 258 h 258"/>
              <a:gd name="T14" fmla="*/ 24 w 238"/>
              <a:gd name="T15" fmla="*/ 143 h 258"/>
              <a:gd name="T16" fmla="*/ 234 w 238"/>
              <a:gd name="T17" fmla="*/ 145 h 258"/>
              <a:gd name="T18" fmla="*/ 143 w 238"/>
              <a:gd name="T19" fmla="*/ 75 h 258"/>
              <a:gd name="T20" fmla="*/ 26 w 238"/>
              <a:gd name="T21" fmla="*/ 23 h 258"/>
              <a:gd name="T22" fmla="*/ 171 w 238"/>
              <a:gd name="T23" fmla="*/ 23 h 258"/>
              <a:gd name="T24" fmla="*/ 105 w 238"/>
              <a:gd name="T25" fmla="*/ 77 h 258"/>
              <a:gd name="T26" fmla="*/ 163 w 238"/>
              <a:gd name="T27" fmla="*/ 121 h 258"/>
              <a:gd name="T28" fmla="*/ 26 w 238"/>
              <a:gd name="T29" fmla="*/ 119 h 258"/>
              <a:gd name="T30" fmla="*/ 26 w 238"/>
              <a:gd name="T31" fmla="*/ 23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8" h="258">
                <a:moveTo>
                  <a:pt x="143" y="75"/>
                </a:moveTo>
                <a:lnTo>
                  <a:pt x="238" y="0"/>
                </a:lnTo>
                <a:lnTo>
                  <a:pt x="0" y="0"/>
                </a:lnTo>
                <a:lnTo>
                  <a:pt x="2" y="135"/>
                </a:lnTo>
                <a:lnTo>
                  <a:pt x="0" y="135"/>
                </a:lnTo>
                <a:lnTo>
                  <a:pt x="0" y="258"/>
                </a:lnTo>
                <a:lnTo>
                  <a:pt x="24" y="258"/>
                </a:lnTo>
                <a:lnTo>
                  <a:pt x="24" y="143"/>
                </a:lnTo>
                <a:lnTo>
                  <a:pt x="234" y="145"/>
                </a:lnTo>
                <a:lnTo>
                  <a:pt x="143" y="75"/>
                </a:lnTo>
                <a:close/>
                <a:moveTo>
                  <a:pt x="26" y="23"/>
                </a:moveTo>
                <a:lnTo>
                  <a:pt x="171" y="23"/>
                </a:lnTo>
                <a:lnTo>
                  <a:pt x="105" y="77"/>
                </a:lnTo>
                <a:lnTo>
                  <a:pt x="163" y="121"/>
                </a:lnTo>
                <a:lnTo>
                  <a:pt x="26" y="119"/>
                </a:lnTo>
                <a:lnTo>
                  <a:pt x="26" y="23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8" name="Oval 63">
            <a:extLst>
              <a:ext uri="{FF2B5EF4-FFF2-40B4-BE49-F238E27FC236}">
                <a16:creationId xmlns:a16="http://schemas.microsoft.com/office/drawing/2014/main" xmlns="" id="{DFBB55D9-5353-4A78-A4D9-A6D04A621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6867" y="9067320"/>
            <a:ext cx="620713" cy="62388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9" name="Freeform 64">
            <a:extLst>
              <a:ext uri="{FF2B5EF4-FFF2-40B4-BE49-F238E27FC236}">
                <a16:creationId xmlns:a16="http://schemas.microsoft.com/office/drawing/2014/main" xmlns="" id="{47A57FD6-9905-4538-AB3E-0E8C415465DD}"/>
              </a:ext>
            </a:extLst>
          </p:cNvPr>
          <p:cNvSpPr>
            <a:spLocks noEditPoints="1"/>
          </p:cNvSpPr>
          <p:nvPr/>
        </p:nvSpPr>
        <p:spPr bwMode="auto">
          <a:xfrm>
            <a:off x="10647817" y="9048270"/>
            <a:ext cx="658813" cy="661987"/>
          </a:xfrm>
          <a:custGeom>
            <a:avLst/>
            <a:gdLst>
              <a:gd name="T0" fmla="*/ 105 w 209"/>
              <a:gd name="T1" fmla="*/ 210 h 210"/>
              <a:gd name="T2" fmla="*/ 0 w 209"/>
              <a:gd name="T3" fmla="*/ 105 h 210"/>
              <a:gd name="T4" fmla="*/ 105 w 209"/>
              <a:gd name="T5" fmla="*/ 0 h 210"/>
              <a:gd name="T6" fmla="*/ 209 w 209"/>
              <a:gd name="T7" fmla="*/ 105 h 210"/>
              <a:gd name="T8" fmla="*/ 105 w 209"/>
              <a:gd name="T9" fmla="*/ 210 h 210"/>
              <a:gd name="T10" fmla="*/ 105 w 209"/>
              <a:gd name="T11" fmla="*/ 12 h 210"/>
              <a:gd name="T12" fmla="*/ 12 w 209"/>
              <a:gd name="T13" fmla="*/ 105 h 210"/>
              <a:gd name="T14" fmla="*/ 105 w 209"/>
              <a:gd name="T15" fmla="*/ 198 h 210"/>
              <a:gd name="T16" fmla="*/ 197 w 209"/>
              <a:gd name="T17" fmla="*/ 105 h 210"/>
              <a:gd name="T18" fmla="*/ 105 w 209"/>
              <a:gd name="T19" fmla="*/ 12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210">
                <a:moveTo>
                  <a:pt x="105" y="210"/>
                </a:moveTo>
                <a:cubicBezTo>
                  <a:pt x="47" y="210"/>
                  <a:pt x="0" y="163"/>
                  <a:pt x="0" y="105"/>
                </a:cubicBezTo>
                <a:cubicBezTo>
                  <a:pt x="0" y="47"/>
                  <a:pt x="47" y="0"/>
                  <a:pt x="105" y="0"/>
                </a:cubicBezTo>
                <a:cubicBezTo>
                  <a:pt x="162" y="0"/>
                  <a:pt x="209" y="47"/>
                  <a:pt x="209" y="105"/>
                </a:cubicBezTo>
                <a:cubicBezTo>
                  <a:pt x="209" y="163"/>
                  <a:pt x="162" y="210"/>
                  <a:pt x="105" y="210"/>
                </a:cubicBezTo>
                <a:close/>
                <a:moveTo>
                  <a:pt x="105" y="12"/>
                </a:moveTo>
                <a:cubicBezTo>
                  <a:pt x="53" y="12"/>
                  <a:pt x="12" y="54"/>
                  <a:pt x="12" y="105"/>
                </a:cubicBezTo>
                <a:cubicBezTo>
                  <a:pt x="12" y="156"/>
                  <a:pt x="53" y="198"/>
                  <a:pt x="105" y="198"/>
                </a:cubicBezTo>
                <a:cubicBezTo>
                  <a:pt x="156" y="198"/>
                  <a:pt x="197" y="156"/>
                  <a:pt x="197" y="105"/>
                </a:cubicBezTo>
                <a:cubicBezTo>
                  <a:pt x="197" y="54"/>
                  <a:pt x="156" y="12"/>
                  <a:pt x="105" y="12"/>
                </a:cubicBezTo>
                <a:close/>
              </a:path>
            </a:pathLst>
          </a:custGeom>
          <a:solidFill>
            <a:srgbClr val="E824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0" name="Freeform 65">
            <a:extLst>
              <a:ext uri="{FF2B5EF4-FFF2-40B4-BE49-F238E27FC236}">
                <a16:creationId xmlns:a16="http://schemas.microsoft.com/office/drawing/2014/main" xmlns="" id="{2CFE78DE-5C8F-4CD8-9FEB-661467304866}"/>
              </a:ext>
            </a:extLst>
          </p:cNvPr>
          <p:cNvSpPr>
            <a:spLocks/>
          </p:cNvSpPr>
          <p:nvPr/>
        </p:nvSpPr>
        <p:spPr bwMode="auto">
          <a:xfrm>
            <a:off x="10855779" y="9219720"/>
            <a:ext cx="0" cy="427037"/>
          </a:xfrm>
          <a:custGeom>
            <a:avLst/>
            <a:gdLst>
              <a:gd name="T0" fmla="*/ 0 h 269"/>
              <a:gd name="T1" fmla="*/ 269 h 269"/>
              <a:gd name="T2" fmla="*/ 0 h 26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9">
                <a:moveTo>
                  <a:pt x="0" y="0"/>
                </a:moveTo>
                <a:lnTo>
                  <a:pt x="0" y="26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1" name="Line 66">
            <a:extLst>
              <a:ext uri="{FF2B5EF4-FFF2-40B4-BE49-F238E27FC236}">
                <a16:creationId xmlns:a16="http://schemas.microsoft.com/office/drawing/2014/main" xmlns="" id="{A3F831F0-6B3D-41CC-B72F-A0E67662EF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5779" y="9219720"/>
            <a:ext cx="0" cy="42703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" name="Rectangle 67">
            <a:extLst>
              <a:ext uri="{FF2B5EF4-FFF2-40B4-BE49-F238E27FC236}">
                <a16:creationId xmlns:a16="http://schemas.microsoft.com/office/drawing/2014/main" xmlns="" id="{2374BAF2-5D40-447C-AD52-3D1F04DDA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6729" y="9219720"/>
            <a:ext cx="38100" cy="427037"/>
          </a:xfrm>
          <a:prstGeom prst="rect">
            <a:avLst/>
          </a:prstGeom>
          <a:solidFill>
            <a:srgbClr val="E824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" name="Freeform 68">
            <a:extLst>
              <a:ext uri="{FF2B5EF4-FFF2-40B4-BE49-F238E27FC236}">
                <a16:creationId xmlns:a16="http://schemas.microsoft.com/office/drawing/2014/main" xmlns="" id="{1811A962-8536-4B76-918A-F3DC57D5148A}"/>
              </a:ext>
            </a:extLst>
          </p:cNvPr>
          <p:cNvSpPr>
            <a:spLocks/>
          </p:cNvSpPr>
          <p:nvPr/>
        </p:nvSpPr>
        <p:spPr bwMode="auto">
          <a:xfrm>
            <a:off x="10855779" y="9187970"/>
            <a:ext cx="307975" cy="285750"/>
          </a:xfrm>
          <a:custGeom>
            <a:avLst/>
            <a:gdLst>
              <a:gd name="T0" fmla="*/ 0 w 194"/>
              <a:gd name="T1" fmla="*/ 0 h 180"/>
              <a:gd name="T2" fmla="*/ 194 w 194"/>
              <a:gd name="T3" fmla="*/ 89 h 180"/>
              <a:gd name="T4" fmla="*/ 0 w 194"/>
              <a:gd name="T5" fmla="*/ 180 h 180"/>
              <a:gd name="T6" fmla="*/ 0 w 194"/>
              <a:gd name="T7" fmla="*/ 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4" h="180">
                <a:moveTo>
                  <a:pt x="0" y="0"/>
                </a:moveTo>
                <a:lnTo>
                  <a:pt x="194" y="89"/>
                </a:lnTo>
                <a:lnTo>
                  <a:pt x="0" y="1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4" name="Freeform 69">
            <a:extLst>
              <a:ext uri="{FF2B5EF4-FFF2-40B4-BE49-F238E27FC236}">
                <a16:creationId xmlns:a16="http://schemas.microsoft.com/office/drawing/2014/main" xmlns="" id="{F65C786F-85C4-47DA-B64C-757E03B41709}"/>
              </a:ext>
            </a:extLst>
          </p:cNvPr>
          <p:cNvSpPr>
            <a:spLocks noEditPoints="1"/>
          </p:cNvSpPr>
          <p:nvPr/>
        </p:nvSpPr>
        <p:spPr bwMode="auto">
          <a:xfrm>
            <a:off x="10836729" y="9156220"/>
            <a:ext cx="371475" cy="346075"/>
          </a:xfrm>
          <a:custGeom>
            <a:avLst/>
            <a:gdLst>
              <a:gd name="T0" fmla="*/ 0 w 234"/>
              <a:gd name="T1" fmla="*/ 218 h 218"/>
              <a:gd name="T2" fmla="*/ 0 w 234"/>
              <a:gd name="T3" fmla="*/ 0 h 218"/>
              <a:gd name="T4" fmla="*/ 234 w 234"/>
              <a:gd name="T5" fmla="*/ 109 h 218"/>
              <a:gd name="T6" fmla="*/ 0 w 234"/>
              <a:gd name="T7" fmla="*/ 218 h 218"/>
              <a:gd name="T8" fmla="*/ 24 w 234"/>
              <a:gd name="T9" fmla="*/ 38 h 218"/>
              <a:gd name="T10" fmla="*/ 24 w 234"/>
              <a:gd name="T11" fmla="*/ 182 h 218"/>
              <a:gd name="T12" fmla="*/ 179 w 234"/>
              <a:gd name="T13" fmla="*/ 109 h 218"/>
              <a:gd name="T14" fmla="*/ 24 w 234"/>
              <a:gd name="T15" fmla="*/ 38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4" h="218">
                <a:moveTo>
                  <a:pt x="0" y="218"/>
                </a:moveTo>
                <a:lnTo>
                  <a:pt x="0" y="0"/>
                </a:lnTo>
                <a:lnTo>
                  <a:pt x="234" y="109"/>
                </a:lnTo>
                <a:lnTo>
                  <a:pt x="0" y="218"/>
                </a:lnTo>
                <a:close/>
                <a:moveTo>
                  <a:pt x="24" y="38"/>
                </a:moveTo>
                <a:lnTo>
                  <a:pt x="24" y="182"/>
                </a:lnTo>
                <a:lnTo>
                  <a:pt x="179" y="109"/>
                </a:lnTo>
                <a:lnTo>
                  <a:pt x="24" y="38"/>
                </a:lnTo>
                <a:close/>
              </a:path>
            </a:pathLst>
          </a:custGeom>
          <a:solidFill>
            <a:srgbClr val="E824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5" name="Freeform 70">
            <a:extLst>
              <a:ext uri="{FF2B5EF4-FFF2-40B4-BE49-F238E27FC236}">
                <a16:creationId xmlns:a16="http://schemas.microsoft.com/office/drawing/2014/main" xmlns="" id="{D233D6AC-62E4-4C90-BE08-E3015D8970A6}"/>
              </a:ext>
            </a:extLst>
          </p:cNvPr>
          <p:cNvSpPr>
            <a:spLocks/>
          </p:cNvSpPr>
          <p:nvPr/>
        </p:nvSpPr>
        <p:spPr bwMode="auto">
          <a:xfrm>
            <a:off x="10354129" y="7063895"/>
            <a:ext cx="287338" cy="258762"/>
          </a:xfrm>
          <a:custGeom>
            <a:avLst/>
            <a:gdLst>
              <a:gd name="T0" fmla="*/ 0 w 181"/>
              <a:gd name="T1" fmla="*/ 0 h 163"/>
              <a:gd name="T2" fmla="*/ 181 w 181"/>
              <a:gd name="T3" fmla="*/ 163 h 163"/>
              <a:gd name="T4" fmla="*/ 0 w 181"/>
              <a:gd name="T5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1" h="163">
                <a:moveTo>
                  <a:pt x="0" y="0"/>
                </a:moveTo>
                <a:lnTo>
                  <a:pt x="181" y="1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" name="Line 71">
            <a:extLst>
              <a:ext uri="{FF2B5EF4-FFF2-40B4-BE49-F238E27FC236}">
                <a16:creationId xmlns:a16="http://schemas.microsoft.com/office/drawing/2014/main" xmlns="" id="{EEB98BAF-96DC-4B12-8586-CE7CAC6EDA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4129" y="7063895"/>
            <a:ext cx="287338" cy="2587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7" name="Freeform 72">
            <a:extLst>
              <a:ext uri="{FF2B5EF4-FFF2-40B4-BE49-F238E27FC236}">
                <a16:creationId xmlns:a16="http://schemas.microsoft.com/office/drawing/2014/main" xmlns="" id="{4A45A1EB-EB01-4909-A0AD-63DA87E910B8}"/>
              </a:ext>
            </a:extLst>
          </p:cNvPr>
          <p:cNvSpPr>
            <a:spLocks/>
          </p:cNvSpPr>
          <p:nvPr/>
        </p:nvSpPr>
        <p:spPr bwMode="auto">
          <a:xfrm>
            <a:off x="10341429" y="7048020"/>
            <a:ext cx="312738" cy="287337"/>
          </a:xfrm>
          <a:custGeom>
            <a:avLst/>
            <a:gdLst>
              <a:gd name="T0" fmla="*/ 181 w 197"/>
              <a:gd name="T1" fmla="*/ 181 h 181"/>
              <a:gd name="T2" fmla="*/ 0 w 197"/>
              <a:gd name="T3" fmla="*/ 18 h 181"/>
              <a:gd name="T4" fmla="*/ 16 w 197"/>
              <a:gd name="T5" fmla="*/ 0 h 181"/>
              <a:gd name="T6" fmla="*/ 197 w 197"/>
              <a:gd name="T7" fmla="*/ 165 h 181"/>
              <a:gd name="T8" fmla="*/ 181 w 197"/>
              <a:gd name="T9" fmla="*/ 18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181">
                <a:moveTo>
                  <a:pt x="181" y="181"/>
                </a:moveTo>
                <a:lnTo>
                  <a:pt x="0" y="18"/>
                </a:lnTo>
                <a:lnTo>
                  <a:pt x="16" y="0"/>
                </a:lnTo>
                <a:lnTo>
                  <a:pt x="197" y="165"/>
                </a:lnTo>
                <a:lnTo>
                  <a:pt x="181" y="181"/>
                </a:lnTo>
                <a:close/>
              </a:path>
            </a:pathLst>
          </a:custGeom>
          <a:solidFill>
            <a:srgbClr val="E824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9" name="Freeform 73">
            <a:extLst>
              <a:ext uri="{FF2B5EF4-FFF2-40B4-BE49-F238E27FC236}">
                <a16:creationId xmlns:a16="http://schemas.microsoft.com/office/drawing/2014/main" xmlns="" id="{956119FA-C107-453E-925A-56A324C63F62}"/>
              </a:ext>
            </a:extLst>
          </p:cNvPr>
          <p:cNvSpPr>
            <a:spLocks/>
          </p:cNvSpPr>
          <p:nvPr/>
        </p:nvSpPr>
        <p:spPr bwMode="auto">
          <a:xfrm>
            <a:off x="10476367" y="8964133"/>
            <a:ext cx="230188" cy="242887"/>
          </a:xfrm>
          <a:custGeom>
            <a:avLst/>
            <a:gdLst>
              <a:gd name="T0" fmla="*/ 0 w 145"/>
              <a:gd name="T1" fmla="*/ 0 h 153"/>
              <a:gd name="T2" fmla="*/ 145 w 145"/>
              <a:gd name="T3" fmla="*/ 153 h 153"/>
              <a:gd name="T4" fmla="*/ 0 w 145"/>
              <a:gd name="T5" fmla="*/ 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5" h="153">
                <a:moveTo>
                  <a:pt x="0" y="0"/>
                </a:moveTo>
                <a:lnTo>
                  <a:pt x="145" y="1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1" name="Line 74">
            <a:extLst>
              <a:ext uri="{FF2B5EF4-FFF2-40B4-BE49-F238E27FC236}">
                <a16:creationId xmlns:a16="http://schemas.microsoft.com/office/drawing/2014/main" xmlns="" id="{D5830C57-3B5A-4BAF-A59C-927539AA3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76367" y="8964133"/>
            <a:ext cx="230188" cy="2428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2" name="Freeform 75">
            <a:extLst>
              <a:ext uri="{FF2B5EF4-FFF2-40B4-BE49-F238E27FC236}">
                <a16:creationId xmlns:a16="http://schemas.microsoft.com/office/drawing/2014/main" xmlns="" id="{3D73BF65-02FA-4213-AD54-1F4FFAF45987}"/>
              </a:ext>
            </a:extLst>
          </p:cNvPr>
          <p:cNvSpPr>
            <a:spLocks/>
          </p:cNvSpPr>
          <p:nvPr/>
        </p:nvSpPr>
        <p:spPr bwMode="auto">
          <a:xfrm>
            <a:off x="10463667" y="8951433"/>
            <a:ext cx="255588" cy="268287"/>
          </a:xfrm>
          <a:custGeom>
            <a:avLst/>
            <a:gdLst>
              <a:gd name="T0" fmla="*/ 143 w 161"/>
              <a:gd name="T1" fmla="*/ 169 h 169"/>
              <a:gd name="T2" fmla="*/ 0 w 161"/>
              <a:gd name="T3" fmla="*/ 18 h 169"/>
              <a:gd name="T4" fmla="*/ 16 w 161"/>
              <a:gd name="T5" fmla="*/ 0 h 169"/>
              <a:gd name="T6" fmla="*/ 161 w 161"/>
              <a:gd name="T7" fmla="*/ 153 h 169"/>
              <a:gd name="T8" fmla="*/ 143 w 161"/>
              <a:gd name="T9" fmla="*/ 169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" h="169">
                <a:moveTo>
                  <a:pt x="143" y="169"/>
                </a:moveTo>
                <a:lnTo>
                  <a:pt x="0" y="18"/>
                </a:lnTo>
                <a:lnTo>
                  <a:pt x="16" y="0"/>
                </a:lnTo>
                <a:lnTo>
                  <a:pt x="161" y="153"/>
                </a:lnTo>
                <a:lnTo>
                  <a:pt x="143" y="169"/>
                </a:lnTo>
                <a:close/>
              </a:path>
            </a:pathLst>
          </a:custGeom>
          <a:solidFill>
            <a:srgbClr val="E824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" name="Freeform 76">
            <a:extLst>
              <a:ext uri="{FF2B5EF4-FFF2-40B4-BE49-F238E27FC236}">
                <a16:creationId xmlns:a16="http://schemas.microsoft.com/office/drawing/2014/main" xmlns="" id="{1807B61C-36F5-482E-8D89-299870FF680C}"/>
              </a:ext>
            </a:extLst>
          </p:cNvPr>
          <p:cNvSpPr>
            <a:spLocks/>
          </p:cNvSpPr>
          <p:nvPr/>
        </p:nvSpPr>
        <p:spPr bwMode="auto">
          <a:xfrm>
            <a:off x="10839904" y="7240108"/>
            <a:ext cx="0" cy="195262"/>
          </a:xfrm>
          <a:custGeom>
            <a:avLst/>
            <a:gdLst>
              <a:gd name="T0" fmla="*/ 0 h 123"/>
              <a:gd name="T1" fmla="*/ 123 h 123"/>
              <a:gd name="T2" fmla="*/ 0 h 12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23">
                <a:moveTo>
                  <a:pt x="0" y="0"/>
                </a:moveTo>
                <a:lnTo>
                  <a:pt x="0" y="1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4" name="Line 77">
            <a:extLst>
              <a:ext uri="{FF2B5EF4-FFF2-40B4-BE49-F238E27FC236}">
                <a16:creationId xmlns:a16="http://schemas.microsoft.com/office/drawing/2014/main" xmlns="" id="{C1988A65-94BD-470A-8427-DA0E249D9C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39904" y="7240108"/>
            <a:ext cx="0" cy="1952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5" name="Rectangle 78">
            <a:extLst>
              <a:ext uri="{FF2B5EF4-FFF2-40B4-BE49-F238E27FC236}">
                <a16:creationId xmlns:a16="http://schemas.microsoft.com/office/drawing/2014/main" xmlns="" id="{D35E1B81-1F34-438C-9F74-0E6250D8A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0854" y="7240108"/>
            <a:ext cx="38100" cy="195262"/>
          </a:xfrm>
          <a:prstGeom prst="rect">
            <a:avLst/>
          </a:prstGeom>
          <a:solidFill>
            <a:srgbClr val="E824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6" name="Freeform 79">
            <a:extLst>
              <a:ext uri="{FF2B5EF4-FFF2-40B4-BE49-F238E27FC236}">
                <a16:creationId xmlns:a16="http://schemas.microsoft.com/office/drawing/2014/main" xmlns="" id="{2F7EC49E-FBB6-4183-9E87-EBD831FE252A}"/>
              </a:ext>
            </a:extLst>
          </p:cNvPr>
          <p:cNvSpPr>
            <a:spLocks/>
          </p:cNvSpPr>
          <p:nvPr/>
        </p:nvSpPr>
        <p:spPr bwMode="auto">
          <a:xfrm>
            <a:off x="10962142" y="7149620"/>
            <a:ext cx="0" cy="374650"/>
          </a:xfrm>
          <a:custGeom>
            <a:avLst/>
            <a:gdLst>
              <a:gd name="T0" fmla="*/ 0 h 236"/>
              <a:gd name="T1" fmla="*/ 236 h 236"/>
              <a:gd name="T2" fmla="*/ 0 h 23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36">
                <a:moveTo>
                  <a:pt x="0" y="0"/>
                </a:moveTo>
                <a:lnTo>
                  <a:pt x="0" y="23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8" name="Line 80">
            <a:extLst>
              <a:ext uri="{FF2B5EF4-FFF2-40B4-BE49-F238E27FC236}">
                <a16:creationId xmlns:a16="http://schemas.microsoft.com/office/drawing/2014/main" xmlns="" id="{3495872D-A3EB-415B-B204-09CA3395DD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62142" y="7149620"/>
            <a:ext cx="0" cy="3746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9" name="Rectangle 81">
            <a:extLst>
              <a:ext uri="{FF2B5EF4-FFF2-40B4-BE49-F238E27FC236}">
                <a16:creationId xmlns:a16="http://schemas.microsoft.com/office/drawing/2014/main" xmlns="" id="{51745D4E-0551-4412-8519-0604C902C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3092" y="7149620"/>
            <a:ext cx="38100" cy="374650"/>
          </a:xfrm>
          <a:prstGeom prst="rect">
            <a:avLst/>
          </a:prstGeom>
          <a:solidFill>
            <a:srgbClr val="E824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" name="Freeform 82">
            <a:extLst>
              <a:ext uri="{FF2B5EF4-FFF2-40B4-BE49-F238E27FC236}">
                <a16:creationId xmlns:a16="http://schemas.microsoft.com/office/drawing/2014/main" xmlns="" id="{9204E4C9-A805-4FD3-9EDE-158DD5D4EE94}"/>
              </a:ext>
            </a:extLst>
          </p:cNvPr>
          <p:cNvSpPr>
            <a:spLocks/>
          </p:cNvSpPr>
          <p:nvPr/>
        </p:nvSpPr>
        <p:spPr bwMode="auto">
          <a:xfrm>
            <a:off x="11085967" y="7240108"/>
            <a:ext cx="0" cy="195262"/>
          </a:xfrm>
          <a:custGeom>
            <a:avLst/>
            <a:gdLst>
              <a:gd name="T0" fmla="*/ 0 h 123"/>
              <a:gd name="T1" fmla="*/ 123 h 123"/>
              <a:gd name="T2" fmla="*/ 0 h 12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23">
                <a:moveTo>
                  <a:pt x="0" y="0"/>
                </a:moveTo>
                <a:lnTo>
                  <a:pt x="0" y="1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1" name="Line 83">
            <a:extLst>
              <a:ext uri="{FF2B5EF4-FFF2-40B4-BE49-F238E27FC236}">
                <a16:creationId xmlns:a16="http://schemas.microsoft.com/office/drawing/2014/main" xmlns="" id="{14122323-2818-43DF-970F-7C2D63FD4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85967" y="7240108"/>
            <a:ext cx="0" cy="1952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2" name="Rectangle 84">
            <a:extLst>
              <a:ext uri="{FF2B5EF4-FFF2-40B4-BE49-F238E27FC236}">
                <a16:creationId xmlns:a16="http://schemas.microsoft.com/office/drawing/2014/main" xmlns="" id="{B2932E0E-38EB-4A7E-8858-C7D3FD86C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6917" y="7240108"/>
            <a:ext cx="38100" cy="195262"/>
          </a:xfrm>
          <a:prstGeom prst="rect">
            <a:avLst/>
          </a:prstGeom>
          <a:solidFill>
            <a:srgbClr val="E824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5" name="Freeform 87">
            <a:extLst>
              <a:ext uri="{FF2B5EF4-FFF2-40B4-BE49-F238E27FC236}">
                <a16:creationId xmlns:a16="http://schemas.microsoft.com/office/drawing/2014/main" xmlns="" id="{A9F7C615-DE27-4F58-B71E-32E21E1DBA31}"/>
              </a:ext>
            </a:extLst>
          </p:cNvPr>
          <p:cNvSpPr>
            <a:spLocks/>
          </p:cNvSpPr>
          <p:nvPr/>
        </p:nvSpPr>
        <p:spPr bwMode="auto">
          <a:xfrm>
            <a:off x="6658429" y="9078433"/>
            <a:ext cx="1563688" cy="306387"/>
          </a:xfrm>
          <a:custGeom>
            <a:avLst/>
            <a:gdLst>
              <a:gd name="T0" fmla="*/ 985 w 985"/>
              <a:gd name="T1" fmla="*/ 96 h 193"/>
              <a:gd name="T2" fmla="*/ 648 w 985"/>
              <a:gd name="T3" fmla="*/ 0 h 193"/>
              <a:gd name="T4" fmla="*/ 648 w 985"/>
              <a:gd name="T5" fmla="*/ 64 h 193"/>
              <a:gd name="T6" fmla="*/ 0 w 985"/>
              <a:gd name="T7" fmla="*/ 64 h 193"/>
              <a:gd name="T8" fmla="*/ 0 w 985"/>
              <a:gd name="T9" fmla="*/ 133 h 193"/>
              <a:gd name="T10" fmla="*/ 648 w 985"/>
              <a:gd name="T11" fmla="*/ 133 h 193"/>
              <a:gd name="T12" fmla="*/ 648 w 985"/>
              <a:gd name="T13" fmla="*/ 193 h 193"/>
              <a:gd name="T14" fmla="*/ 985 w 985"/>
              <a:gd name="T15" fmla="*/ 96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5" h="193">
                <a:moveTo>
                  <a:pt x="985" y="96"/>
                </a:moveTo>
                <a:lnTo>
                  <a:pt x="648" y="0"/>
                </a:lnTo>
                <a:lnTo>
                  <a:pt x="648" y="64"/>
                </a:lnTo>
                <a:lnTo>
                  <a:pt x="0" y="64"/>
                </a:lnTo>
                <a:lnTo>
                  <a:pt x="0" y="133"/>
                </a:lnTo>
                <a:lnTo>
                  <a:pt x="648" y="133"/>
                </a:lnTo>
                <a:lnTo>
                  <a:pt x="648" y="193"/>
                </a:lnTo>
                <a:lnTo>
                  <a:pt x="985" y="96"/>
                </a:lnTo>
                <a:close/>
              </a:path>
            </a:pathLst>
          </a:custGeom>
          <a:solidFill>
            <a:srgbClr val="1D97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6" name="Freeform 88">
            <a:extLst>
              <a:ext uri="{FF2B5EF4-FFF2-40B4-BE49-F238E27FC236}">
                <a16:creationId xmlns:a16="http://schemas.microsoft.com/office/drawing/2014/main" xmlns="" id="{6F91B0EB-CE96-4DDB-AE43-37080916726F}"/>
              </a:ext>
            </a:extLst>
          </p:cNvPr>
          <p:cNvSpPr>
            <a:spLocks/>
          </p:cNvSpPr>
          <p:nvPr/>
        </p:nvSpPr>
        <p:spPr bwMode="auto">
          <a:xfrm>
            <a:off x="6658429" y="6908320"/>
            <a:ext cx="1563688" cy="306387"/>
          </a:xfrm>
          <a:custGeom>
            <a:avLst/>
            <a:gdLst>
              <a:gd name="T0" fmla="*/ 985 w 985"/>
              <a:gd name="T1" fmla="*/ 93 h 193"/>
              <a:gd name="T2" fmla="*/ 648 w 985"/>
              <a:gd name="T3" fmla="*/ 0 h 193"/>
              <a:gd name="T4" fmla="*/ 648 w 985"/>
              <a:gd name="T5" fmla="*/ 64 h 193"/>
              <a:gd name="T6" fmla="*/ 0 w 985"/>
              <a:gd name="T7" fmla="*/ 64 h 193"/>
              <a:gd name="T8" fmla="*/ 0 w 985"/>
              <a:gd name="T9" fmla="*/ 133 h 193"/>
              <a:gd name="T10" fmla="*/ 648 w 985"/>
              <a:gd name="T11" fmla="*/ 133 h 193"/>
              <a:gd name="T12" fmla="*/ 648 w 985"/>
              <a:gd name="T13" fmla="*/ 193 h 193"/>
              <a:gd name="T14" fmla="*/ 985 w 985"/>
              <a:gd name="T15" fmla="*/ 93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5" h="193">
                <a:moveTo>
                  <a:pt x="985" y="93"/>
                </a:moveTo>
                <a:lnTo>
                  <a:pt x="648" y="0"/>
                </a:lnTo>
                <a:lnTo>
                  <a:pt x="648" y="64"/>
                </a:lnTo>
                <a:lnTo>
                  <a:pt x="0" y="64"/>
                </a:lnTo>
                <a:lnTo>
                  <a:pt x="0" y="133"/>
                </a:lnTo>
                <a:lnTo>
                  <a:pt x="648" y="133"/>
                </a:lnTo>
                <a:lnTo>
                  <a:pt x="648" y="193"/>
                </a:lnTo>
                <a:lnTo>
                  <a:pt x="985" y="93"/>
                </a:lnTo>
                <a:close/>
              </a:path>
            </a:pathLst>
          </a:custGeom>
          <a:solidFill>
            <a:srgbClr val="1D97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7" name="Freeform 89">
            <a:extLst>
              <a:ext uri="{FF2B5EF4-FFF2-40B4-BE49-F238E27FC236}">
                <a16:creationId xmlns:a16="http://schemas.microsoft.com/office/drawing/2014/main" xmlns="" id="{1B194BE7-FE1F-4C8E-96D9-323993A9E57C}"/>
              </a:ext>
            </a:extLst>
          </p:cNvPr>
          <p:cNvSpPr>
            <a:spLocks/>
          </p:cNvSpPr>
          <p:nvPr/>
        </p:nvSpPr>
        <p:spPr bwMode="auto">
          <a:xfrm>
            <a:off x="11803889" y="4646317"/>
            <a:ext cx="1563688" cy="304800"/>
          </a:xfrm>
          <a:custGeom>
            <a:avLst/>
            <a:gdLst>
              <a:gd name="T0" fmla="*/ 985 w 985"/>
              <a:gd name="T1" fmla="*/ 93 h 192"/>
              <a:gd name="T2" fmla="*/ 648 w 985"/>
              <a:gd name="T3" fmla="*/ 0 h 192"/>
              <a:gd name="T4" fmla="*/ 648 w 985"/>
              <a:gd name="T5" fmla="*/ 63 h 192"/>
              <a:gd name="T6" fmla="*/ 0 w 985"/>
              <a:gd name="T7" fmla="*/ 63 h 192"/>
              <a:gd name="T8" fmla="*/ 0 w 985"/>
              <a:gd name="T9" fmla="*/ 133 h 192"/>
              <a:gd name="T10" fmla="*/ 648 w 985"/>
              <a:gd name="T11" fmla="*/ 133 h 192"/>
              <a:gd name="T12" fmla="*/ 648 w 985"/>
              <a:gd name="T13" fmla="*/ 192 h 192"/>
              <a:gd name="T14" fmla="*/ 985 w 985"/>
              <a:gd name="T15" fmla="*/ 9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5" h="192">
                <a:moveTo>
                  <a:pt x="985" y="93"/>
                </a:moveTo>
                <a:lnTo>
                  <a:pt x="648" y="0"/>
                </a:lnTo>
                <a:lnTo>
                  <a:pt x="648" y="63"/>
                </a:lnTo>
                <a:lnTo>
                  <a:pt x="0" y="63"/>
                </a:lnTo>
                <a:lnTo>
                  <a:pt x="0" y="133"/>
                </a:lnTo>
                <a:lnTo>
                  <a:pt x="648" y="133"/>
                </a:lnTo>
                <a:lnTo>
                  <a:pt x="648" y="192"/>
                </a:lnTo>
                <a:lnTo>
                  <a:pt x="985" y="93"/>
                </a:lnTo>
                <a:close/>
              </a:path>
            </a:pathLst>
          </a:custGeom>
          <a:solidFill>
            <a:srgbClr val="1D97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9" name="Freeform 90">
            <a:extLst>
              <a:ext uri="{FF2B5EF4-FFF2-40B4-BE49-F238E27FC236}">
                <a16:creationId xmlns:a16="http://schemas.microsoft.com/office/drawing/2014/main" xmlns="" id="{4E9AFC75-BF40-4415-9B63-4069A55A8079}"/>
              </a:ext>
            </a:extLst>
          </p:cNvPr>
          <p:cNvSpPr>
            <a:spLocks/>
          </p:cNvSpPr>
          <p:nvPr/>
        </p:nvSpPr>
        <p:spPr bwMode="auto">
          <a:xfrm>
            <a:off x="11779704" y="8635520"/>
            <a:ext cx="2017713" cy="306387"/>
          </a:xfrm>
          <a:custGeom>
            <a:avLst/>
            <a:gdLst>
              <a:gd name="T0" fmla="*/ 1271 w 1271"/>
              <a:gd name="T1" fmla="*/ 96 h 193"/>
              <a:gd name="T2" fmla="*/ 933 w 1271"/>
              <a:gd name="T3" fmla="*/ 0 h 193"/>
              <a:gd name="T4" fmla="*/ 933 w 1271"/>
              <a:gd name="T5" fmla="*/ 64 h 193"/>
              <a:gd name="T6" fmla="*/ 0 w 1271"/>
              <a:gd name="T7" fmla="*/ 64 h 193"/>
              <a:gd name="T8" fmla="*/ 0 w 1271"/>
              <a:gd name="T9" fmla="*/ 133 h 193"/>
              <a:gd name="T10" fmla="*/ 933 w 1271"/>
              <a:gd name="T11" fmla="*/ 133 h 193"/>
              <a:gd name="T12" fmla="*/ 933 w 1271"/>
              <a:gd name="T13" fmla="*/ 193 h 193"/>
              <a:gd name="T14" fmla="*/ 1271 w 1271"/>
              <a:gd name="T15" fmla="*/ 96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71" h="193">
                <a:moveTo>
                  <a:pt x="1271" y="96"/>
                </a:moveTo>
                <a:lnTo>
                  <a:pt x="933" y="0"/>
                </a:lnTo>
                <a:lnTo>
                  <a:pt x="933" y="64"/>
                </a:lnTo>
                <a:lnTo>
                  <a:pt x="0" y="64"/>
                </a:lnTo>
                <a:lnTo>
                  <a:pt x="0" y="133"/>
                </a:lnTo>
                <a:lnTo>
                  <a:pt x="933" y="133"/>
                </a:lnTo>
                <a:lnTo>
                  <a:pt x="933" y="193"/>
                </a:lnTo>
                <a:lnTo>
                  <a:pt x="1271" y="96"/>
                </a:lnTo>
                <a:close/>
              </a:path>
            </a:pathLst>
          </a:custGeom>
          <a:solidFill>
            <a:srgbClr val="D1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0" name="Freeform 91">
            <a:extLst>
              <a:ext uri="{FF2B5EF4-FFF2-40B4-BE49-F238E27FC236}">
                <a16:creationId xmlns:a16="http://schemas.microsoft.com/office/drawing/2014/main" xmlns="" id="{1869B5C9-21FB-47EC-AC37-6800ADA4570E}"/>
              </a:ext>
            </a:extLst>
          </p:cNvPr>
          <p:cNvSpPr>
            <a:spLocks/>
          </p:cNvSpPr>
          <p:nvPr/>
        </p:nvSpPr>
        <p:spPr bwMode="auto">
          <a:xfrm>
            <a:off x="11619368" y="5350403"/>
            <a:ext cx="2178050" cy="1306566"/>
          </a:xfrm>
          <a:custGeom>
            <a:avLst/>
            <a:gdLst>
              <a:gd name="T0" fmla="*/ 1124 w 1124"/>
              <a:gd name="T1" fmla="*/ 0 h 654"/>
              <a:gd name="T2" fmla="*/ 785 w 1124"/>
              <a:gd name="T3" fmla="*/ 83 h 654"/>
              <a:gd name="T4" fmla="*/ 814 w 1124"/>
              <a:gd name="T5" fmla="*/ 136 h 654"/>
              <a:gd name="T6" fmla="*/ 0 w 1124"/>
              <a:gd name="T7" fmla="*/ 595 h 654"/>
              <a:gd name="T8" fmla="*/ 36 w 1124"/>
              <a:gd name="T9" fmla="*/ 654 h 654"/>
              <a:gd name="T10" fmla="*/ 848 w 1124"/>
              <a:gd name="T11" fmla="*/ 198 h 654"/>
              <a:gd name="T12" fmla="*/ 878 w 1124"/>
              <a:gd name="T13" fmla="*/ 250 h 654"/>
              <a:gd name="T14" fmla="*/ 1124 w 1124"/>
              <a:gd name="T15" fmla="*/ 0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24" h="654">
                <a:moveTo>
                  <a:pt x="1124" y="0"/>
                </a:moveTo>
                <a:lnTo>
                  <a:pt x="785" y="83"/>
                </a:lnTo>
                <a:lnTo>
                  <a:pt x="814" y="136"/>
                </a:lnTo>
                <a:lnTo>
                  <a:pt x="0" y="595"/>
                </a:lnTo>
                <a:lnTo>
                  <a:pt x="36" y="654"/>
                </a:lnTo>
                <a:lnTo>
                  <a:pt x="848" y="198"/>
                </a:lnTo>
                <a:lnTo>
                  <a:pt x="878" y="250"/>
                </a:lnTo>
                <a:lnTo>
                  <a:pt x="1124" y="0"/>
                </a:lnTo>
                <a:close/>
              </a:path>
            </a:pathLst>
          </a:custGeom>
          <a:solidFill>
            <a:srgbClr val="D1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857B9650-2F3F-447A-BEF4-43573BA96E55}"/>
              </a:ext>
            </a:extLst>
          </p:cNvPr>
          <p:cNvCxnSpPr>
            <a:cxnSpLocks/>
          </p:cNvCxnSpPr>
          <p:nvPr/>
        </p:nvCxnSpPr>
        <p:spPr>
          <a:xfrm>
            <a:off x="6640982" y="4805067"/>
            <a:ext cx="6218221" cy="0"/>
          </a:xfrm>
          <a:prstGeom prst="line">
            <a:avLst/>
          </a:prstGeom>
          <a:ln w="127000">
            <a:solidFill>
              <a:srgbClr val="1D97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xmlns="" id="{7E4C164F-6AEE-47D0-B230-73F9347E69A5}"/>
              </a:ext>
            </a:extLst>
          </p:cNvPr>
          <p:cNvSpPr/>
          <p:nvPr/>
        </p:nvSpPr>
        <p:spPr bwMode="auto">
          <a:xfrm>
            <a:off x="6825785" y="4025555"/>
            <a:ext cx="593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Montserrat" panose="00000500000000000000" pitchFamily="2" charset="-52"/>
              </a:rPr>
              <a:t>ПРЯМОЕ взаимодействие </a:t>
            </a:r>
          </a:p>
          <a:p>
            <a:pPr algn="ctr"/>
            <a:r>
              <a:rPr lang="ru-RU" sz="2000" b="1" dirty="0">
                <a:latin typeface="Montserrat" panose="00000500000000000000" pitchFamily="2" charset="-52"/>
              </a:rPr>
              <a:t>разведка-средства поражения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338CB00-0DF3-49C7-8A0B-CBE81F326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1729" y="5104044"/>
            <a:ext cx="303213" cy="749300"/>
          </a:xfrm>
          <a:prstGeom prst="rect">
            <a:avLst/>
          </a:prstGeom>
          <a:solidFill>
            <a:srgbClr val="BABA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A2868AAA-4B76-4B9B-B18B-11661C968676}"/>
              </a:ext>
            </a:extLst>
          </p:cNvPr>
          <p:cNvSpPr>
            <a:spLocks noEditPoints="1"/>
          </p:cNvSpPr>
          <p:nvPr/>
        </p:nvSpPr>
        <p:spPr bwMode="auto">
          <a:xfrm>
            <a:off x="15237279" y="4554769"/>
            <a:ext cx="396875" cy="1343025"/>
          </a:xfrm>
          <a:custGeom>
            <a:avLst/>
            <a:gdLst>
              <a:gd name="T0" fmla="*/ 117 w 126"/>
              <a:gd name="T1" fmla="*/ 140 h 426"/>
              <a:gd name="T2" fmla="*/ 82 w 126"/>
              <a:gd name="T3" fmla="*/ 140 h 426"/>
              <a:gd name="T4" fmla="*/ 46 w 126"/>
              <a:gd name="T5" fmla="*/ 127 h 426"/>
              <a:gd name="T6" fmla="*/ 39 w 126"/>
              <a:gd name="T7" fmla="*/ 11 h 426"/>
              <a:gd name="T8" fmla="*/ 21 w 126"/>
              <a:gd name="T9" fmla="*/ 11 h 426"/>
              <a:gd name="T10" fmla="*/ 14 w 126"/>
              <a:gd name="T11" fmla="*/ 128 h 426"/>
              <a:gd name="T12" fmla="*/ 8 w 126"/>
              <a:gd name="T13" fmla="*/ 140 h 426"/>
              <a:gd name="T14" fmla="*/ 14 w 126"/>
              <a:gd name="T15" fmla="*/ 426 h 426"/>
              <a:gd name="T16" fmla="*/ 120 w 126"/>
              <a:gd name="T17" fmla="*/ 425 h 426"/>
              <a:gd name="T18" fmla="*/ 105 w 126"/>
              <a:gd name="T19" fmla="*/ 353 h 426"/>
              <a:gd name="T20" fmla="*/ 80 w 126"/>
              <a:gd name="T21" fmla="*/ 351 h 426"/>
              <a:gd name="T22" fmla="*/ 108 w 126"/>
              <a:gd name="T23" fmla="*/ 349 h 426"/>
              <a:gd name="T24" fmla="*/ 53 w 126"/>
              <a:gd name="T25" fmla="*/ 358 h 426"/>
              <a:gd name="T26" fmla="*/ 68 w 126"/>
              <a:gd name="T27" fmla="*/ 367 h 426"/>
              <a:gd name="T28" fmla="*/ 53 w 126"/>
              <a:gd name="T29" fmla="*/ 367 h 426"/>
              <a:gd name="T30" fmla="*/ 75 w 126"/>
              <a:gd name="T31" fmla="*/ 351 h 426"/>
              <a:gd name="T32" fmla="*/ 51 w 126"/>
              <a:gd name="T33" fmla="*/ 352 h 426"/>
              <a:gd name="T34" fmla="*/ 58 w 126"/>
              <a:gd name="T35" fmla="*/ 344 h 426"/>
              <a:gd name="T36" fmla="*/ 75 w 126"/>
              <a:gd name="T37" fmla="*/ 346 h 426"/>
              <a:gd name="T38" fmla="*/ 73 w 126"/>
              <a:gd name="T39" fmla="*/ 339 h 426"/>
              <a:gd name="T40" fmla="*/ 51 w 126"/>
              <a:gd name="T41" fmla="*/ 332 h 426"/>
              <a:gd name="T42" fmla="*/ 73 w 126"/>
              <a:gd name="T43" fmla="*/ 330 h 426"/>
              <a:gd name="T44" fmla="*/ 63 w 126"/>
              <a:gd name="T45" fmla="*/ 318 h 426"/>
              <a:gd name="T46" fmla="*/ 83 w 126"/>
              <a:gd name="T47" fmla="*/ 299 h 426"/>
              <a:gd name="T48" fmla="*/ 43 w 126"/>
              <a:gd name="T49" fmla="*/ 367 h 426"/>
              <a:gd name="T50" fmla="*/ 21 w 126"/>
              <a:gd name="T51" fmla="*/ 367 h 426"/>
              <a:gd name="T52" fmla="*/ 42 w 126"/>
              <a:gd name="T53" fmla="*/ 358 h 426"/>
              <a:gd name="T54" fmla="*/ 45 w 126"/>
              <a:gd name="T55" fmla="*/ 333 h 426"/>
              <a:gd name="T56" fmla="*/ 32 w 126"/>
              <a:gd name="T57" fmla="*/ 339 h 426"/>
              <a:gd name="T58" fmla="*/ 19 w 126"/>
              <a:gd name="T59" fmla="*/ 331 h 426"/>
              <a:gd name="T60" fmla="*/ 45 w 126"/>
              <a:gd name="T61" fmla="*/ 332 h 426"/>
              <a:gd name="T62" fmla="*/ 21 w 126"/>
              <a:gd name="T63" fmla="*/ 344 h 426"/>
              <a:gd name="T64" fmla="*/ 43 w 126"/>
              <a:gd name="T65" fmla="*/ 344 h 426"/>
              <a:gd name="T66" fmla="*/ 43 w 126"/>
              <a:gd name="T67" fmla="*/ 353 h 426"/>
              <a:gd name="T68" fmla="*/ 108 w 126"/>
              <a:gd name="T69" fmla="*/ 334 h 426"/>
              <a:gd name="T70" fmla="*/ 81 w 126"/>
              <a:gd name="T71" fmla="*/ 337 h 426"/>
              <a:gd name="T72" fmla="*/ 94 w 126"/>
              <a:gd name="T73" fmla="*/ 330 h 426"/>
              <a:gd name="T74" fmla="*/ 97 w 126"/>
              <a:gd name="T75" fmla="*/ 214 h 426"/>
              <a:gd name="T76" fmla="*/ 97 w 126"/>
              <a:gd name="T77" fmla="*/ 267 h 426"/>
              <a:gd name="T78" fmla="*/ 25 w 126"/>
              <a:gd name="T79" fmla="*/ 262 h 426"/>
              <a:gd name="T80" fmla="*/ 30 w 126"/>
              <a:gd name="T81" fmla="*/ 214 h 426"/>
              <a:gd name="T82" fmla="*/ 20 w 126"/>
              <a:gd name="T83" fmla="*/ 382 h 426"/>
              <a:gd name="T84" fmla="*/ 32 w 126"/>
              <a:gd name="T85" fmla="*/ 373 h 426"/>
              <a:gd name="T86" fmla="*/ 45 w 126"/>
              <a:gd name="T87" fmla="*/ 375 h 426"/>
              <a:gd name="T88" fmla="*/ 20 w 126"/>
              <a:gd name="T89" fmla="*/ 382 h 426"/>
              <a:gd name="T90" fmla="*/ 48 w 126"/>
              <a:gd name="T91" fmla="*/ 403 h 426"/>
              <a:gd name="T92" fmla="*/ 62 w 126"/>
              <a:gd name="T93" fmla="*/ 409 h 426"/>
              <a:gd name="T94" fmla="*/ 66 w 126"/>
              <a:gd name="T95" fmla="*/ 406 h 426"/>
              <a:gd name="T96" fmla="*/ 75 w 126"/>
              <a:gd name="T97" fmla="*/ 380 h 426"/>
              <a:gd name="T98" fmla="*/ 51 w 126"/>
              <a:gd name="T99" fmla="*/ 380 h 426"/>
              <a:gd name="T100" fmla="*/ 73 w 126"/>
              <a:gd name="T101" fmla="*/ 373 h 426"/>
              <a:gd name="T102" fmla="*/ 75 w 126"/>
              <a:gd name="T103" fmla="*/ 407 h 426"/>
              <a:gd name="T104" fmla="*/ 78 w 126"/>
              <a:gd name="T105" fmla="*/ 410 h 426"/>
              <a:gd name="T106" fmla="*/ 94 w 126"/>
              <a:gd name="T107" fmla="*/ 382 h 426"/>
              <a:gd name="T108" fmla="*/ 81 w 126"/>
              <a:gd name="T109" fmla="*/ 375 h 426"/>
              <a:gd name="T110" fmla="*/ 108 w 126"/>
              <a:gd name="T111" fmla="*/ 377 h 426"/>
              <a:gd name="T112" fmla="*/ 105 w 126"/>
              <a:gd name="T113" fmla="*/ 367 h 426"/>
              <a:gd name="T114" fmla="*/ 81 w 126"/>
              <a:gd name="T115" fmla="*/ 360 h 426"/>
              <a:gd name="T116" fmla="*/ 94 w 126"/>
              <a:gd name="T117" fmla="*/ 358 h 426"/>
              <a:gd name="T118" fmla="*/ 107 w 126"/>
              <a:gd name="T119" fmla="*/ 36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6" h="426">
                <a:moveTo>
                  <a:pt x="126" y="149"/>
                </a:moveTo>
                <a:cubicBezTo>
                  <a:pt x="126" y="145"/>
                  <a:pt x="123" y="141"/>
                  <a:pt x="119" y="140"/>
                </a:cubicBezTo>
                <a:cubicBezTo>
                  <a:pt x="118" y="140"/>
                  <a:pt x="118" y="140"/>
                  <a:pt x="117" y="140"/>
                </a:cubicBezTo>
                <a:cubicBezTo>
                  <a:pt x="92" y="140"/>
                  <a:pt x="92" y="140"/>
                  <a:pt x="92" y="140"/>
                </a:cubicBezTo>
                <a:cubicBezTo>
                  <a:pt x="92" y="140"/>
                  <a:pt x="91" y="140"/>
                  <a:pt x="91" y="140"/>
                </a:cubicBezTo>
                <a:cubicBezTo>
                  <a:pt x="88" y="140"/>
                  <a:pt x="85" y="140"/>
                  <a:pt x="82" y="140"/>
                </a:cubicBezTo>
                <a:cubicBezTo>
                  <a:pt x="81" y="140"/>
                  <a:pt x="81" y="140"/>
                  <a:pt x="80" y="140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46" y="135"/>
                  <a:pt x="46" y="131"/>
                  <a:pt x="46" y="127"/>
                </a:cubicBezTo>
                <a:cubicBezTo>
                  <a:pt x="46" y="117"/>
                  <a:pt x="44" y="108"/>
                  <a:pt x="42" y="100"/>
                </a:cubicBezTo>
                <a:cubicBezTo>
                  <a:pt x="41" y="95"/>
                  <a:pt x="39" y="91"/>
                  <a:pt x="39" y="87"/>
                </a:cubicBezTo>
                <a:cubicBezTo>
                  <a:pt x="39" y="62"/>
                  <a:pt x="39" y="36"/>
                  <a:pt x="39" y="11"/>
                </a:cubicBezTo>
                <a:cubicBezTo>
                  <a:pt x="39" y="6"/>
                  <a:pt x="36" y="2"/>
                  <a:pt x="32" y="0"/>
                </a:cubicBezTo>
                <a:cubicBezTo>
                  <a:pt x="31" y="0"/>
                  <a:pt x="30" y="0"/>
                  <a:pt x="29" y="0"/>
                </a:cubicBezTo>
                <a:cubicBezTo>
                  <a:pt x="24" y="2"/>
                  <a:pt x="21" y="5"/>
                  <a:pt x="21" y="11"/>
                </a:cubicBezTo>
                <a:cubicBezTo>
                  <a:pt x="22" y="35"/>
                  <a:pt x="21" y="60"/>
                  <a:pt x="22" y="84"/>
                </a:cubicBezTo>
                <a:cubicBezTo>
                  <a:pt x="22" y="89"/>
                  <a:pt x="21" y="93"/>
                  <a:pt x="19" y="97"/>
                </a:cubicBezTo>
                <a:cubicBezTo>
                  <a:pt x="16" y="107"/>
                  <a:pt x="14" y="117"/>
                  <a:pt x="14" y="128"/>
                </a:cubicBezTo>
                <a:cubicBezTo>
                  <a:pt x="14" y="132"/>
                  <a:pt x="14" y="136"/>
                  <a:pt x="14" y="140"/>
                </a:cubicBezTo>
                <a:cubicBezTo>
                  <a:pt x="9" y="140"/>
                  <a:pt x="9" y="140"/>
                  <a:pt x="9" y="140"/>
                </a:cubicBezTo>
                <a:cubicBezTo>
                  <a:pt x="9" y="140"/>
                  <a:pt x="9" y="140"/>
                  <a:pt x="8" y="140"/>
                </a:cubicBezTo>
                <a:cubicBezTo>
                  <a:pt x="3" y="141"/>
                  <a:pt x="0" y="145"/>
                  <a:pt x="0" y="150"/>
                </a:cubicBezTo>
                <a:cubicBezTo>
                  <a:pt x="0" y="416"/>
                  <a:pt x="0" y="416"/>
                  <a:pt x="0" y="416"/>
                </a:cubicBezTo>
                <a:cubicBezTo>
                  <a:pt x="0" y="422"/>
                  <a:pt x="8" y="426"/>
                  <a:pt x="14" y="426"/>
                </a:cubicBezTo>
                <a:cubicBezTo>
                  <a:pt x="17" y="426"/>
                  <a:pt x="20" y="426"/>
                  <a:pt x="23" y="426"/>
                </a:cubicBezTo>
                <a:cubicBezTo>
                  <a:pt x="53" y="426"/>
                  <a:pt x="85" y="426"/>
                  <a:pt x="115" y="426"/>
                </a:cubicBezTo>
                <a:cubicBezTo>
                  <a:pt x="116" y="426"/>
                  <a:pt x="118" y="426"/>
                  <a:pt x="120" y="425"/>
                </a:cubicBezTo>
                <a:cubicBezTo>
                  <a:pt x="124" y="423"/>
                  <a:pt x="126" y="420"/>
                  <a:pt x="126" y="415"/>
                </a:cubicBezTo>
                <a:cubicBezTo>
                  <a:pt x="126" y="392"/>
                  <a:pt x="126" y="156"/>
                  <a:pt x="126" y="149"/>
                </a:cubicBezTo>
                <a:close/>
                <a:moveTo>
                  <a:pt x="105" y="353"/>
                </a:moveTo>
                <a:cubicBezTo>
                  <a:pt x="101" y="353"/>
                  <a:pt x="98" y="353"/>
                  <a:pt x="94" y="353"/>
                </a:cubicBezTo>
                <a:cubicBezTo>
                  <a:pt x="90" y="353"/>
                  <a:pt x="87" y="353"/>
                  <a:pt x="83" y="353"/>
                </a:cubicBezTo>
                <a:cubicBezTo>
                  <a:pt x="81" y="353"/>
                  <a:pt x="81" y="353"/>
                  <a:pt x="80" y="351"/>
                </a:cubicBezTo>
                <a:cubicBezTo>
                  <a:pt x="80" y="344"/>
                  <a:pt x="80" y="344"/>
                  <a:pt x="87" y="344"/>
                </a:cubicBezTo>
                <a:cubicBezTo>
                  <a:pt x="93" y="344"/>
                  <a:pt x="99" y="344"/>
                  <a:pt x="105" y="344"/>
                </a:cubicBezTo>
                <a:cubicBezTo>
                  <a:pt x="109" y="344"/>
                  <a:pt x="108" y="346"/>
                  <a:pt x="108" y="349"/>
                </a:cubicBezTo>
                <a:cubicBezTo>
                  <a:pt x="108" y="352"/>
                  <a:pt x="108" y="353"/>
                  <a:pt x="105" y="353"/>
                </a:cubicBezTo>
                <a:close/>
                <a:moveTo>
                  <a:pt x="51" y="360"/>
                </a:moveTo>
                <a:cubicBezTo>
                  <a:pt x="51" y="359"/>
                  <a:pt x="51" y="358"/>
                  <a:pt x="53" y="358"/>
                </a:cubicBezTo>
                <a:cubicBezTo>
                  <a:pt x="59" y="358"/>
                  <a:pt x="66" y="358"/>
                  <a:pt x="73" y="358"/>
                </a:cubicBezTo>
                <a:cubicBezTo>
                  <a:pt x="74" y="358"/>
                  <a:pt x="75" y="359"/>
                  <a:pt x="75" y="360"/>
                </a:cubicBezTo>
                <a:cubicBezTo>
                  <a:pt x="75" y="369"/>
                  <a:pt x="76" y="367"/>
                  <a:pt x="68" y="367"/>
                </a:cubicBezTo>
                <a:cubicBezTo>
                  <a:pt x="66" y="367"/>
                  <a:pt x="64" y="367"/>
                  <a:pt x="62" y="367"/>
                </a:cubicBezTo>
                <a:cubicBezTo>
                  <a:pt x="62" y="367"/>
                  <a:pt x="62" y="367"/>
                  <a:pt x="62" y="367"/>
                </a:cubicBezTo>
                <a:cubicBezTo>
                  <a:pt x="59" y="367"/>
                  <a:pt x="56" y="367"/>
                  <a:pt x="53" y="367"/>
                </a:cubicBezTo>
                <a:cubicBezTo>
                  <a:pt x="51" y="367"/>
                  <a:pt x="51" y="367"/>
                  <a:pt x="51" y="365"/>
                </a:cubicBezTo>
                <a:cubicBezTo>
                  <a:pt x="51" y="363"/>
                  <a:pt x="51" y="362"/>
                  <a:pt x="51" y="360"/>
                </a:cubicBezTo>
                <a:close/>
                <a:moveTo>
                  <a:pt x="75" y="351"/>
                </a:moveTo>
                <a:cubicBezTo>
                  <a:pt x="75" y="353"/>
                  <a:pt x="74" y="353"/>
                  <a:pt x="73" y="353"/>
                </a:cubicBezTo>
                <a:cubicBezTo>
                  <a:pt x="66" y="353"/>
                  <a:pt x="59" y="353"/>
                  <a:pt x="52" y="353"/>
                </a:cubicBezTo>
                <a:cubicBezTo>
                  <a:pt x="51" y="353"/>
                  <a:pt x="51" y="353"/>
                  <a:pt x="51" y="352"/>
                </a:cubicBezTo>
                <a:cubicBezTo>
                  <a:pt x="51" y="351"/>
                  <a:pt x="51" y="351"/>
                  <a:pt x="51" y="351"/>
                </a:cubicBezTo>
                <a:cubicBezTo>
                  <a:pt x="51" y="349"/>
                  <a:pt x="50" y="346"/>
                  <a:pt x="51" y="345"/>
                </a:cubicBezTo>
                <a:cubicBezTo>
                  <a:pt x="52" y="344"/>
                  <a:pt x="55" y="344"/>
                  <a:pt x="58" y="344"/>
                </a:cubicBezTo>
                <a:cubicBezTo>
                  <a:pt x="59" y="344"/>
                  <a:pt x="61" y="344"/>
                  <a:pt x="63" y="344"/>
                </a:cubicBezTo>
                <a:cubicBezTo>
                  <a:pt x="66" y="344"/>
                  <a:pt x="69" y="344"/>
                  <a:pt x="73" y="344"/>
                </a:cubicBezTo>
                <a:cubicBezTo>
                  <a:pt x="74" y="344"/>
                  <a:pt x="75" y="345"/>
                  <a:pt x="75" y="346"/>
                </a:cubicBezTo>
                <a:cubicBezTo>
                  <a:pt x="75" y="348"/>
                  <a:pt x="75" y="350"/>
                  <a:pt x="75" y="351"/>
                </a:cubicBezTo>
                <a:close/>
                <a:moveTo>
                  <a:pt x="75" y="337"/>
                </a:moveTo>
                <a:cubicBezTo>
                  <a:pt x="75" y="338"/>
                  <a:pt x="74" y="339"/>
                  <a:pt x="73" y="339"/>
                </a:cubicBezTo>
                <a:cubicBezTo>
                  <a:pt x="66" y="339"/>
                  <a:pt x="59" y="339"/>
                  <a:pt x="53" y="339"/>
                </a:cubicBezTo>
                <a:cubicBezTo>
                  <a:pt x="51" y="339"/>
                  <a:pt x="51" y="338"/>
                  <a:pt x="51" y="337"/>
                </a:cubicBezTo>
                <a:cubicBezTo>
                  <a:pt x="51" y="335"/>
                  <a:pt x="51" y="333"/>
                  <a:pt x="51" y="332"/>
                </a:cubicBezTo>
                <a:cubicBezTo>
                  <a:pt x="51" y="330"/>
                  <a:pt x="51" y="330"/>
                  <a:pt x="53" y="330"/>
                </a:cubicBezTo>
                <a:cubicBezTo>
                  <a:pt x="56" y="330"/>
                  <a:pt x="59" y="330"/>
                  <a:pt x="63" y="330"/>
                </a:cubicBezTo>
                <a:cubicBezTo>
                  <a:pt x="66" y="330"/>
                  <a:pt x="69" y="330"/>
                  <a:pt x="73" y="330"/>
                </a:cubicBezTo>
                <a:cubicBezTo>
                  <a:pt x="74" y="330"/>
                  <a:pt x="75" y="330"/>
                  <a:pt x="75" y="332"/>
                </a:cubicBezTo>
                <a:cubicBezTo>
                  <a:pt x="75" y="334"/>
                  <a:pt x="75" y="335"/>
                  <a:pt x="75" y="337"/>
                </a:cubicBezTo>
                <a:close/>
                <a:moveTo>
                  <a:pt x="63" y="318"/>
                </a:moveTo>
                <a:cubicBezTo>
                  <a:pt x="52" y="318"/>
                  <a:pt x="43" y="310"/>
                  <a:pt x="43" y="299"/>
                </a:cubicBezTo>
                <a:cubicBezTo>
                  <a:pt x="43" y="289"/>
                  <a:pt x="52" y="280"/>
                  <a:pt x="63" y="280"/>
                </a:cubicBezTo>
                <a:cubicBezTo>
                  <a:pt x="74" y="280"/>
                  <a:pt x="83" y="289"/>
                  <a:pt x="83" y="299"/>
                </a:cubicBezTo>
                <a:cubicBezTo>
                  <a:pt x="83" y="310"/>
                  <a:pt x="74" y="318"/>
                  <a:pt x="63" y="318"/>
                </a:cubicBezTo>
                <a:close/>
                <a:moveTo>
                  <a:pt x="45" y="365"/>
                </a:moveTo>
                <a:cubicBezTo>
                  <a:pt x="45" y="367"/>
                  <a:pt x="44" y="367"/>
                  <a:pt x="43" y="367"/>
                </a:cubicBezTo>
                <a:cubicBezTo>
                  <a:pt x="39" y="367"/>
                  <a:pt x="35" y="367"/>
                  <a:pt x="32" y="367"/>
                </a:cubicBezTo>
                <a:cubicBezTo>
                  <a:pt x="32" y="367"/>
                  <a:pt x="32" y="367"/>
                  <a:pt x="32" y="367"/>
                </a:cubicBezTo>
                <a:cubicBezTo>
                  <a:pt x="28" y="367"/>
                  <a:pt x="25" y="367"/>
                  <a:pt x="21" y="367"/>
                </a:cubicBezTo>
                <a:cubicBezTo>
                  <a:pt x="17" y="367"/>
                  <a:pt x="18" y="365"/>
                  <a:pt x="18" y="362"/>
                </a:cubicBezTo>
                <a:cubicBezTo>
                  <a:pt x="18" y="360"/>
                  <a:pt x="18" y="358"/>
                  <a:pt x="21" y="358"/>
                </a:cubicBezTo>
                <a:cubicBezTo>
                  <a:pt x="28" y="358"/>
                  <a:pt x="35" y="358"/>
                  <a:pt x="42" y="358"/>
                </a:cubicBezTo>
                <a:cubicBezTo>
                  <a:pt x="44" y="358"/>
                  <a:pt x="45" y="359"/>
                  <a:pt x="45" y="361"/>
                </a:cubicBezTo>
                <a:cubicBezTo>
                  <a:pt x="45" y="362"/>
                  <a:pt x="45" y="363"/>
                  <a:pt x="45" y="365"/>
                </a:cubicBezTo>
                <a:close/>
                <a:moveTo>
                  <a:pt x="45" y="333"/>
                </a:moveTo>
                <a:cubicBezTo>
                  <a:pt x="45" y="339"/>
                  <a:pt x="45" y="339"/>
                  <a:pt x="39" y="339"/>
                </a:cubicBezTo>
                <a:cubicBezTo>
                  <a:pt x="36" y="339"/>
                  <a:pt x="34" y="339"/>
                  <a:pt x="32" y="339"/>
                </a:cubicBezTo>
                <a:cubicBezTo>
                  <a:pt x="32" y="339"/>
                  <a:pt x="32" y="339"/>
                  <a:pt x="32" y="339"/>
                </a:cubicBezTo>
                <a:cubicBezTo>
                  <a:pt x="28" y="339"/>
                  <a:pt x="24" y="339"/>
                  <a:pt x="21" y="339"/>
                </a:cubicBezTo>
                <a:cubicBezTo>
                  <a:pt x="18" y="339"/>
                  <a:pt x="19" y="338"/>
                  <a:pt x="18" y="336"/>
                </a:cubicBezTo>
                <a:cubicBezTo>
                  <a:pt x="17" y="334"/>
                  <a:pt x="18" y="332"/>
                  <a:pt x="19" y="331"/>
                </a:cubicBezTo>
                <a:cubicBezTo>
                  <a:pt x="20" y="330"/>
                  <a:pt x="19" y="330"/>
                  <a:pt x="20" y="330"/>
                </a:cubicBezTo>
                <a:cubicBezTo>
                  <a:pt x="28" y="330"/>
                  <a:pt x="35" y="330"/>
                  <a:pt x="43" y="330"/>
                </a:cubicBezTo>
                <a:cubicBezTo>
                  <a:pt x="45" y="330"/>
                  <a:pt x="45" y="330"/>
                  <a:pt x="45" y="332"/>
                </a:cubicBezTo>
                <a:cubicBezTo>
                  <a:pt x="45" y="332"/>
                  <a:pt x="45" y="333"/>
                  <a:pt x="45" y="333"/>
                </a:cubicBezTo>
                <a:close/>
                <a:moveTo>
                  <a:pt x="18" y="348"/>
                </a:moveTo>
                <a:cubicBezTo>
                  <a:pt x="18" y="346"/>
                  <a:pt x="18" y="344"/>
                  <a:pt x="21" y="344"/>
                </a:cubicBezTo>
                <a:cubicBezTo>
                  <a:pt x="24" y="344"/>
                  <a:pt x="28" y="344"/>
                  <a:pt x="32" y="344"/>
                </a:cubicBezTo>
                <a:cubicBezTo>
                  <a:pt x="32" y="344"/>
                  <a:pt x="32" y="344"/>
                  <a:pt x="32" y="344"/>
                </a:cubicBezTo>
                <a:cubicBezTo>
                  <a:pt x="35" y="344"/>
                  <a:pt x="39" y="344"/>
                  <a:pt x="43" y="344"/>
                </a:cubicBezTo>
                <a:cubicBezTo>
                  <a:pt x="44" y="344"/>
                  <a:pt x="45" y="345"/>
                  <a:pt x="45" y="346"/>
                </a:cubicBezTo>
                <a:cubicBezTo>
                  <a:pt x="45" y="348"/>
                  <a:pt x="45" y="350"/>
                  <a:pt x="45" y="351"/>
                </a:cubicBezTo>
                <a:cubicBezTo>
                  <a:pt x="45" y="353"/>
                  <a:pt x="45" y="353"/>
                  <a:pt x="43" y="353"/>
                </a:cubicBezTo>
                <a:cubicBezTo>
                  <a:pt x="36" y="353"/>
                  <a:pt x="28" y="353"/>
                  <a:pt x="20" y="353"/>
                </a:cubicBezTo>
                <a:cubicBezTo>
                  <a:pt x="17" y="353"/>
                  <a:pt x="18" y="351"/>
                  <a:pt x="18" y="348"/>
                </a:cubicBezTo>
                <a:close/>
                <a:moveTo>
                  <a:pt x="108" y="334"/>
                </a:moveTo>
                <a:cubicBezTo>
                  <a:pt x="108" y="337"/>
                  <a:pt x="108" y="339"/>
                  <a:pt x="105" y="339"/>
                </a:cubicBezTo>
                <a:cubicBezTo>
                  <a:pt x="98" y="339"/>
                  <a:pt x="90" y="339"/>
                  <a:pt x="83" y="339"/>
                </a:cubicBezTo>
                <a:cubicBezTo>
                  <a:pt x="81" y="339"/>
                  <a:pt x="80" y="338"/>
                  <a:pt x="81" y="337"/>
                </a:cubicBezTo>
                <a:cubicBezTo>
                  <a:pt x="81" y="335"/>
                  <a:pt x="81" y="334"/>
                  <a:pt x="81" y="332"/>
                </a:cubicBezTo>
                <a:cubicBezTo>
                  <a:pt x="80" y="330"/>
                  <a:pt x="81" y="330"/>
                  <a:pt x="83" y="330"/>
                </a:cubicBezTo>
                <a:cubicBezTo>
                  <a:pt x="87" y="330"/>
                  <a:pt x="90" y="330"/>
                  <a:pt x="94" y="330"/>
                </a:cubicBezTo>
                <a:cubicBezTo>
                  <a:pt x="98" y="330"/>
                  <a:pt x="102" y="330"/>
                  <a:pt x="105" y="330"/>
                </a:cubicBezTo>
                <a:cubicBezTo>
                  <a:pt x="109" y="330"/>
                  <a:pt x="108" y="332"/>
                  <a:pt x="108" y="334"/>
                </a:cubicBezTo>
                <a:close/>
                <a:moveTo>
                  <a:pt x="97" y="214"/>
                </a:moveTo>
                <a:cubicBezTo>
                  <a:pt x="100" y="214"/>
                  <a:pt x="102" y="215"/>
                  <a:pt x="102" y="219"/>
                </a:cubicBezTo>
                <a:cubicBezTo>
                  <a:pt x="102" y="233"/>
                  <a:pt x="102" y="247"/>
                  <a:pt x="102" y="262"/>
                </a:cubicBezTo>
                <a:cubicBezTo>
                  <a:pt x="102" y="265"/>
                  <a:pt x="100" y="267"/>
                  <a:pt x="97" y="267"/>
                </a:cubicBezTo>
                <a:cubicBezTo>
                  <a:pt x="75" y="267"/>
                  <a:pt x="53" y="267"/>
                  <a:pt x="32" y="267"/>
                </a:cubicBezTo>
                <a:cubicBezTo>
                  <a:pt x="31" y="267"/>
                  <a:pt x="30" y="267"/>
                  <a:pt x="29" y="267"/>
                </a:cubicBezTo>
                <a:cubicBezTo>
                  <a:pt x="27" y="266"/>
                  <a:pt x="25" y="261"/>
                  <a:pt x="25" y="262"/>
                </a:cubicBezTo>
                <a:cubicBezTo>
                  <a:pt x="25" y="254"/>
                  <a:pt x="25" y="244"/>
                  <a:pt x="25" y="236"/>
                </a:cubicBezTo>
                <a:cubicBezTo>
                  <a:pt x="25" y="229"/>
                  <a:pt x="25" y="223"/>
                  <a:pt x="25" y="217"/>
                </a:cubicBezTo>
                <a:cubicBezTo>
                  <a:pt x="25" y="214"/>
                  <a:pt x="27" y="214"/>
                  <a:pt x="30" y="214"/>
                </a:cubicBezTo>
                <a:cubicBezTo>
                  <a:pt x="41" y="214"/>
                  <a:pt x="64" y="214"/>
                  <a:pt x="64" y="214"/>
                </a:cubicBezTo>
                <a:cubicBezTo>
                  <a:pt x="75" y="214"/>
                  <a:pt x="86" y="214"/>
                  <a:pt x="97" y="214"/>
                </a:cubicBezTo>
                <a:close/>
                <a:moveTo>
                  <a:pt x="20" y="382"/>
                </a:moveTo>
                <a:cubicBezTo>
                  <a:pt x="17" y="382"/>
                  <a:pt x="18" y="379"/>
                  <a:pt x="18" y="377"/>
                </a:cubicBezTo>
                <a:cubicBezTo>
                  <a:pt x="18" y="374"/>
                  <a:pt x="18" y="373"/>
                  <a:pt x="21" y="373"/>
                </a:cubicBezTo>
                <a:cubicBezTo>
                  <a:pt x="24" y="373"/>
                  <a:pt x="28" y="373"/>
                  <a:pt x="32" y="373"/>
                </a:cubicBezTo>
                <a:cubicBezTo>
                  <a:pt x="32" y="373"/>
                  <a:pt x="32" y="373"/>
                  <a:pt x="32" y="373"/>
                </a:cubicBezTo>
                <a:cubicBezTo>
                  <a:pt x="35" y="373"/>
                  <a:pt x="39" y="373"/>
                  <a:pt x="43" y="373"/>
                </a:cubicBezTo>
                <a:cubicBezTo>
                  <a:pt x="44" y="373"/>
                  <a:pt x="45" y="373"/>
                  <a:pt x="45" y="375"/>
                </a:cubicBezTo>
                <a:cubicBezTo>
                  <a:pt x="45" y="377"/>
                  <a:pt x="45" y="378"/>
                  <a:pt x="45" y="380"/>
                </a:cubicBezTo>
                <a:cubicBezTo>
                  <a:pt x="45" y="381"/>
                  <a:pt x="44" y="382"/>
                  <a:pt x="43" y="382"/>
                </a:cubicBezTo>
                <a:cubicBezTo>
                  <a:pt x="36" y="382"/>
                  <a:pt x="28" y="382"/>
                  <a:pt x="20" y="382"/>
                </a:cubicBezTo>
                <a:close/>
                <a:moveTo>
                  <a:pt x="48" y="409"/>
                </a:moveTo>
                <a:cubicBezTo>
                  <a:pt x="46" y="409"/>
                  <a:pt x="44" y="408"/>
                  <a:pt x="44" y="406"/>
                </a:cubicBezTo>
                <a:cubicBezTo>
                  <a:pt x="44" y="405"/>
                  <a:pt x="46" y="403"/>
                  <a:pt x="48" y="403"/>
                </a:cubicBezTo>
                <a:cubicBezTo>
                  <a:pt x="50" y="403"/>
                  <a:pt x="51" y="405"/>
                  <a:pt x="51" y="406"/>
                </a:cubicBezTo>
                <a:cubicBezTo>
                  <a:pt x="51" y="408"/>
                  <a:pt x="50" y="409"/>
                  <a:pt x="48" y="409"/>
                </a:cubicBezTo>
                <a:close/>
                <a:moveTo>
                  <a:pt x="62" y="409"/>
                </a:moveTo>
                <a:cubicBezTo>
                  <a:pt x="60" y="410"/>
                  <a:pt x="59" y="408"/>
                  <a:pt x="59" y="406"/>
                </a:cubicBezTo>
                <a:cubicBezTo>
                  <a:pt x="59" y="405"/>
                  <a:pt x="60" y="403"/>
                  <a:pt x="62" y="403"/>
                </a:cubicBezTo>
                <a:cubicBezTo>
                  <a:pt x="64" y="403"/>
                  <a:pt x="66" y="405"/>
                  <a:pt x="66" y="406"/>
                </a:cubicBezTo>
                <a:cubicBezTo>
                  <a:pt x="66" y="408"/>
                  <a:pt x="64" y="409"/>
                  <a:pt x="62" y="409"/>
                </a:cubicBezTo>
                <a:close/>
                <a:moveTo>
                  <a:pt x="75" y="375"/>
                </a:moveTo>
                <a:cubicBezTo>
                  <a:pt x="75" y="376"/>
                  <a:pt x="75" y="378"/>
                  <a:pt x="75" y="380"/>
                </a:cubicBezTo>
                <a:cubicBezTo>
                  <a:pt x="75" y="381"/>
                  <a:pt x="74" y="382"/>
                  <a:pt x="72" y="382"/>
                </a:cubicBezTo>
                <a:cubicBezTo>
                  <a:pt x="66" y="382"/>
                  <a:pt x="59" y="382"/>
                  <a:pt x="53" y="382"/>
                </a:cubicBezTo>
                <a:cubicBezTo>
                  <a:pt x="51" y="382"/>
                  <a:pt x="51" y="381"/>
                  <a:pt x="51" y="380"/>
                </a:cubicBezTo>
                <a:cubicBezTo>
                  <a:pt x="50" y="373"/>
                  <a:pt x="50" y="373"/>
                  <a:pt x="58" y="373"/>
                </a:cubicBezTo>
                <a:cubicBezTo>
                  <a:pt x="59" y="373"/>
                  <a:pt x="61" y="373"/>
                  <a:pt x="63" y="373"/>
                </a:cubicBezTo>
                <a:cubicBezTo>
                  <a:pt x="66" y="373"/>
                  <a:pt x="69" y="373"/>
                  <a:pt x="73" y="373"/>
                </a:cubicBezTo>
                <a:cubicBezTo>
                  <a:pt x="74" y="373"/>
                  <a:pt x="75" y="373"/>
                  <a:pt x="75" y="375"/>
                </a:cubicBezTo>
                <a:close/>
                <a:moveTo>
                  <a:pt x="78" y="410"/>
                </a:moveTo>
                <a:cubicBezTo>
                  <a:pt x="76" y="410"/>
                  <a:pt x="75" y="408"/>
                  <a:pt x="75" y="407"/>
                </a:cubicBezTo>
                <a:cubicBezTo>
                  <a:pt x="75" y="405"/>
                  <a:pt x="76" y="403"/>
                  <a:pt x="78" y="403"/>
                </a:cubicBezTo>
                <a:cubicBezTo>
                  <a:pt x="80" y="403"/>
                  <a:pt x="82" y="405"/>
                  <a:pt x="82" y="406"/>
                </a:cubicBezTo>
                <a:cubicBezTo>
                  <a:pt x="82" y="408"/>
                  <a:pt x="80" y="409"/>
                  <a:pt x="78" y="410"/>
                </a:cubicBezTo>
                <a:close/>
                <a:moveTo>
                  <a:pt x="104" y="382"/>
                </a:moveTo>
                <a:cubicBezTo>
                  <a:pt x="100" y="382"/>
                  <a:pt x="98" y="382"/>
                  <a:pt x="94" y="382"/>
                </a:cubicBezTo>
                <a:cubicBezTo>
                  <a:pt x="94" y="382"/>
                  <a:pt x="94" y="382"/>
                  <a:pt x="94" y="382"/>
                </a:cubicBezTo>
                <a:cubicBezTo>
                  <a:pt x="91" y="382"/>
                  <a:pt x="87" y="382"/>
                  <a:pt x="83" y="382"/>
                </a:cubicBezTo>
                <a:cubicBezTo>
                  <a:pt x="81" y="382"/>
                  <a:pt x="80" y="381"/>
                  <a:pt x="81" y="379"/>
                </a:cubicBezTo>
                <a:cubicBezTo>
                  <a:pt x="81" y="378"/>
                  <a:pt x="81" y="376"/>
                  <a:pt x="81" y="375"/>
                </a:cubicBezTo>
                <a:cubicBezTo>
                  <a:pt x="80" y="373"/>
                  <a:pt x="81" y="373"/>
                  <a:pt x="82" y="373"/>
                </a:cubicBezTo>
                <a:cubicBezTo>
                  <a:pt x="90" y="373"/>
                  <a:pt x="96" y="373"/>
                  <a:pt x="104" y="373"/>
                </a:cubicBezTo>
                <a:cubicBezTo>
                  <a:pt x="106" y="373"/>
                  <a:pt x="108" y="375"/>
                  <a:pt x="108" y="377"/>
                </a:cubicBezTo>
                <a:cubicBezTo>
                  <a:pt x="108" y="380"/>
                  <a:pt x="106" y="382"/>
                  <a:pt x="104" y="382"/>
                </a:cubicBezTo>
                <a:close/>
                <a:moveTo>
                  <a:pt x="107" y="366"/>
                </a:moveTo>
                <a:cubicBezTo>
                  <a:pt x="105" y="367"/>
                  <a:pt x="106" y="367"/>
                  <a:pt x="105" y="367"/>
                </a:cubicBezTo>
                <a:cubicBezTo>
                  <a:pt x="98" y="367"/>
                  <a:pt x="90" y="367"/>
                  <a:pt x="83" y="367"/>
                </a:cubicBezTo>
                <a:cubicBezTo>
                  <a:pt x="81" y="367"/>
                  <a:pt x="80" y="367"/>
                  <a:pt x="81" y="365"/>
                </a:cubicBezTo>
                <a:cubicBezTo>
                  <a:pt x="81" y="363"/>
                  <a:pt x="81" y="362"/>
                  <a:pt x="81" y="360"/>
                </a:cubicBezTo>
                <a:cubicBezTo>
                  <a:pt x="80" y="359"/>
                  <a:pt x="81" y="358"/>
                  <a:pt x="83" y="358"/>
                </a:cubicBezTo>
                <a:cubicBezTo>
                  <a:pt x="87" y="358"/>
                  <a:pt x="90" y="358"/>
                  <a:pt x="94" y="358"/>
                </a:cubicBezTo>
                <a:cubicBezTo>
                  <a:pt x="94" y="358"/>
                  <a:pt x="94" y="358"/>
                  <a:pt x="94" y="358"/>
                </a:cubicBezTo>
                <a:cubicBezTo>
                  <a:pt x="98" y="358"/>
                  <a:pt x="102" y="358"/>
                  <a:pt x="106" y="358"/>
                </a:cubicBezTo>
                <a:cubicBezTo>
                  <a:pt x="108" y="358"/>
                  <a:pt x="107" y="359"/>
                  <a:pt x="108" y="361"/>
                </a:cubicBezTo>
                <a:cubicBezTo>
                  <a:pt x="109" y="363"/>
                  <a:pt x="108" y="365"/>
                  <a:pt x="107" y="36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" name="Freeform 7">
            <a:extLst>
              <a:ext uri="{FF2B5EF4-FFF2-40B4-BE49-F238E27FC236}">
                <a16:creationId xmlns:a16="http://schemas.microsoft.com/office/drawing/2014/main" xmlns="" id="{7E18A612-00AF-4BAD-9D93-A4BF83AC5EED}"/>
              </a:ext>
            </a:extLst>
          </p:cNvPr>
          <p:cNvSpPr>
            <a:spLocks/>
          </p:cNvSpPr>
          <p:nvPr/>
        </p:nvSpPr>
        <p:spPr bwMode="auto">
          <a:xfrm>
            <a:off x="13654541" y="4129319"/>
            <a:ext cx="460375" cy="398463"/>
          </a:xfrm>
          <a:custGeom>
            <a:avLst/>
            <a:gdLst>
              <a:gd name="T0" fmla="*/ 0 w 146"/>
              <a:gd name="T1" fmla="*/ 124 h 126"/>
              <a:gd name="T2" fmla="*/ 22 w 146"/>
              <a:gd name="T3" fmla="*/ 126 h 126"/>
              <a:gd name="T4" fmla="*/ 62 w 146"/>
              <a:gd name="T5" fmla="*/ 51 h 126"/>
              <a:gd name="T6" fmla="*/ 144 w 146"/>
              <a:gd name="T7" fmla="*/ 25 h 126"/>
              <a:gd name="T8" fmla="*/ 146 w 146"/>
              <a:gd name="T9" fmla="*/ 3 h 126"/>
              <a:gd name="T10" fmla="*/ 48 w 146"/>
              <a:gd name="T11" fmla="*/ 35 h 126"/>
              <a:gd name="T12" fmla="*/ 0 w 146"/>
              <a:gd name="T13" fmla="*/ 124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6" h="126">
                <a:moveTo>
                  <a:pt x="0" y="124"/>
                </a:moveTo>
                <a:cubicBezTo>
                  <a:pt x="22" y="126"/>
                  <a:pt x="22" y="126"/>
                  <a:pt x="22" y="126"/>
                </a:cubicBezTo>
                <a:cubicBezTo>
                  <a:pt x="26" y="96"/>
                  <a:pt x="39" y="71"/>
                  <a:pt x="62" y="51"/>
                </a:cubicBezTo>
                <a:cubicBezTo>
                  <a:pt x="86" y="32"/>
                  <a:pt x="113" y="23"/>
                  <a:pt x="144" y="25"/>
                </a:cubicBezTo>
                <a:cubicBezTo>
                  <a:pt x="146" y="3"/>
                  <a:pt x="146" y="3"/>
                  <a:pt x="146" y="3"/>
                </a:cubicBezTo>
                <a:cubicBezTo>
                  <a:pt x="109" y="0"/>
                  <a:pt x="77" y="11"/>
                  <a:pt x="48" y="35"/>
                </a:cubicBezTo>
                <a:cubicBezTo>
                  <a:pt x="20" y="58"/>
                  <a:pt x="4" y="88"/>
                  <a:pt x="0" y="12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" name="Freeform 8">
            <a:extLst>
              <a:ext uri="{FF2B5EF4-FFF2-40B4-BE49-F238E27FC236}">
                <a16:creationId xmlns:a16="http://schemas.microsoft.com/office/drawing/2014/main" xmlns="" id="{6CBF33B5-22FB-4F1C-90EA-E27E0E1A7ED5}"/>
              </a:ext>
            </a:extLst>
          </p:cNvPr>
          <p:cNvSpPr>
            <a:spLocks/>
          </p:cNvSpPr>
          <p:nvPr/>
        </p:nvSpPr>
        <p:spPr bwMode="auto">
          <a:xfrm>
            <a:off x="13802179" y="4281719"/>
            <a:ext cx="296863" cy="260350"/>
          </a:xfrm>
          <a:custGeom>
            <a:avLst/>
            <a:gdLst>
              <a:gd name="T0" fmla="*/ 0 w 94"/>
              <a:gd name="T1" fmla="*/ 81 h 83"/>
              <a:gd name="T2" fmla="*/ 22 w 94"/>
              <a:gd name="T3" fmla="*/ 83 h 83"/>
              <a:gd name="T4" fmla="*/ 45 w 94"/>
              <a:gd name="T5" fmla="*/ 38 h 83"/>
              <a:gd name="T6" fmla="*/ 92 w 94"/>
              <a:gd name="T7" fmla="*/ 24 h 83"/>
              <a:gd name="T8" fmla="*/ 94 w 94"/>
              <a:gd name="T9" fmla="*/ 2 h 83"/>
              <a:gd name="T10" fmla="*/ 32 w 94"/>
              <a:gd name="T11" fmla="*/ 23 h 83"/>
              <a:gd name="T12" fmla="*/ 0 w 94"/>
              <a:gd name="T13" fmla="*/ 81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83">
                <a:moveTo>
                  <a:pt x="0" y="81"/>
                </a:moveTo>
                <a:cubicBezTo>
                  <a:pt x="22" y="83"/>
                  <a:pt x="22" y="83"/>
                  <a:pt x="22" y="83"/>
                </a:cubicBezTo>
                <a:cubicBezTo>
                  <a:pt x="24" y="64"/>
                  <a:pt x="32" y="49"/>
                  <a:pt x="45" y="38"/>
                </a:cubicBezTo>
                <a:cubicBezTo>
                  <a:pt x="57" y="28"/>
                  <a:pt x="73" y="23"/>
                  <a:pt x="92" y="24"/>
                </a:cubicBezTo>
                <a:cubicBezTo>
                  <a:pt x="94" y="2"/>
                  <a:pt x="94" y="2"/>
                  <a:pt x="94" y="2"/>
                </a:cubicBezTo>
                <a:cubicBezTo>
                  <a:pt x="71" y="0"/>
                  <a:pt x="50" y="8"/>
                  <a:pt x="32" y="23"/>
                </a:cubicBezTo>
                <a:cubicBezTo>
                  <a:pt x="13" y="38"/>
                  <a:pt x="3" y="58"/>
                  <a:pt x="0" y="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" name="Freeform 9">
            <a:extLst>
              <a:ext uri="{FF2B5EF4-FFF2-40B4-BE49-F238E27FC236}">
                <a16:creationId xmlns:a16="http://schemas.microsoft.com/office/drawing/2014/main" xmlns="" id="{5A977E17-81E7-4C5C-BFDE-E850292B9A71}"/>
              </a:ext>
            </a:extLst>
          </p:cNvPr>
          <p:cNvSpPr>
            <a:spLocks/>
          </p:cNvSpPr>
          <p:nvPr/>
        </p:nvSpPr>
        <p:spPr bwMode="auto">
          <a:xfrm>
            <a:off x="13616441" y="7594831"/>
            <a:ext cx="460375" cy="396875"/>
          </a:xfrm>
          <a:custGeom>
            <a:avLst/>
            <a:gdLst>
              <a:gd name="T0" fmla="*/ 0 w 146"/>
              <a:gd name="T1" fmla="*/ 124 h 126"/>
              <a:gd name="T2" fmla="*/ 23 w 146"/>
              <a:gd name="T3" fmla="*/ 126 h 126"/>
              <a:gd name="T4" fmla="*/ 63 w 146"/>
              <a:gd name="T5" fmla="*/ 51 h 126"/>
              <a:gd name="T6" fmla="*/ 144 w 146"/>
              <a:gd name="T7" fmla="*/ 25 h 126"/>
              <a:gd name="T8" fmla="*/ 146 w 146"/>
              <a:gd name="T9" fmla="*/ 3 h 126"/>
              <a:gd name="T10" fmla="*/ 49 w 146"/>
              <a:gd name="T11" fmla="*/ 35 h 126"/>
              <a:gd name="T12" fmla="*/ 0 w 146"/>
              <a:gd name="T13" fmla="*/ 124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6" h="126">
                <a:moveTo>
                  <a:pt x="0" y="124"/>
                </a:moveTo>
                <a:cubicBezTo>
                  <a:pt x="23" y="126"/>
                  <a:pt x="23" y="126"/>
                  <a:pt x="23" y="126"/>
                </a:cubicBezTo>
                <a:cubicBezTo>
                  <a:pt x="26" y="96"/>
                  <a:pt x="40" y="71"/>
                  <a:pt x="63" y="51"/>
                </a:cubicBezTo>
                <a:cubicBezTo>
                  <a:pt x="86" y="32"/>
                  <a:pt x="113" y="23"/>
                  <a:pt x="144" y="25"/>
                </a:cubicBezTo>
                <a:cubicBezTo>
                  <a:pt x="146" y="3"/>
                  <a:pt x="146" y="3"/>
                  <a:pt x="146" y="3"/>
                </a:cubicBezTo>
                <a:cubicBezTo>
                  <a:pt x="110" y="0"/>
                  <a:pt x="77" y="11"/>
                  <a:pt x="49" y="35"/>
                </a:cubicBezTo>
                <a:cubicBezTo>
                  <a:pt x="21" y="58"/>
                  <a:pt x="4" y="88"/>
                  <a:pt x="0" y="12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" name="Freeform 10">
            <a:extLst>
              <a:ext uri="{FF2B5EF4-FFF2-40B4-BE49-F238E27FC236}">
                <a16:creationId xmlns:a16="http://schemas.microsoft.com/office/drawing/2014/main" xmlns="" id="{11DD4428-4B50-4486-88BD-1639E3EB27F6}"/>
              </a:ext>
            </a:extLst>
          </p:cNvPr>
          <p:cNvSpPr>
            <a:spLocks/>
          </p:cNvSpPr>
          <p:nvPr/>
        </p:nvSpPr>
        <p:spPr bwMode="auto">
          <a:xfrm>
            <a:off x="13764079" y="7745644"/>
            <a:ext cx="300038" cy="261938"/>
          </a:xfrm>
          <a:custGeom>
            <a:avLst/>
            <a:gdLst>
              <a:gd name="T0" fmla="*/ 0 w 95"/>
              <a:gd name="T1" fmla="*/ 81 h 83"/>
              <a:gd name="T2" fmla="*/ 23 w 95"/>
              <a:gd name="T3" fmla="*/ 83 h 83"/>
              <a:gd name="T4" fmla="*/ 45 w 95"/>
              <a:gd name="T5" fmla="*/ 38 h 83"/>
              <a:gd name="T6" fmla="*/ 93 w 95"/>
              <a:gd name="T7" fmla="*/ 24 h 83"/>
              <a:gd name="T8" fmla="*/ 95 w 95"/>
              <a:gd name="T9" fmla="*/ 2 h 83"/>
              <a:gd name="T10" fmla="*/ 32 w 95"/>
              <a:gd name="T11" fmla="*/ 23 h 83"/>
              <a:gd name="T12" fmla="*/ 0 w 95"/>
              <a:gd name="T13" fmla="*/ 81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5" h="83">
                <a:moveTo>
                  <a:pt x="0" y="81"/>
                </a:moveTo>
                <a:cubicBezTo>
                  <a:pt x="23" y="83"/>
                  <a:pt x="23" y="83"/>
                  <a:pt x="23" y="83"/>
                </a:cubicBezTo>
                <a:cubicBezTo>
                  <a:pt x="25" y="64"/>
                  <a:pt x="33" y="49"/>
                  <a:pt x="45" y="38"/>
                </a:cubicBezTo>
                <a:cubicBezTo>
                  <a:pt x="58" y="28"/>
                  <a:pt x="74" y="23"/>
                  <a:pt x="93" y="24"/>
                </a:cubicBezTo>
                <a:cubicBezTo>
                  <a:pt x="95" y="2"/>
                  <a:pt x="95" y="2"/>
                  <a:pt x="95" y="2"/>
                </a:cubicBezTo>
                <a:cubicBezTo>
                  <a:pt x="72" y="0"/>
                  <a:pt x="51" y="8"/>
                  <a:pt x="32" y="23"/>
                </a:cubicBezTo>
                <a:cubicBezTo>
                  <a:pt x="14" y="38"/>
                  <a:pt x="3" y="58"/>
                  <a:pt x="0" y="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" name="Freeform 11">
            <a:extLst>
              <a:ext uri="{FF2B5EF4-FFF2-40B4-BE49-F238E27FC236}">
                <a16:creationId xmlns:a16="http://schemas.microsoft.com/office/drawing/2014/main" xmlns="" id="{0FC80B28-0422-463B-A0D4-BEF98AEDEBCE}"/>
              </a:ext>
            </a:extLst>
          </p:cNvPr>
          <p:cNvSpPr>
            <a:spLocks/>
          </p:cNvSpPr>
          <p:nvPr/>
        </p:nvSpPr>
        <p:spPr bwMode="auto">
          <a:xfrm>
            <a:off x="14635616" y="5881919"/>
            <a:ext cx="796925" cy="268288"/>
          </a:xfrm>
          <a:custGeom>
            <a:avLst/>
            <a:gdLst>
              <a:gd name="T0" fmla="*/ 0 w 253"/>
              <a:gd name="T1" fmla="*/ 85 h 85"/>
              <a:gd name="T2" fmla="*/ 224 w 253"/>
              <a:gd name="T3" fmla="*/ 64 h 85"/>
              <a:gd name="T4" fmla="*/ 243 w 253"/>
              <a:gd name="T5" fmla="*/ 48 h 85"/>
              <a:gd name="T6" fmla="*/ 227 w 253"/>
              <a:gd name="T7" fmla="*/ 0 h 85"/>
              <a:gd name="T8" fmla="*/ 249 w 253"/>
              <a:gd name="T9" fmla="*/ 49 h 85"/>
              <a:gd name="T10" fmla="*/ 226 w 253"/>
              <a:gd name="T11" fmla="*/ 69 h 85"/>
              <a:gd name="T12" fmla="*/ 0 w 253"/>
              <a:gd name="T13" fmla="*/ 8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3" h="85">
                <a:moveTo>
                  <a:pt x="0" y="85"/>
                </a:moveTo>
                <a:cubicBezTo>
                  <a:pt x="2" y="85"/>
                  <a:pt x="187" y="78"/>
                  <a:pt x="224" y="64"/>
                </a:cubicBezTo>
                <a:cubicBezTo>
                  <a:pt x="235" y="59"/>
                  <a:pt x="241" y="54"/>
                  <a:pt x="243" y="48"/>
                </a:cubicBezTo>
                <a:cubicBezTo>
                  <a:pt x="247" y="35"/>
                  <a:pt x="227" y="0"/>
                  <a:pt x="227" y="0"/>
                </a:cubicBezTo>
                <a:cubicBezTo>
                  <a:pt x="240" y="17"/>
                  <a:pt x="253" y="34"/>
                  <a:pt x="249" y="49"/>
                </a:cubicBezTo>
                <a:cubicBezTo>
                  <a:pt x="246" y="58"/>
                  <a:pt x="239" y="64"/>
                  <a:pt x="226" y="69"/>
                </a:cubicBezTo>
                <a:cubicBezTo>
                  <a:pt x="189" y="83"/>
                  <a:pt x="0" y="85"/>
                  <a:pt x="0" y="85"/>
                </a:cubicBezTo>
                <a:close/>
              </a:path>
            </a:pathLst>
          </a:custGeom>
          <a:solidFill>
            <a:srgbClr val="000000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5" name="Oval 12">
            <a:extLst>
              <a:ext uri="{FF2B5EF4-FFF2-40B4-BE49-F238E27FC236}">
                <a16:creationId xmlns:a16="http://schemas.microsoft.com/office/drawing/2014/main" xmlns="" id="{3E42AD17-EDBD-4B4A-92DB-AE96456FB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0704" y="4307119"/>
            <a:ext cx="2182813" cy="2176463"/>
          </a:xfrm>
          <a:prstGeom prst="ellipse">
            <a:avLst/>
          </a:prstGeom>
          <a:solidFill>
            <a:srgbClr val="D1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6" name="Freeform 13">
            <a:extLst>
              <a:ext uri="{FF2B5EF4-FFF2-40B4-BE49-F238E27FC236}">
                <a16:creationId xmlns:a16="http://schemas.microsoft.com/office/drawing/2014/main" xmlns="" id="{D3BE6EA2-30BC-470C-9EE1-D0870B171C7E}"/>
              </a:ext>
            </a:extLst>
          </p:cNvPr>
          <p:cNvSpPr>
            <a:spLocks/>
          </p:cNvSpPr>
          <p:nvPr/>
        </p:nvSpPr>
        <p:spPr bwMode="auto">
          <a:xfrm>
            <a:off x="17489941" y="5369156"/>
            <a:ext cx="946150" cy="806450"/>
          </a:xfrm>
          <a:custGeom>
            <a:avLst/>
            <a:gdLst>
              <a:gd name="T0" fmla="*/ 258 w 300"/>
              <a:gd name="T1" fmla="*/ 233 h 256"/>
              <a:gd name="T2" fmla="*/ 289 w 300"/>
              <a:gd name="T3" fmla="*/ 233 h 256"/>
              <a:gd name="T4" fmla="*/ 300 w 300"/>
              <a:gd name="T5" fmla="*/ 241 h 256"/>
              <a:gd name="T6" fmla="*/ 294 w 300"/>
              <a:gd name="T7" fmla="*/ 255 h 256"/>
              <a:gd name="T8" fmla="*/ 290 w 300"/>
              <a:gd name="T9" fmla="*/ 256 h 256"/>
              <a:gd name="T10" fmla="*/ 247 w 300"/>
              <a:gd name="T11" fmla="*/ 256 h 256"/>
              <a:gd name="T12" fmla="*/ 237 w 300"/>
              <a:gd name="T13" fmla="*/ 247 h 256"/>
              <a:gd name="T14" fmla="*/ 243 w 300"/>
              <a:gd name="T15" fmla="*/ 234 h 256"/>
              <a:gd name="T16" fmla="*/ 243 w 300"/>
              <a:gd name="T17" fmla="*/ 204 h 256"/>
              <a:gd name="T18" fmla="*/ 236 w 300"/>
              <a:gd name="T19" fmla="*/ 205 h 256"/>
              <a:gd name="T20" fmla="*/ 234 w 300"/>
              <a:gd name="T21" fmla="*/ 201 h 256"/>
              <a:gd name="T22" fmla="*/ 171 w 300"/>
              <a:gd name="T23" fmla="*/ 186 h 256"/>
              <a:gd name="T24" fmla="*/ 153 w 300"/>
              <a:gd name="T25" fmla="*/ 221 h 256"/>
              <a:gd name="T26" fmla="*/ 147 w 300"/>
              <a:gd name="T27" fmla="*/ 228 h 256"/>
              <a:gd name="T28" fmla="*/ 140 w 300"/>
              <a:gd name="T29" fmla="*/ 222 h 256"/>
              <a:gd name="T30" fmla="*/ 139 w 300"/>
              <a:gd name="T31" fmla="*/ 216 h 256"/>
              <a:gd name="T32" fmla="*/ 139 w 300"/>
              <a:gd name="T33" fmla="*/ 181 h 256"/>
              <a:gd name="T34" fmla="*/ 139 w 300"/>
              <a:gd name="T35" fmla="*/ 172 h 256"/>
              <a:gd name="T36" fmla="*/ 120 w 300"/>
              <a:gd name="T37" fmla="*/ 154 h 256"/>
              <a:gd name="T38" fmla="*/ 119 w 300"/>
              <a:gd name="T39" fmla="*/ 145 h 256"/>
              <a:gd name="T40" fmla="*/ 129 w 300"/>
              <a:gd name="T41" fmla="*/ 134 h 256"/>
              <a:gd name="T42" fmla="*/ 48 w 300"/>
              <a:gd name="T43" fmla="*/ 58 h 256"/>
              <a:gd name="T44" fmla="*/ 44 w 300"/>
              <a:gd name="T45" fmla="*/ 59 h 256"/>
              <a:gd name="T46" fmla="*/ 0 w 300"/>
              <a:gd name="T47" fmla="*/ 18 h 256"/>
              <a:gd name="T48" fmla="*/ 17 w 300"/>
              <a:gd name="T49" fmla="*/ 0 h 256"/>
              <a:gd name="T50" fmla="*/ 61 w 300"/>
              <a:gd name="T51" fmla="*/ 41 h 256"/>
              <a:gd name="T52" fmla="*/ 60 w 300"/>
              <a:gd name="T53" fmla="*/ 46 h 256"/>
              <a:gd name="T54" fmla="*/ 141 w 300"/>
              <a:gd name="T55" fmla="*/ 122 h 256"/>
              <a:gd name="T56" fmla="*/ 150 w 300"/>
              <a:gd name="T57" fmla="*/ 112 h 256"/>
              <a:gd name="T58" fmla="*/ 161 w 300"/>
              <a:gd name="T59" fmla="*/ 112 h 256"/>
              <a:gd name="T60" fmla="*/ 195 w 300"/>
              <a:gd name="T61" fmla="*/ 144 h 256"/>
              <a:gd name="T62" fmla="*/ 200 w 300"/>
              <a:gd name="T63" fmla="*/ 148 h 256"/>
              <a:gd name="T64" fmla="*/ 222 w 300"/>
              <a:gd name="T65" fmla="*/ 125 h 256"/>
              <a:gd name="T66" fmla="*/ 227 w 300"/>
              <a:gd name="T67" fmla="*/ 121 h 256"/>
              <a:gd name="T68" fmla="*/ 237 w 300"/>
              <a:gd name="T69" fmla="*/ 121 h 256"/>
              <a:gd name="T70" fmla="*/ 237 w 300"/>
              <a:gd name="T71" fmla="*/ 132 h 256"/>
              <a:gd name="T72" fmla="*/ 230 w 300"/>
              <a:gd name="T73" fmla="*/ 139 h 256"/>
              <a:gd name="T74" fmla="*/ 223 w 300"/>
              <a:gd name="T75" fmla="*/ 146 h 256"/>
              <a:gd name="T76" fmla="*/ 229 w 300"/>
              <a:gd name="T77" fmla="*/ 153 h 256"/>
              <a:gd name="T78" fmla="*/ 265 w 300"/>
              <a:gd name="T79" fmla="*/ 186 h 256"/>
              <a:gd name="T80" fmla="*/ 262 w 300"/>
              <a:gd name="T81" fmla="*/ 197 h 256"/>
              <a:gd name="T82" fmla="*/ 252 w 300"/>
              <a:gd name="T83" fmla="*/ 200 h 256"/>
              <a:gd name="T84" fmla="*/ 252 w 300"/>
              <a:gd name="T85" fmla="*/ 233 h 256"/>
              <a:gd name="T86" fmla="*/ 258 w 300"/>
              <a:gd name="T87" fmla="*/ 233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00" h="256">
                <a:moveTo>
                  <a:pt x="258" y="233"/>
                </a:moveTo>
                <a:cubicBezTo>
                  <a:pt x="274" y="233"/>
                  <a:pt x="274" y="233"/>
                  <a:pt x="289" y="233"/>
                </a:cubicBezTo>
                <a:cubicBezTo>
                  <a:pt x="295" y="233"/>
                  <a:pt x="299" y="236"/>
                  <a:pt x="300" y="241"/>
                </a:cubicBezTo>
                <a:cubicBezTo>
                  <a:pt x="298" y="252"/>
                  <a:pt x="300" y="252"/>
                  <a:pt x="294" y="255"/>
                </a:cubicBezTo>
                <a:cubicBezTo>
                  <a:pt x="293" y="256"/>
                  <a:pt x="291" y="256"/>
                  <a:pt x="290" y="256"/>
                </a:cubicBezTo>
                <a:cubicBezTo>
                  <a:pt x="271" y="256"/>
                  <a:pt x="266" y="256"/>
                  <a:pt x="247" y="256"/>
                </a:cubicBezTo>
                <a:cubicBezTo>
                  <a:pt x="242" y="256"/>
                  <a:pt x="238" y="252"/>
                  <a:pt x="237" y="247"/>
                </a:cubicBezTo>
                <a:cubicBezTo>
                  <a:pt x="237" y="241"/>
                  <a:pt x="236" y="238"/>
                  <a:pt x="243" y="234"/>
                </a:cubicBezTo>
                <a:cubicBezTo>
                  <a:pt x="243" y="225"/>
                  <a:pt x="243" y="212"/>
                  <a:pt x="243" y="204"/>
                </a:cubicBezTo>
                <a:cubicBezTo>
                  <a:pt x="240" y="204"/>
                  <a:pt x="238" y="205"/>
                  <a:pt x="236" y="205"/>
                </a:cubicBezTo>
                <a:cubicBezTo>
                  <a:pt x="235" y="204"/>
                  <a:pt x="234" y="202"/>
                  <a:pt x="234" y="201"/>
                </a:cubicBezTo>
                <a:cubicBezTo>
                  <a:pt x="221" y="177"/>
                  <a:pt x="192" y="170"/>
                  <a:pt x="171" y="186"/>
                </a:cubicBezTo>
                <a:cubicBezTo>
                  <a:pt x="159" y="195"/>
                  <a:pt x="153" y="206"/>
                  <a:pt x="153" y="221"/>
                </a:cubicBezTo>
                <a:cubicBezTo>
                  <a:pt x="153" y="225"/>
                  <a:pt x="151" y="227"/>
                  <a:pt x="147" y="228"/>
                </a:cubicBezTo>
                <a:cubicBezTo>
                  <a:pt x="144" y="228"/>
                  <a:pt x="140" y="226"/>
                  <a:pt x="140" y="222"/>
                </a:cubicBezTo>
                <a:cubicBezTo>
                  <a:pt x="139" y="220"/>
                  <a:pt x="139" y="218"/>
                  <a:pt x="139" y="216"/>
                </a:cubicBezTo>
                <a:cubicBezTo>
                  <a:pt x="139" y="205"/>
                  <a:pt x="139" y="193"/>
                  <a:pt x="139" y="181"/>
                </a:cubicBezTo>
                <a:cubicBezTo>
                  <a:pt x="139" y="178"/>
                  <a:pt x="139" y="175"/>
                  <a:pt x="139" y="172"/>
                </a:cubicBezTo>
                <a:cubicBezTo>
                  <a:pt x="132" y="166"/>
                  <a:pt x="126" y="160"/>
                  <a:pt x="120" y="154"/>
                </a:cubicBezTo>
                <a:cubicBezTo>
                  <a:pt x="116" y="151"/>
                  <a:pt x="116" y="149"/>
                  <a:pt x="119" y="145"/>
                </a:cubicBezTo>
                <a:cubicBezTo>
                  <a:pt x="122" y="141"/>
                  <a:pt x="126" y="138"/>
                  <a:pt x="129" y="134"/>
                </a:cubicBezTo>
                <a:cubicBezTo>
                  <a:pt x="93" y="100"/>
                  <a:pt x="84" y="92"/>
                  <a:pt x="48" y="58"/>
                </a:cubicBezTo>
                <a:cubicBezTo>
                  <a:pt x="46" y="59"/>
                  <a:pt x="45" y="59"/>
                  <a:pt x="44" y="59"/>
                </a:cubicBezTo>
                <a:cubicBezTo>
                  <a:pt x="29" y="46"/>
                  <a:pt x="14" y="32"/>
                  <a:pt x="0" y="18"/>
                </a:cubicBezTo>
                <a:cubicBezTo>
                  <a:pt x="4" y="10"/>
                  <a:pt x="9" y="4"/>
                  <a:pt x="17" y="0"/>
                </a:cubicBezTo>
                <a:cubicBezTo>
                  <a:pt x="32" y="14"/>
                  <a:pt x="46" y="28"/>
                  <a:pt x="61" y="41"/>
                </a:cubicBezTo>
                <a:cubicBezTo>
                  <a:pt x="61" y="43"/>
                  <a:pt x="60" y="44"/>
                  <a:pt x="60" y="46"/>
                </a:cubicBezTo>
                <a:cubicBezTo>
                  <a:pt x="96" y="80"/>
                  <a:pt x="104" y="88"/>
                  <a:pt x="141" y="122"/>
                </a:cubicBezTo>
                <a:cubicBezTo>
                  <a:pt x="144" y="119"/>
                  <a:pt x="147" y="115"/>
                  <a:pt x="150" y="112"/>
                </a:cubicBezTo>
                <a:cubicBezTo>
                  <a:pt x="154" y="108"/>
                  <a:pt x="156" y="108"/>
                  <a:pt x="161" y="112"/>
                </a:cubicBezTo>
                <a:cubicBezTo>
                  <a:pt x="172" y="123"/>
                  <a:pt x="183" y="133"/>
                  <a:pt x="195" y="144"/>
                </a:cubicBezTo>
                <a:cubicBezTo>
                  <a:pt x="196" y="145"/>
                  <a:pt x="198" y="147"/>
                  <a:pt x="200" y="148"/>
                </a:cubicBezTo>
                <a:cubicBezTo>
                  <a:pt x="207" y="140"/>
                  <a:pt x="215" y="133"/>
                  <a:pt x="222" y="125"/>
                </a:cubicBezTo>
                <a:cubicBezTo>
                  <a:pt x="224" y="124"/>
                  <a:pt x="225" y="122"/>
                  <a:pt x="227" y="121"/>
                </a:cubicBezTo>
                <a:cubicBezTo>
                  <a:pt x="230" y="118"/>
                  <a:pt x="234" y="118"/>
                  <a:pt x="237" y="121"/>
                </a:cubicBezTo>
                <a:cubicBezTo>
                  <a:pt x="240" y="124"/>
                  <a:pt x="240" y="129"/>
                  <a:pt x="237" y="132"/>
                </a:cubicBezTo>
                <a:cubicBezTo>
                  <a:pt x="235" y="135"/>
                  <a:pt x="232" y="137"/>
                  <a:pt x="230" y="139"/>
                </a:cubicBezTo>
                <a:cubicBezTo>
                  <a:pt x="227" y="142"/>
                  <a:pt x="225" y="144"/>
                  <a:pt x="223" y="146"/>
                </a:cubicBezTo>
                <a:cubicBezTo>
                  <a:pt x="225" y="149"/>
                  <a:pt x="227" y="151"/>
                  <a:pt x="229" y="153"/>
                </a:cubicBezTo>
                <a:cubicBezTo>
                  <a:pt x="241" y="164"/>
                  <a:pt x="253" y="175"/>
                  <a:pt x="265" y="186"/>
                </a:cubicBezTo>
                <a:cubicBezTo>
                  <a:pt x="270" y="191"/>
                  <a:pt x="269" y="194"/>
                  <a:pt x="262" y="197"/>
                </a:cubicBezTo>
                <a:cubicBezTo>
                  <a:pt x="259" y="198"/>
                  <a:pt x="255" y="199"/>
                  <a:pt x="252" y="200"/>
                </a:cubicBezTo>
                <a:cubicBezTo>
                  <a:pt x="252" y="210"/>
                  <a:pt x="252" y="223"/>
                  <a:pt x="252" y="233"/>
                </a:cubicBezTo>
                <a:cubicBezTo>
                  <a:pt x="254" y="233"/>
                  <a:pt x="256" y="233"/>
                  <a:pt x="258" y="2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7" name="Freeform 14">
            <a:extLst>
              <a:ext uri="{FF2B5EF4-FFF2-40B4-BE49-F238E27FC236}">
                <a16:creationId xmlns:a16="http://schemas.microsoft.com/office/drawing/2014/main" xmlns="" id="{23DCD6E1-E63F-4405-B216-711DF17BF066}"/>
              </a:ext>
            </a:extLst>
          </p:cNvPr>
          <p:cNvSpPr>
            <a:spLocks noEditPoints="1"/>
          </p:cNvSpPr>
          <p:nvPr/>
        </p:nvSpPr>
        <p:spPr bwMode="auto">
          <a:xfrm>
            <a:off x="17994766" y="5948594"/>
            <a:ext cx="227013" cy="227013"/>
          </a:xfrm>
          <a:custGeom>
            <a:avLst/>
            <a:gdLst>
              <a:gd name="T0" fmla="*/ 72 w 72"/>
              <a:gd name="T1" fmla="*/ 36 h 72"/>
              <a:gd name="T2" fmla="*/ 36 w 72"/>
              <a:gd name="T3" fmla="*/ 72 h 72"/>
              <a:gd name="T4" fmla="*/ 0 w 72"/>
              <a:gd name="T5" fmla="*/ 36 h 72"/>
              <a:gd name="T6" fmla="*/ 36 w 72"/>
              <a:gd name="T7" fmla="*/ 0 h 72"/>
              <a:gd name="T8" fmla="*/ 72 w 72"/>
              <a:gd name="T9" fmla="*/ 36 h 72"/>
              <a:gd name="T10" fmla="*/ 14 w 72"/>
              <a:gd name="T11" fmla="*/ 36 h 72"/>
              <a:gd name="T12" fmla="*/ 36 w 72"/>
              <a:gd name="T13" fmla="*/ 58 h 72"/>
              <a:gd name="T14" fmla="*/ 58 w 72"/>
              <a:gd name="T15" fmla="*/ 36 h 72"/>
              <a:gd name="T16" fmla="*/ 36 w 72"/>
              <a:gd name="T17" fmla="*/ 14 h 72"/>
              <a:gd name="T18" fmla="*/ 14 w 72"/>
              <a:gd name="T19" fmla="*/ 3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2" h="72">
                <a:moveTo>
                  <a:pt x="72" y="36"/>
                </a:moveTo>
                <a:cubicBezTo>
                  <a:pt x="72" y="56"/>
                  <a:pt x="56" y="72"/>
                  <a:pt x="36" y="72"/>
                </a:cubicBezTo>
                <a:cubicBezTo>
                  <a:pt x="16" y="72"/>
                  <a:pt x="0" y="56"/>
                  <a:pt x="0" y="36"/>
                </a:cubicBezTo>
                <a:cubicBezTo>
                  <a:pt x="0" y="16"/>
                  <a:pt x="16" y="0"/>
                  <a:pt x="36" y="0"/>
                </a:cubicBezTo>
                <a:cubicBezTo>
                  <a:pt x="56" y="0"/>
                  <a:pt x="72" y="16"/>
                  <a:pt x="72" y="36"/>
                </a:cubicBezTo>
                <a:close/>
                <a:moveTo>
                  <a:pt x="14" y="36"/>
                </a:moveTo>
                <a:cubicBezTo>
                  <a:pt x="14" y="49"/>
                  <a:pt x="24" y="59"/>
                  <a:pt x="36" y="58"/>
                </a:cubicBezTo>
                <a:cubicBezTo>
                  <a:pt x="48" y="58"/>
                  <a:pt x="58" y="48"/>
                  <a:pt x="58" y="36"/>
                </a:cubicBezTo>
                <a:cubicBezTo>
                  <a:pt x="58" y="24"/>
                  <a:pt x="48" y="14"/>
                  <a:pt x="36" y="14"/>
                </a:cubicBezTo>
                <a:cubicBezTo>
                  <a:pt x="23" y="14"/>
                  <a:pt x="14" y="24"/>
                  <a:pt x="14" y="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0" name="Freeform 15">
            <a:extLst>
              <a:ext uri="{FF2B5EF4-FFF2-40B4-BE49-F238E27FC236}">
                <a16:creationId xmlns:a16="http://schemas.microsoft.com/office/drawing/2014/main" xmlns="" id="{ACE8ACCD-5789-438A-A7DD-40DDDD50A132}"/>
              </a:ext>
            </a:extLst>
          </p:cNvPr>
          <p:cNvSpPr>
            <a:spLocks/>
          </p:cNvSpPr>
          <p:nvPr/>
        </p:nvSpPr>
        <p:spPr bwMode="auto">
          <a:xfrm>
            <a:off x="18318616" y="4573819"/>
            <a:ext cx="950913" cy="809625"/>
          </a:xfrm>
          <a:custGeom>
            <a:avLst/>
            <a:gdLst>
              <a:gd name="T0" fmla="*/ 259 w 301"/>
              <a:gd name="T1" fmla="*/ 234 h 257"/>
              <a:gd name="T2" fmla="*/ 290 w 301"/>
              <a:gd name="T3" fmla="*/ 234 h 257"/>
              <a:gd name="T4" fmla="*/ 300 w 301"/>
              <a:gd name="T5" fmla="*/ 242 h 257"/>
              <a:gd name="T6" fmla="*/ 294 w 301"/>
              <a:gd name="T7" fmla="*/ 256 h 257"/>
              <a:gd name="T8" fmla="*/ 291 w 301"/>
              <a:gd name="T9" fmla="*/ 256 h 257"/>
              <a:gd name="T10" fmla="*/ 247 w 301"/>
              <a:gd name="T11" fmla="*/ 256 h 257"/>
              <a:gd name="T12" fmla="*/ 238 w 301"/>
              <a:gd name="T13" fmla="*/ 248 h 257"/>
              <a:gd name="T14" fmla="*/ 244 w 301"/>
              <a:gd name="T15" fmla="*/ 235 h 257"/>
              <a:gd name="T16" fmla="*/ 244 w 301"/>
              <a:gd name="T17" fmla="*/ 204 h 257"/>
              <a:gd name="T18" fmla="*/ 237 w 301"/>
              <a:gd name="T19" fmla="*/ 206 h 257"/>
              <a:gd name="T20" fmla="*/ 234 w 301"/>
              <a:gd name="T21" fmla="*/ 201 h 257"/>
              <a:gd name="T22" fmla="*/ 171 w 301"/>
              <a:gd name="T23" fmla="*/ 186 h 257"/>
              <a:gd name="T24" fmla="*/ 154 w 301"/>
              <a:gd name="T25" fmla="*/ 221 h 257"/>
              <a:gd name="T26" fmla="*/ 148 w 301"/>
              <a:gd name="T27" fmla="*/ 228 h 257"/>
              <a:gd name="T28" fmla="*/ 140 w 301"/>
              <a:gd name="T29" fmla="*/ 223 h 257"/>
              <a:gd name="T30" fmla="*/ 140 w 301"/>
              <a:gd name="T31" fmla="*/ 217 h 257"/>
              <a:gd name="T32" fmla="*/ 140 w 301"/>
              <a:gd name="T33" fmla="*/ 182 h 257"/>
              <a:gd name="T34" fmla="*/ 140 w 301"/>
              <a:gd name="T35" fmla="*/ 172 h 257"/>
              <a:gd name="T36" fmla="*/ 120 w 301"/>
              <a:gd name="T37" fmla="*/ 155 h 257"/>
              <a:gd name="T38" fmla="*/ 120 w 301"/>
              <a:gd name="T39" fmla="*/ 145 h 257"/>
              <a:gd name="T40" fmla="*/ 130 w 301"/>
              <a:gd name="T41" fmla="*/ 135 h 257"/>
              <a:gd name="T42" fmla="*/ 49 w 301"/>
              <a:gd name="T43" fmla="*/ 59 h 257"/>
              <a:gd name="T44" fmla="*/ 44 w 301"/>
              <a:gd name="T45" fmla="*/ 60 h 257"/>
              <a:gd name="T46" fmla="*/ 0 w 301"/>
              <a:gd name="T47" fmla="*/ 19 h 257"/>
              <a:gd name="T48" fmla="*/ 18 w 301"/>
              <a:gd name="T49" fmla="*/ 0 h 257"/>
              <a:gd name="T50" fmla="*/ 62 w 301"/>
              <a:gd name="T51" fmla="*/ 42 h 257"/>
              <a:gd name="T52" fmla="*/ 61 w 301"/>
              <a:gd name="T53" fmla="*/ 46 h 257"/>
              <a:gd name="T54" fmla="*/ 141 w 301"/>
              <a:gd name="T55" fmla="*/ 122 h 257"/>
              <a:gd name="T56" fmla="*/ 150 w 301"/>
              <a:gd name="T57" fmla="*/ 113 h 257"/>
              <a:gd name="T58" fmla="*/ 161 w 301"/>
              <a:gd name="T59" fmla="*/ 113 h 257"/>
              <a:gd name="T60" fmla="*/ 195 w 301"/>
              <a:gd name="T61" fmla="*/ 145 h 257"/>
              <a:gd name="T62" fmla="*/ 200 w 301"/>
              <a:gd name="T63" fmla="*/ 149 h 257"/>
              <a:gd name="T64" fmla="*/ 223 w 301"/>
              <a:gd name="T65" fmla="*/ 126 h 257"/>
              <a:gd name="T66" fmla="*/ 227 w 301"/>
              <a:gd name="T67" fmla="*/ 122 h 257"/>
              <a:gd name="T68" fmla="*/ 238 w 301"/>
              <a:gd name="T69" fmla="*/ 122 h 257"/>
              <a:gd name="T70" fmla="*/ 238 w 301"/>
              <a:gd name="T71" fmla="*/ 132 h 257"/>
              <a:gd name="T72" fmla="*/ 230 w 301"/>
              <a:gd name="T73" fmla="*/ 140 h 257"/>
              <a:gd name="T74" fmla="*/ 223 w 301"/>
              <a:gd name="T75" fmla="*/ 147 h 257"/>
              <a:gd name="T76" fmla="*/ 230 w 301"/>
              <a:gd name="T77" fmla="*/ 153 h 257"/>
              <a:gd name="T78" fmla="*/ 265 w 301"/>
              <a:gd name="T79" fmla="*/ 186 h 257"/>
              <a:gd name="T80" fmla="*/ 263 w 301"/>
              <a:gd name="T81" fmla="*/ 197 h 257"/>
              <a:gd name="T82" fmla="*/ 252 w 301"/>
              <a:gd name="T83" fmla="*/ 201 h 257"/>
              <a:gd name="T84" fmla="*/ 253 w 301"/>
              <a:gd name="T85" fmla="*/ 234 h 257"/>
              <a:gd name="T86" fmla="*/ 259 w 301"/>
              <a:gd name="T87" fmla="*/ 234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01" h="257">
                <a:moveTo>
                  <a:pt x="259" y="234"/>
                </a:moveTo>
                <a:cubicBezTo>
                  <a:pt x="274" y="234"/>
                  <a:pt x="274" y="234"/>
                  <a:pt x="290" y="234"/>
                </a:cubicBezTo>
                <a:cubicBezTo>
                  <a:pt x="295" y="234"/>
                  <a:pt x="300" y="237"/>
                  <a:pt x="300" y="242"/>
                </a:cubicBezTo>
                <a:cubicBezTo>
                  <a:pt x="299" y="252"/>
                  <a:pt x="301" y="252"/>
                  <a:pt x="294" y="256"/>
                </a:cubicBezTo>
                <a:cubicBezTo>
                  <a:pt x="293" y="256"/>
                  <a:pt x="292" y="256"/>
                  <a:pt x="291" y="256"/>
                </a:cubicBezTo>
                <a:cubicBezTo>
                  <a:pt x="271" y="257"/>
                  <a:pt x="267" y="257"/>
                  <a:pt x="247" y="256"/>
                </a:cubicBezTo>
                <a:cubicBezTo>
                  <a:pt x="242" y="256"/>
                  <a:pt x="238" y="253"/>
                  <a:pt x="238" y="248"/>
                </a:cubicBezTo>
                <a:cubicBezTo>
                  <a:pt x="237" y="241"/>
                  <a:pt x="237" y="238"/>
                  <a:pt x="244" y="235"/>
                </a:cubicBezTo>
                <a:cubicBezTo>
                  <a:pt x="244" y="225"/>
                  <a:pt x="244" y="213"/>
                  <a:pt x="244" y="204"/>
                </a:cubicBezTo>
                <a:cubicBezTo>
                  <a:pt x="241" y="205"/>
                  <a:pt x="239" y="205"/>
                  <a:pt x="237" y="206"/>
                </a:cubicBezTo>
                <a:cubicBezTo>
                  <a:pt x="236" y="204"/>
                  <a:pt x="235" y="202"/>
                  <a:pt x="234" y="201"/>
                </a:cubicBezTo>
                <a:cubicBezTo>
                  <a:pt x="222" y="178"/>
                  <a:pt x="192" y="171"/>
                  <a:pt x="171" y="186"/>
                </a:cubicBezTo>
                <a:cubicBezTo>
                  <a:pt x="160" y="195"/>
                  <a:pt x="154" y="207"/>
                  <a:pt x="154" y="221"/>
                </a:cubicBezTo>
                <a:cubicBezTo>
                  <a:pt x="154" y="225"/>
                  <a:pt x="152" y="227"/>
                  <a:pt x="148" y="228"/>
                </a:cubicBezTo>
                <a:cubicBezTo>
                  <a:pt x="145" y="229"/>
                  <a:pt x="141" y="226"/>
                  <a:pt x="140" y="223"/>
                </a:cubicBezTo>
                <a:cubicBezTo>
                  <a:pt x="140" y="221"/>
                  <a:pt x="140" y="219"/>
                  <a:pt x="140" y="217"/>
                </a:cubicBezTo>
                <a:cubicBezTo>
                  <a:pt x="140" y="205"/>
                  <a:pt x="140" y="193"/>
                  <a:pt x="140" y="182"/>
                </a:cubicBezTo>
                <a:cubicBezTo>
                  <a:pt x="140" y="178"/>
                  <a:pt x="140" y="175"/>
                  <a:pt x="140" y="172"/>
                </a:cubicBezTo>
                <a:cubicBezTo>
                  <a:pt x="133" y="166"/>
                  <a:pt x="127" y="160"/>
                  <a:pt x="120" y="155"/>
                </a:cubicBezTo>
                <a:cubicBezTo>
                  <a:pt x="117" y="151"/>
                  <a:pt x="117" y="149"/>
                  <a:pt x="120" y="145"/>
                </a:cubicBezTo>
                <a:cubicBezTo>
                  <a:pt x="123" y="142"/>
                  <a:pt x="126" y="138"/>
                  <a:pt x="130" y="135"/>
                </a:cubicBezTo>
                <a:cubicBezTo>
                  <a:pt x="93" y="100"/>
                  <a:pt x="85" y="92"/>
                  <a:pt x="49" y="59"/>
                </a:cubicBezTo>
                <a:cubicBezTo>
                  <a:pt x="47" y="59"/>
                  <a:pt x="46" y="60"/>
                  <a:pt x="44" y="60"/>
                </a:cubicBezTo>
                <a:cubicBezTo>
                  <a:pt x="30" y="46"/>
                  <a:pt x="15" y="33"/>
                  <a:pt x="0" y="19"/>
                </a:cubicBezTo>
                <a:cubicBezTo>
                  <a:pt x="4" y="11"/>
                  <a:pt x="10" y="5"/>
                  <a:pt x="18" y="0"/>
                </a:cubicBezTo>
                <a:cubicBezTo>
                  <a:pt x="33" y="14"/>
                  <a:pt x="47" y="28"/>
                  <a:pt x="62" y="42"/>
                </a:cubicBezTo>
                <a:cubicBezTo>
                  <a:pt x="61" y="43"/>
                  <a:pt x="61" y="45"/>
                  <a:pt x="61" y="46"/>
                </a:cubicBezTo>
                <a:cubicBezTo>
                  <a:pt x="97" y="80"/>
                  <a:pt x="105" y="88"/>
                  <a:pt x="141" y="122"/>
                </a:cubicBezTo>
                <a:cubicBezTo>
                  <a:pt x="144" y="119"/>
                  <a:pt x="147" y="116"/>
                  <a:pt x="150" y="113"/>
                </a:cubicBezTo>
                <a:cubicBezTo>
                  <a:pt x="155" y="108"/>
                  <a:pt x="157" y="108"/>
                  <a:pt x="161" y="113"/>
                </a:cubicBezTo>
                <a:cubicBezTo>
                  <a:pt x="173" y="123"/>
                  <a:pt x="184" y="134"/>
                  <a:pt x="195" y="145"/>
                </a:cubicBezTo>
                <a:cubicBezTo>
                  <a:pt x="197" y="146"/>
                  <a:pt x="198" y="147"/>
                  <a:pt x="200" y="149"/>
                </a:cubicBezTo>
                <a:cubicBezTo>
                  <a:pt x="208" y="141"/>
                  <a:pt x="216" y="133"/>
                  <a:pt x="223" y="126"/>
                </a:cubicBezTo>
                <a:cubicBezTo>
                  <a:pt x="224" y="124"/>
                  <a:pt x="226" y="123"/>
                  <a:pt x="227" y="122"/>
                </a:cubicBezTo>
                <a:cubicBezTo>
                  <a:pt x="231" y="119"/>
                  <a:pt x="235" y="119"/>
                  <a:pt x="238" y="122"/>
                </a:cubicBezTo>
                <a:cubicBezTo>
                  <a:pt x="241" y="125"/>
                  <a:pt x="241" y="129"/>
                  <a:pt x="238" y="132"/>
                </a:cubicBezTo>
                <a:cubicBezTo>
                  <a:pt x="235" y="135"/>
                  <a:pt x="233" y="137"/>
                  <a:pt x="230" y="140"/>
                </a:cubicBezTo>
                <a:cubicBezTo>
                  <a:pt x="228" y="142"/>
                  <a:pt x="226" y="144"/>
                  <a:pt x="223" y="147"/>
                </a:cubicBezTo>
                <a:cubicBezTo>
                  <a:pt x="226" y="149"/>
                  <a:pt x="228" y="151"/>
                  <a:pt x="230" y="153"/>
                </a:cubicBezTo>
                <a:cubicBezTo>
                  <a:pt x="242" y="164"/>
                  <a:pt x="253" y="175"/>
                  <a:pt x="265" y="186"/>
                </a:cubicBezTo>
                <a:cubicBezTo>
                  <a:pt x="270" y="191"/>
                  <a:pt x="269" y="195"/>
                  <a:pt x="263" y="197"/>
                </a:cubicBezTo>
                <a:cubicBezTo>
                  <a:pt x="259" y="198"/>
                  <a:pt x="256" y="200"/>
                  <a:pt x="252" y="201"/>
                </a:cubicBezTo>
                <a:cubicBezTo>
                  <a:pt x="252" y="210"/>
                  <a:pt x="253" y="224"/>
                  <a:pt x="253" y="234"/>
                </a:cubicBezTo>
                <a:cubicBezTo>
                  <a:pt x="255" y="234"/>
                  <a:pt x="257" y="234"/>
                  <a:pt x="259" y="23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" name="Freeform 16">
            <a:extLst>
              <a:ext uri="{FF2B5EF4-FFF2-40B4-BE49-F238E27FC236}">
                <a16:creationId xmlns:a16="http://schemas.microsoft.com/office/drawing/2014/main" xmlns="" id="{5AE43E05-2424-411B-B192-8ACF148F568F}"/>
              </a:ext>
            </a:extLst>
          </p:cNvPr>
          <p:cNvSpPr>
            <a:spLocks noEditPoints="1"/>
          </p:cNvSpPr>
          <p:nvPr/>
        </p:nvSpPr>
        <p:spPr bwMode="auto">
          <a:xfrm>
            <a:off x="18826616" y="5158019"/>
            <a:ext cx="227013" cy="225425"/>
          </a:xfrm>
          <a:custGeom>
            <a:avLst/>
            <a:gdLst>
              <a:gd name="T0" fmla="*/ 72 w 72"/>
              <a:gd name="T1" fmla="*/ 35 h 72"/>
              <a:gd name="T2" fmla="*/ 36 w 72"/>
              <a:gd name="T3" fmla="*/ 72 h 72"/>
              <a:gd name="T4" fmla="*/ 0 w 72"/>
              <a:gd name="T5" fmla="*/ 36 h 72"/>
              <a:gd name="T6" fmla="*/ 35 w 72"/>
              <a:gd name="T7" fmla="*/ 0 h 72"/>
              <a:gd name="T8" fmla="*/ 72 w 72"/>
              <a:gd name="T9" fmla="*/ 35 h 72"/>
              <a:gd name="T10" fmla="*/ 13 w 72"/>
              <a:gd name="T11" fmla="*/ 36 h 72"/>
              <a:gd name="T12" fmla="*/ 36 w 72"/>
              <a:gd name="T13" fmla="*/ 58 h 72"/>
              <a:gd name="T14" fmla="*/ 58 w 72"/>
              <a:gd name="T15" fmla="*/ 36 h 72"/>
              <a:gd name="T16" fmla="*/ 35 w 72"/>
              <a:gd name="T17" fmla="*/ 13 h 72"/>
              <a:gd name="T18" fmla="*/ 13 w 72"/>
              <a:gd name="T19" fmla="*/ 3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2" h="72">
                <a:moveTo>
                  <a:pt x="72" y="35"/>
                </a:moveTo>
                <a:cubicBezTo>
                  <a:pt x="72" y="55"/>
                  <a:pt x="56" y="71"/>
                  <a:pt x="36" y="72"/>
                </a:cubicBezTo>
                <a:cubicBezTo>
                  <a:pt x="16" y="72"/>
                  <a:pt x="0" y="56"/>
                  <a:pt x="0" y="36"/>
                </a:cubicBezTo>
                <a:cubicBezTo>
                  <a:pt x="0" y="16"/>
                  <a:pt x="15" y="0"/>
                  <a:pt x="35" y="0"/>
                </a:cubicBezTo>
                <a:cubicBezTo>
                  <a:pt x="55" y="0"/>
                  <a:pt x="71" y="15"/>
                  <a:pt x="72" y="35"/>
                </a:cubicBezTo>
                <a:close/>
                <a:moveTo>
                  <a:pt x="13" y="36"/>
                </a:moveTo>
                <a:cubicBezTo>
                  <a:pt x="13" y="48"/>
                  <a:pt x="24" y="58"/>
                  <a:pt x="36" y="58"/>
                </a:cubicBezTo>
                <a:cubicBezTo>
                  <a:pt x="48" y="58"/>
                  <a:pt x="58" y="47"/>
                  <a:pt x="58" y="36"/>
                </a:cubicBezTo>
                <a:cubicBezTo>
                  <a:pt x="58" y="23"/>
                  <a:pt x="48" y="13"/>
                  <a:pt x="35" y="13"/>
                </a:cubicBezTo>
                <a:cubicBezTo>
                  <a:pt x="23" y="14"/>
                  <a:pt x="13" y="24"/>
                  <a:pt x="13" y="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5" name="Freeform 17">
            <a:extLst>
              <a:ext uri="{FF2B5EF4-FFF2-40B4-BE49-F238E27FC236}">
                <a16:creationId xmlns:a16="http://schemas.microsoft.com/office/drawing/2014/main" xmlns="" id="{01CE74DC-2A70-4970-8F88-46EC08ACE124}"/>
              </a:ext>
            </a:extLst>
          </p:cNvPr>
          <p:cNvSpPr>
            <a:spLocks/>
          </p:cNvSpPr>
          <p:nvPr/>
        </p:nvSpPr>
        <p:spPr bwMode="auto">
          <a:xfrm>
            <a:off x="17707429" y="4778606"/>
            <a:ext cx="949325" cy="806450"/>
          </a:xfrm>
          <a:custGeom>
            <a:avLst/>
            <a:gdLst>
              <a:gd name="T0" fmla="*/ 259 w 301"/>
              <a:gd name="T1" fmla="*/ 233 h 256"/>
              <a:gd name="T2" fmla="*/ 290 w 301"/>
              <a:gd name="T3" fmla="*/ 233 h 256"/>
              <a:gd name="T4" fmla="*/ 300 w 301"/>
              <a:gd name="T5" fmla="*/ 241 h 256"/>
              <a:gd name="T6" fmla="*/ 294 w 301"/>
              <a:gd name="T7" fmla="*/ 255 h 256"/>
              <a:gd name="T8" fmla="*/ 291 w 301"/>
              <a:gd name="T9" fmla="*/ 256 h 256"/>
              <a:gd name="T10" fmla="*/ 247 w 301"/>
              <a:gd name="T11" fmla="*/ 256 h 256"/>
              <a:gd name="T12" fmla="*/ 238 w 301"/>
              <a:gd name="T13" fmla="*/ 247 h 256"/>
              <a:gd name="T14" fmla="*/ 244 w 301"/>
              <a:gd name="T15" fmla="*/ 234 h 256"/>
              <a:gd name="T16" fmla="*/ 244 w 301"/>
              <a:gd name="T17" fmla="*/ 203 h 256"/>
              <a:gd name="T18" fmla="*/ 237 w 301"/>
              <a:gd name="T19" fmla="*/ 205 h 256"/>
              <a:gd name="T20" fmla="*/ 234 w 301"/>
              <a:gd name="T21" fmla="*/ 200 h 256"/>
              <a:gd name="T22" fmla="*/ 171 w 301"/>
              <a:gd name="T23" fmla="*/ 186 h 256"/>
              <a:gd name="T24" fmla="*/ 154 w 301"/>
              <a:gd name="T25" fmla="*/ 221 h 256"/>
              <a:gd name="T26" fmla="*/ 148 w 301"/>
              <a:gd name="T27" fmla="*/ 227 h 256"/>
              <a:gd name="T28" fmla="*/ 140 w 301"/>
              <a:gd name="T29" fmla="*/ 222 h 256"/>
              <a:gd name="T30" fmla="*/ 140 w 301"/>
              <a:gd name="T31" fmla="*/ 216 h 256"/>
              <a:gd name="T32" fmla="*/ 140 w 301"/>
              <a:gd name="T33" fmla="*/ 181 h 256"/>
              <a:gd name="T34" fmla="*/ 140 w 301"/>
              <a:gd name="T35" fmla="*/ 171 h 256"/>
              <a:gd name="T36" fmla="*/ 120 w 301"/>
              <a:gd name="T37" fmla="*/ 154 h 256"/>
              <a:gd name="T38" fmla="*/ 120 w 301"/>
              <a:gd name="T39" fmla="*/ 145 h 256"/>
              <a:gd name="T40" fmla="*/ 130 w 301"/>
              <a:gd name="T41" fmla="*/ 134 h 256"/>
              <a:gd name="T42" fmla="*/ 49 w 301"/>
              <a:gd name="T43" fmla="*/ 58 h 256"/>
              <a:gd name="T44" fmla="*/ 44 w 301"/>
              <a:gd name="T45" fmla="*/ 59 h 256"/>
              <a:gd name="T46" fmla="*/ 0 w 301"/>
              <a:gd name="T47" fmla="*/ 18 h 256"/>
              <a:gd name="T48" fmla="*/ 18 w 301"/>
              <a:gd name="T49" fmla="*/ 0 h 256"/>
              <a:gd name="T50" fmla="*/ 62 w 301"/>
              <a:gd name="T51" fmla="*/ 41 h 256"/>
              <a:gd name="T52" fmla="*/ 61 w 301"/>
              <a:gd name="T53" fmla="*/ 46 h 256"/>
              <a:gd name="T54" fmla="*/ 141 w 301"/>
              <a:gd name="T55" fmla="*/ 122 h 256"/>
              <a:gd name="T56" fmla="*/ 150 w 301"/>
              <a:gd name="T57" fmla="*/ 112 h 256"/>
              <a:gd name="T58" fmla="*/ 162 w 301"/>
              <a:gd name="T59" fmla="*/ 112 h 256"/>
              <a:gd name="T60" fmla="*/ 195 w 301"/>
              <a:gd name="T61" fmla="*/ 144 h 256"/>
              <a:gd name="T62" fmla="*/ 200 w 301"/>
              <a:gd name="T63" fmla="*/ 148 h 256"/>
              <a:gd name="T64" fmla="*/ 223 w 301"/>
              <a:gd name="T65" fmla="*/ 125 h 256"/>
              <a:gd name="T66" fmla="*/ 227 w 301"/>
              <a:gd name="T67" fmla="*/ 121 h 256"/>
              <a:gd name="T68" fmla="*/ 238 w 301"/>
              <a:gd name="T69" fmla="*/ 121 h 256"/>
              <a:gd name="T70" fmla="*/ 238 w 301"/>
              <a:gd name="T71" fmla="*/ 132 h 256"/>
              <a:gd name="T72" fmla="*/ 230 w 301"/>
              <a:gd name="T73" fmla="*/ 139 h 256"/>
              <a:gd name="T74" fmla="*/ 223 w 301"/>
              <a:gd name="T75" fmla="*/ 146 h 256"/>
              <a:gd name="T76" fmla="*/ 230 w 301"/>
              <a:gd name="T77" fmla="*/ 152 h 256"/>
              <a:gd name="T78" fmla="*/ 265 w 301"/>
              <a:gd name="T79" fmla="*/ 186 h 256"/>
              <a:gd name="T80" fmla="*/ 263 w 301"/>
              <a:gd name="T81" fmla="*/ 197 h 256"/>
              <a:gd name="T82" fmla="*/ 252 w 301"/>
              <a:gd name="T83" fmla="*/ 200 h 256"/>
              <a:gd name="T84" fmla="*/ 253 w 301"/>
              <a:gd name="T85" fmla="*/ 233 h 256"/>
              <a:gd name="T86" fmla="*/ 259 w 301"/>
              <a:gd name="T87" fmla="*/ 233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01" h="256">
                <a:moveTo>
                  <a:pt x="259" y="233"/>
                </a:moveTo>
                <a:cubicBezTo>
                  <a:pt x="274" y="233"/>
                  <a:pt x="274" y="233"/>
                  <a:pt x="290" y="233"/>
                </a:cubicBezTo>
                <a:cubicBezTo>
                  <a:pt x="295" y="233"/>
                  <a:pt x="300" y="236"/>
                  <a:pt x="300" y="241"/>
                </a:cubicBezTo>
                <a:cubicBezTo>
                  <a:pt x="299" y="252"/>
                  <a:pt x="301" y="252"/>
                  <a:pt x="294" y="255"/>
                </a:cubicBezTo>
                <a:cubicBezTo>
                  <a:pt x="293" y="255"/>
                  <a:pt x="292" y="256"/>
                  <a:pt x="291" y="256"/>
                </a:cubicBezTo>
                <a:cubicBezTo>
                  <a:pt x="271" y="256"/>
                  <a:pt x="267" y="256"/>
                  <a:pt x="247" y="256"/>
                </a:cubicBezTo>
                <a:cubicBezTo>
                  <a:pt x="242" y="256"/>
                  <a:pt x="238" y="252"/>
                  <a:pt x="238" y="247"/>
                </a:cubicBezTo>
                <a:cubicBezTo>
                  <a:pt x="237" y="240"/>
                  <a:pt x="237" y="238"/>
                  <a:pt x="244" y="234"/>
                </a:cubicBezTo>
                <a:cubicBezTo>
                  <a:pt x="244" y="225"/>
                  <a:pt x="244" y="212"/>
                  <a:pt x="244" y="203"/>
                </a:cubicBezTo>
                <a:cubicBezTo>
                  <a:pt x="241" y="204"/>
                  <a:pt x="239" y="204"/>
                  <a:pt x="237" y="205"/>
                </a:cubicBezTo>
                <a:cubicBezTo>
                  <a:pt x="236" y="203"/>
                  <a:pt x="235" y="202"/>
                  <a:pt x="234" y="200"/>
                </a:cubicBezTo>
                <a:cubicBezTo>
                  <a:pt x="222" y="177"/>
                  <a:pt x="192" y="170"/>
                  <a:pt x="171" y="186"/>
                </a:cubicBezTo>
                <a:cubicBezTo>
                  <a:pt x="160" y="194"/>
                  <a:pt x="154" y="206"/>
                  <a:pt x="154" y="221"/>
                </a:cubicBezTo>
                <a:cubicBezTo>
                  <a:pt x="154" y="225"/>
                  <a:pt x="152" y="227"/>
                  <a:pt x="148" y="227"/>
                </a:cubicBezTo>
                <a:cubicBezTo>
                  <a:pt x="145" y="228"/>
                  <a:pt x="141" y="226"/>
                  <a:pt x="140" y="222"/>
                </a:cubicBezTo>
                <a:cubicBezTo>
                  <a:pt x="140" y="220"/>
                  <a:pt x="140" y="218"/>
                  <a:pt x="140" y="216"/>
                </a:cubicBezTo>
                <a:cubicBezTo>
                  <a:pt x="140" y="204"/>
                  <a:pt x="140" y="193"/>
                  <a:pt x="140" y="181"/>
                </a:cubicBezTo>
                <a:cubicBezTo>
                  <a:pt x="140" y="178"/>
                  <a:pt x="140" y="174"/>
                  <a:pt x="140" y="171"/>
                </a:cubicBezTo>
                <a:cubicBezTo>
                  <a:pt x="133" y="165"/>
                  <a:pt x="127" y="160"/>
                  <a:pt x="120" y="154"/>
                </a:cubicBezTo>
                <a:cubicBezTo>
                  <a:pt x="117" y="151"/>
                  <a:pt x="117" y="149"/>
                  <a:pt x="120" y="145"/>
                </a:cubicBezTo>
                <a:cubicBezTo>
                  <a:pt x="123" y="141"/>
                  <a:pt x="126" y="138"/>
                  <a:pt x="130" y="134"/>
                </a:cubicBezTo>
                <a:cubicBezTo>
                  <a:pt x="93" y="100"/>
                  <a:pt x="85" y="92"/>
                  <a:pt x="49" y="58"/>
                </a:cubicBezTo>
                <a:cubicBezTo>
                  <a:pt x="47" y="59"/>
                  <a:pt x="46" y="59"/>
                  <a:pt x="44" y="59"/>
                </a:cubicBezTo>
                <a:cubicBezTo>
                  <a:pt x="30" y="45"/>
                  <a:pt x="15" y="32"/>
                  <a:pt x="0" y="18"/>
                </a:cubicBezTo>
                <a:cubicBezTo>
                  <a:pt x="4" y="10"/>
                  <a:pt x="10" y="4"/>
                  <a:pt x="18" y="0"/>
                </a:cubicBezTo>
                <a:cubicBezTo>
                  <a:pt x="33" y="14"/>
                  <a:pt x="47" y="27"/>
                  <a:pt x="62" y="41"/>
                </a:cubicBezTo>
                <a:cubicBezTo>
                  <a:pt x="61" y="43"/>
                  <a:pt x="61" y="44"/>
                  <a:pt x="61" y="46"/>
                </a:cubicBezTo>
                <a:cubicBezTo>
                  <a:pt x="97" y="80"/>
                  <a:pt x="105" y="88"/>
                  <a:pt x="141" y="122"/>
                </a:cubicBezTo>
                <a:cubicBezTo>
                  <a:pt x="144" y="118"/>
                  <a:pt x="147" y="115"/>
                  <a:pt x="150" y="112"/>
                </a:cubicBezTo>
                <a:cubicBezTo>
                  <a:pt x="155" y="107"/>
                  <a:pt x="157" y="107"/>
                  <a:pt x="162" y="112"/>
                </a:cubicBezTo>
                <a:cubicBezTo>
                  <a:pt x="173" y="123"/>
                  <a:pt x="184" y="133"/>
                  <a:pt x="195" y="144"/>
                </a:cubicBezTo>
                <a:cubicBezTo>
                  <a:pt x="197" y="145"/>
                  <a:pt x="198" y="147"/>
                  <a:pt x="200" y="148"/>
                </a:cubicBezTo>
                <a:cubicBezTo>
                  <a:pt x="208" y="140"/>
                  <a:pt x="216" y="133"/>
                  <a:pt x="223" y="125"/>
                </a:cubicBezTo>
                <a:cubicBezTo>
                  <a:pt x="224" y="124"/>
                  <a:pt x="226" y="122"/>
                  <a:pt x="227" y="121"/>
                </a:cubicBezTo>
                <a:cubicBezTo>
                  <a:pt x="231" y="118"/>
                  <a:pt x="235" y="118"/>
                  <a:pt x="238" y="121"/>
                </a:cubicBezTo>
                <a:cubicBezTo>
                  <a:pt x="241" y="124"/>
                  <a:pt x="241" y="128"/>
                  <a:pt x="238" y="132"/>
                </a:cubicBezTo>
                <a:cubicBezTo>
                  <a:pt x="235" y="134"/>
                  <a:pt x="233" y="137"/>
                  <a:pt x="230" y="139"/>
                </a:cubicBezTo>
                <a:cubicBezTo>
                  <a:pt x="228" y="141"/>
                  <a:pt x="226" y="144"/>
                  <a:pt x="223" y="146"/>
                </a:cubicBezTo>
                <a:cubicBezTo>
                  <a:pt x="226" y="148"/>
                  <a:pt x="228" y="150"/>
                  <a:pt x="230" y="152"/>
                </a:cubicBezTo>
                <a:cubicBezTo>
                  <a:pt x="242" y="163"/>
                  <a:pt x="253" y="175"/>
                  <a:pt x="265" y="186"/>
                </a:cubicBezTo>
                <a:cubicBezTo>
                  <a:pt x="270" y="191"/>
                  <a:pt x="269" y="194"/>
                  <a:pt x="263" y="197"/>
                </a:cubicBezTo>
                <a:cubicBezTo>
                  <a:pt x="259" y="198"/>
                  <a:pt x="256" y="199"/>
                  <a:pt x="252" y="200"/>
                </a:cubicBezTo>
                <a:cubicBezTo>
                  <a:pt x="252" y="210"/>
                  <a:pt x="253" y="223"/>
                  <a:pt x="253" y="233"/>
                </a:cubicBezTo>
                <a:cubicBezTo>
                  <a:pt x="255" y="233"/>
                  <a:pt x="257" y="233"/>
                  <a:pt x="259" y="2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" name="Freeform 18">
            <a:extLst>
              <a:ext uri="{FF2B5EF4-FFF2-40B4-BE49-F238E27FC236}">
                <a16:creationId xmlns:a16="http://schemas.microsoft.com/office/drawing/2014/main" xmlns="" id="{D3BAC891-EE22-401C-A39F-04EA360F182B}"/>
              </a:ext>
            </a:extLst>
          </p:cNvPr>
          <p:cNvSpPr>
            <a:spLocks noEditPoints="1"/>
          </p:cNvSpPr>
          <p:nvPr/>
        </p:nvSpPr>
        <p:spPr bwMode="auto">
          <a:xfrm>
            <a:off x="18215429" y="5359631"/>
            <a:ext cx="227013" cy="225425"/>
          </a:xfrm>
          <a:custGeom>
            <a:avLst/>
            <a:gdLst>
              <a:gd name="T0" fmla="*/ 72 w 72"/>
              <a:gd name="T1" fmla="*/ 36 h 72"/>
              <a:gd name="T2" fmla="*/ 36 w 72"/>
              <a:gd name="T3" fmla="*/ 72 h 72"/>
              <a:gd name="T4" fmla="*/ 0 w 72"/>
              <a:gd name="T5" fmla="*/ 36 h 72"/>
              <a:gd name="T6" fmla="*/ 35 w 72"/>
              <a:gd name="T7" fmla="*/ 0 h 72"/>
              <a:gd name="T8" fmla="*/ 72 w 72"/>
              <a:gd name="T9" fmla="*/ 36 h 72"/>
              <a:gd name="T10" fmla="*/ 13 w 72"/>
              <a:gd name="T11" fmla="*/ 36 h 72"/>
              <a:gd name="T12" fmla="*/ 36 w 72"/>
              <a:gd name="T13" fmla="*/ 58 h 72"/>
              <a:gd name="T14" fmla="*/ 58 w 72"/>
              <a:gd name="T15" fmla="*/ 36 h 72"/>
              <a:gd name="T16" fmla="*/ 35 w 72"/>
              <a:gd name="T17" fmla="*/ 14 h 72"/>
              <a:gd name="T18" fmla="*/ 13 w 72"/>
              <a:gd name="T19" fmla="*/ 3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2" h="72">
                <a:moveTo>
                  <a:pt x="72" y="36"/>
                </a:moveTo>
                <a:cubicBezTo>
                  <a:pt x="72" y="56"/>
                  <a:pt x="56" y="72"/>
                  <a:pt x="36" y="72"/>
                </a:cubicBezTo>
                <a:cubicBezTo>
                  <a:pt x="16" y="72"/>
                  <a:pt x="0" y="56"/>
                  <a:pt x="0" y="36"/>
                </a:cubicBezTo>
                <a:cubicBezTo>
                  <a:pt x="0" y="16"/>
                  <a:pt x="16" y="0"/>
                  <a:pt x="35" y="0"/>
                </a:cubicBezTo>
                <a:cubicBezTo>
                  <a:pt x="55" y="0"/>
                  <a:pt x="71" y="16"/>
                  <a:pt x="72" y="36"/>
                </a:cubicBezTo>
                <a:close/>
                <a:moveTo>
                  <a:pt x="13" y="36"/>
                </a:moveTo>
                <a:cubicBezTo>
                  <a:pt x="13" y="48"/>
                  <a:pt x="24" y="59"/>
                  <a:pt x="36" y="58"/>
                </a:cubicBezTo>
                <a:cubicBezTo>
                  <a:pt x="48" y="58"/>
                  <a:pt x="58" y="48"/>
                  <a:pt x="58" y="36"/>
                </a:cubicBezTo>
                <a:cubicBezTo>
                  <a:pt x="58" y="24"/>
                  <a:pt x="48" y="14"/>
                  <a:pt x="35" y="14"/>
                </a:cubicBezTo>
                <a:cubicBezTo>
                  <a:pt x="23" y="14"/>
                  <a:pt x="13" y="24"/>
                  <a:pt x="13" y="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" name="Oval 19">
            <a:extLst>
              <a:ext uri="{FF2B5EF4-FFF2-40B4-BE49-F238E27FC236}">
                <a16:creationId xmlns:a16="http://schemas.microsoft.com/office/drawing/2014/main" xmlns="" id="{27F9800D-5E6B-4825-B1B5-9C735D51B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7854" y="7496406"/>
            <a:ext cx="2182813" cy="2178050"/>
          </a:xfrm>
          <a:prstGeom prst="ellipse">
            <a:avLst/>
          </a:prstGeom>
          <a:solidFill>
            <a:srgbClr val="D1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8" name="Freeform 20">
            <a:extLst>
              <a:ext uri="{FF2B5EF4-FFF2-40B4-BE49-F238E27FC236}">
                <a16:creationId xmlns:a16="http://schemas.microsoft.com/office/drawing/2014/main" xmlns="" id="{AF07B5A7-1223-4478-90DA-DBF07B13A2DB}"/>
              </a:ext>
            </a:extLst>
          </p:cNvPr>
          <p:cNvSpPr>
            <a:spLocks/>
          </p:cNvSpPr>
          <p:nvPr/>
        </p:nvSpPr>
        <p:spPr bwMode="auto">
          <a:xfrm>
            <a:off x="17866179" y="8880706"/>
            <a:ext cx="1138238" cy="457200"/>
          </a:xfrm>
          <a:custGeom>
            <a:avLst/>
            <a:gdLst>
              <a:gd name="T0" fmla="*/ 133 w 361"/>
              <a:gd name="T1" fmla="*/ 42 h 145"/>
              <a:gd name="T2" fmla="*/ 134 w 361"/>
              <a:gd name="T3" fmla="*/ 45 h 145"/>
              <a:gd name="T4" fmla="*/ 121 w 361"/>
              <a:gd name="T5" fmla="*/ 56 h 145"/>
              <a:gd name="T6" fmla="*/ 64 w 361"/>
              <a:gd name="T7" fmla="*/ 56 h 145"/>
              <a:gd name="T8" fmla="*/ 29 w 361"/>
              <a:gd name="T9" fmla="*/ 100 h 145"/>
              <a:gd name="T10" fmla="*/ 50 w 361"/>
              <a:gd name="T11" fmla="*/ 102 h 145"/>
              <a:gd name="T12" fmla="*/ 93 w 361"/>
              <a:gd name="T13" fmla="*/ 144 h 145"/>
              <a:gd name="T14" fmla="*/ 311 w 361"/>
              <a:gd name="T15" fmla="*/ 144 h 145"/>
              <a:gd name="T16" fmla="*/ 346 w 361"/>
              <a:gd name="T17" fmla="*/ 102 h 145"/>
              <a:gd name="T18" fmla="*/ 361 w 361"/>
              <a:gd name="T19" fmla="*/ 101 h 145"/>
              <a:gd name="T20" fmla="*/ 322 w 361"/>
              <a:gd name="T21" fmla="*/ 55 h 145"/>
              <a:gd name="T22" fmla="*/ 283 w 361"/>
              <a:gd name="T23" fmla="*/ 55 h 145"/>
              <a:gd name="T24" fmla="*/ 283 w 361"/>
              <a:gd name="T25" fmla="*/ 52 h 145"/>
              <a:gd name="T26" fmla="*/ 295 w 361"/>
              <a:gd name="T27" fmla="*/ 48 h 145"/>
              <a:gd name="T28" fmla="*/ 295 w 361"/>
              <a:gd name="T29" fmla="*/ 13 h 145"/>
              <a:gd name="T30" fmla="*/ 283 w 361"/>
              <a:gd name="T31" fmla="*/ 12 h 145"/>
              <a:gd name="T32" fmla="*/ 258 w 361"/>
              <a:gd name="T33" fmla="*/ 10 h 145"/>
              <a:gd name="T34" fmla="*/ 225 w 361"/>
              <a:gd name="T35" fmla="*/ 0 h 145"/>
              <a:gd name="T36" fmla="*/ 191 w 361"/>
              <a:gd name="T37" fmla="*/ 12 h 145"/>
              <a:gd name="T38" fmla="*/ 167 w 361"/>
              <a:gd name="T39" fmla="*/ 12 h 145"/>
              <a:gd name="T40" fmla="*/ 149 w 361"/>
              <a:gd name="T41" fmla="*/ 28 h 145"/>
              <a:gd name="T42" fmla="*/ 0 w 361"/>
              <a:gd name="T43" fmla="*/ 28 h 145"/>
              <a:gd name="T44" fmla="*/ 0 w 361"/>
              <a:gd name="T45" fmla="*/ 42 h 145"/>
              <a:gd name="T46" fmla="*/ 133 w 361"/>
              <a:gd name="T47" fmla="*/ 42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61" h="145">
                <a:moveTo>
                  <a:pt x="133" y="42"/>
                </a:moveTo>
                <a:cubicBezTo>
                  <a:pt x="133" y="43"/>
                  <a:pt x="134" y="44"/>
                  <a:pt x="134" y="45"/>
                </a:cubicBezTo>
                <a:cubicBezTo>
                  <a:pt x="130" y="48"/>
                  <a:pt x="126" y="51"/>
                  <a:pt x="121" y="56"/>
                </a:cubicBezTo>
                <a:cubicBezTo>
                  <a:pt x="103" y="56"/>
                  <a:pt x="84" y="56"/>
                  <a:pt x="64" y="56"/>
                </a:cubicBezTo>
                <a:cubicBezTo>
                  <a:pt x="54" y="70"/>
                  <a:pt x="39" y="85"/>
                  <a:pt x="29" y="100"/>
                </a:cubicBezTo>
                <a:cubicBezTo>
                  <a:pt x="34" y="100"/>
                  <a:pt x="45" y="101"/>
                  <a:pt x="50" y="102"/>
                </a:cubicBezTo>
                <a:cubicBezTo>
                  <a:pt x="64" y="116"/>
                  <a:pt x="79" y="130"/>
                  <a:pt x="93" y="144"/>
                </a:cubicBezTo>
                <a:cubicBezTo>
                  <a:pt x="167" y="145"/>
                  <a:pt x="239" y="144"/>
                  <a:pt x="311" y="144"/>
                </a:cubicBezTo>
                <a:cubicBezTo>
                  <a:pt x="326" y="129"/>
                  <a:pt x="333" y="116"/>
                  <a:pt x="346" y="102"/>
                </a:cubicBezTo>
                <a:cubicBezTo>
                  <a:pt x="352" y="101"/>
                  <a:pt x="361" y="101"/>
                  <a:pt x="361" y="101"/>
                </a:cubicBezTo>
                <a:cubicBezTo>
                  <a:pt x="322" y="55"/>
                  <a:pt x="322" y="55"/>
                  <a:pt x="322" y="55"/>
                </a:cubicBezTo>
                <a:cubicBezTo>
                  <a:pt x="322" y="55"/>
                  <a:pt x="297" y="55"/>
                  <a:pt x="283" y="55"/>
                </a:cubicBezTo>
                <a:cubicBezTo>
                  <a:pt x="283" y="54"/>
                  <a:pt x="283" y="53"/>
                  <a:pt x="283" y="52"/>
                </a:cubicBezTo>
                <a:cubicBezTo>
                  <a:pt x="286" y="51"/>
                  <a:pt x="290" y="50"/>
                  <a:pt x="295" y="48"/>
                </a:cubicBezTo>
                <a:cubicBezTo>
                  <a:pt x="295" y="37"/>
                  <a:pt x="295" y="26"/>
                  <a:pt x="295" y="13"/>
                </a:cubicBezTo>
                <a:cubicBezTo>
                  <a:pt x="291" y="13"/>
                  <a:pt x="287" y="13"/>
                  <a:pt x="283" y="12"/>
                </a:cubicBezTo>
                <a:cubicBezTo>
                  <a:pt x="274" y="12"/>
                  <a:pt x="266" y="11"/>
                  <a:pt x="258" y="10"/>
                </a:cubicBezTo>
                <a:cubicBezTo>
                  <a:pt x="254" y="5"/>
                  <a:pt x="241" y="0"/>
                  <a:pt x="225" y="0"/>
                </a:cubicBezTo>
                <a:cubicBezTo>
                  <a:pt x="208" y="0"/>
                  <a:pt x="194" y="5"/>
                  <a:pt x="191" y="12"/>
                </a:cubicBezTo>
                <a:cubicBezTo>
                  <a:pt x="183" y="12"/>
                  <a:pt x="174" y="12"/>
                  <a:pt x="167" y="12"/>
                </a:cubicBezTo>
                <a:cubicBezTo>
                  <a:pt x="161" y="17"/>
                  <a:pt x="156" y="22"/>
                  <a:pt x="149" y="28"/>
                </a:cubicBezTo>
                <a:cubicBezTo>
                  <a:pt x="93" y="28"/>
                  <a:pt x="56" y="28"/>
                  <a:pt x="0" y="28"/>
                </a:cubicBezTo>
                <a:cubicBezTo>
                  <a:pt x="0" y="33"/>
                  <a:pt x="0" y="37"/>
                  <a:pt x="0" y="42"/>
                </a:cubicBezTo>
                <a:cubicBezTo>
                  <a:pt x="51" y="42"/>
                  <a:pt x="82" y="42"/>
                  <a:pt x="133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" name="Freeform 21">
            <a:extLst>
              <a:ext uri="{FF2B5EF4-FFF2-40B4-BE49-F238E27FC236}">
                <a16:creationId xmlns:a16="http://schemas.microsoft.com/office/drawing/2014/main" xmlns="" id="{4F2D42A4-5D51-4755-BF87-0BFF7A85B54C}"/>
              </a:ext>
            </a:extLst>
          </p:cNvPr>
          <p:cNvSpPr>
            <a:spLocks/>
          </p:cNvSpPr>
          <p:nvPr/>
        </p:nvSpPr>
        <p:spPr bwMode="auto">
          <a:xfrm>
            <a:off x="18055091" y="7869469"/>
            <a:ext cx="1035050" cy="441325"/>
          </a:xfrm>
          <a:custGeom>
            <a:avLst/>
            <a:gdLst>
              <a:gd name="T0" fmla="*/ 17 w 328"/>
              <a:gd name="T1" fmla="*/ 84 h 140"/>
              <a:gd name="T2" fmla="*/ 49 w 328"/>
              <a:gd name="T3" fmla="*/ 109 h 140"/>
              <a:gd name="T4" fmla="*/ 62 w 328"/>
              <a:gd name="T5" fmla="*/ 111 h 140"/>
              <a:gd name="T6" fmla="*/ 112 w 328"/>
              <a:gd name="T7" fmla="*/ 113 h 140"/>
              <a:gd name="T8" fmla="*/ 120 w 328"/>
              <a:gd name="T9" fmla="*/ 113 h 140"/>
              <a:gd name="T10" fmla="*/ 159 w 328"/>
              <a:gd name="T11" fmla="*/ 132 h 140"/>
              <a:gd name="T12" fmla="*/ 172 w 328"/>
              <a:gd name="T13" fmla="*/ 112 h 140"/>
              <a:gd name="T14" fmla="*/ 200 w 328"/>
              <a:gd name="T15" fmla="*/ 113 h 140"/>
              <a:gd name="T16" fmla="*/ 250 w 328"/>
              <a:gd name="T17" fmla="*/ 112 h 140"/>
              <a:gd name="T18" fmla="*/ 267 w 328"/>
              <a:gd name="T19" fmla="*/ 133 h 140"/>
              <a:gd name="T20" fmla="*/ 295 w 328"/>
              <a:gd name="T21" fmla="*/ 133 h 140"/>
              <a:gd name="T22" fmla="*/ 306 w 328"/>
              <a:gd name="T23" fmla="*/ 116 h 140"/>
              <a:gd name="T24" fmla="*/ 313 w 328"/>
              <a:gd name="T25" fmla="*/ 97 h 140"/>
              <a:gd name="T26" fmla="*/ 324 w 328"/>
              <a:gd name="T27" fmla="*/ 77 h 140"/>
              <a:gd name="T28" fmla="*/ 327 w 328"/>
              <a:gd name="T29" fmla="*/ 51 h 140"/>
              <a:gd name="T30" fmla="*/ 322 w 328"/>
              <a:gd name="T31" fmla="*/ 40 h 140"/>
              <a:gd name="T32" fmla="*/ 316 w 328"/>
              <a:gd name="T33" fmla="*/ 34 h 140"/>
              <a:gd name="T34" fmla="*/ 270 w 328"/>
              <a:gd name="T35" fmla="*/ 37 h 140"/>
              <a:gd name="T36" fmla="*/ 257 w 328"/>
              <a:gd name="T37" fmla="*/ 40 h 140"/>
              <a:gd name="T38" fmla="*/ 255 w 328"/>
              <a:gd name="T39" fmla="*/ 34 h 140"/>
              <a:gd name="T40" fmla="*/ 242 w 328"/>
              <a:gd name="T41" fmla="*/ 36 h 140"/>
              <a:gd name="T42" fmla="*/ 227 w 328"/>
              <a:gd name="T43" fmla="*/ 40 h 140"/>
              <a:gd name="T44" fmla="*/ 227 w 328"/>
              <a:gd name="T45" fmla="*/ 38 h 140"/>
              <a:gd name="T46" fmla="*/ 223 w 328"/>
              <a:gd name="T47" fmla="*/ 33 h 140"/>
              <a:gd name="T48" fmla="*/ 213 w 328"/>
              <a:gd name="T49" fmla="*/ 36 h 140"/>
              <a:gd name="T50" fmla="*/ 206 w 328"/>
              <a:gd name="T51" fmla="*/ 39 h 140"/>
              <a:gd name="T52" fmla="*/ 205 w 328"/>
              <a:gd name="T53" fmla="*/ 24 h 140"/>
              <a:gd name="T54" fmla="*/ 194 w 328"/>
              <a:gd name="T55" fmla="*/ 39 h 140"/>
              <a:gd name="T56" fmla="*/ 170 w 328"/>
              <a:gd name="T57" fmla="*/ 38 h 140"/>
              <a:gd name="T58" fmla="*/ 164 w 328"/>
              <a:gd name="T59" fmla="*/ 4 h 140"/>
              <a:gd name="T60" fmla="*/ 154 w 328"/>
              <a:gd name="T61" fmla="*/ 5 h 140"/>
              <a:gd name="T62" fmla="*/ 151 w 328"/>
              <a:gd name="T63" fmla="*/ 0 h 140"/>
              <a:gd name="T64" fmla="*/ 111 w 328"/>
              <a:gd name="T65" fmla="*/ 0 h 140"/>
              <a:gd name="T66" fmla="*/ 104 w 328"/>
              <a:gd name="T67" fmla="*/ 5 h 140"/>
              <a:gd name="T68" fmla="*/ 97 w 328"/>
              <a:gd name="T69" fmla="*/ 14 h 140"/>
              <a:gd name="T70" fmla="*/ 8 w 328"/>
              <a:gd name="T71" fmla="*/ 16 h 140"/>
              <a:gd name="T72" fmla="*/ 94 w 328"/>
              <a:gd name="T73" fmla="*/ 27 h 140"/>
              <a:gd name="T74" fmla="*/ 82 w 328"/>
              <a:gd name="T75" fmla="*/ 43 h 140"/>
              <a:gd name="T76" fmla="*/ 73 w 328"/>
              <a:gd name="T77" fmla="*/ 47 h 140"/>
              <a:gd name="T78" fmla="*/ 49 w 328"/>
              <a:gd name="T79" fmla="*/ 56 h 140"/>
              <a:gd name="T80" fmla="*/ 32 w 328"/>
              <a:gd name="T81" fmla="*/ 49 h 140"/>
              <a:gd name="T82" fmla="*/ 50 w 328"/>
              <a:gd name="T83" fmla="*/ 59 h 140"/>
              <a:gd name="T84" fmla="*/ 45 w 328"/>
              <a:gd name="T85" fmla="*/ 61 h 140"/>
              <a:gd name="T86" fmla="*/ 0 w 328"/>
              <a:gd name="T87" fmla="*/ 71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28" h="140">
                <a:moveTo>
                  <a:pt x="0" y="71"/>
                </a:moveTo>
                <a:cubicBezTo>
                  <a:pt x="6" y="76"/>
                  <a:pt x="11" y="80"/>
                  <a:pt x="17" y="84"/>
                </a:cubicBezTo>
                <a:cubicBezTo>
                  <a:pt x="26" y="92"/>
                  <a:pt x="35" y="99"/>
                  <a:pt x="44" y="106"/>
                </a:cubicBezTo>
                <a:cubicBezTo>
                  <a:pt x="46" y="107"/>
                  <a:pt x="47" y="108"/>
                  <a:pt x="49" y="109"/>
                </a:cubicBezTo>
                <a:cubicBezTo>
                  <a:pt x="50" y="110"/>
                  <a:pt x="51" y="110"/>
                  <a:pt x="52" y="110"/>
                </a:cubicBezTo>
                <a:cubicBezTo>
                  <a:pt x="55" y="110"/>
                  <a:pt x="58" y="110"/>
                  <a:pt x="62" y="111"/>
                </a:cubicBezTo>
                <a:cubicBezTo>
                  <a:pt x="65" y="129"/>
                  <a:pt x="72" y="137"/>
                  <a:pt x="87" y="137"/>
                </a:cubicBezTo>
                <a:cubicBezTo>
                  <a:pt x="98" y="137"/>
                  <a:pt x="111" y="129"/>
                  <a:pt x="112" y="113"/>
                </a:cubicBezTo>
                <a:cubicBezTo>
                  <a:pt x="112" y="113"/>
                  <a:pt x="113" y="113"/>
                  <a:pt x="113" y="113"/>
                </a:cubicBezTo>
                <a:cubicBezTo>
                  <a:pt x="115" y="113"/>
                  <a:pt x="118" y="113"/>
                  <a:pt x="120" y="113"/>
                </a:cubicBezTo>
                <a:cubicBezTo>
                  <a:pt x="120" y="118"/>
                  <a:pt x="122" y="123"/>
                  <a:pt x="125" y="127"/>
                </a:cubicBezTo>
                <a:cubicBezTo>
                  <a:pt x="132" y="138"/>
                  <a:pt x="148" y="140"/>
                  <a:pt x="159" y="132"/>
                </a:cubicBezTo>
                <a:cubicBezTo>
                  <a:pt x="165" y="128"/>
                  <a:pt x="168" y="122"/>
                  <a:pt x="169" y="114"/>
                </a:cubicBezTo>
                <a:cubicBezTo>
                  <a:pt x="169" y="112"/>
                  <a:pt x="170" y="112"/>
                  <a:pt x="172" y="112"/>
                </a:cubicBezTo>
                <a:cubicBezTo>
                  <a:pt x="176" y="112"/>
                  <a:pt x="181" y="112"/>
                  <a:pt x="185" y="113"/>
                </a:cubicBezTo>
                <a:cubicBezTo>
                  <a:pt x="190" y="113"/>
                  <a:pt x="195" y="113"/>
                  <a:pt x="200" y="113"/>
                </a:cubicBezTo>
                <a:cubicBezTo>
                  <a:pt x="201" y="128"/>
                  <a:pt x="213" y="138"/>
                  <a:pt x="226" y="137"/>
                </a:cubicBezTo>
                <a:cubicBezTo>
                  <a:pt x="238" y="137"/>
                  <a:pt x="248" y="128"/>
                  <a:pt x="250" y="112"/>
                </a:cubicBezTo>
                <a:cubicBezTo>
                  <a:pt x="252" y="112"/>
                  <a:pt x="254" y="112"/>
                  <a:pt x="257" y="113"/>
                </a:cubicBezTo>
                <a:cubicBezTo>
                  <a:pt x="257" y="121"/>
                  <a:pt x="261" y="128"/>
                  <a:pt x="267" y="133"/>
                </a:cubicBezTo>
                <a:cubicBezTo>
                  <a:pt x="273" y="137"/>
                  <a:pt x="279" y="138"/>
                  <a:pt x="286" y="137"/>
                </a:cubicBezTo>
                <a:cubicBezTo>
                  <a:pt x="289" y="137"/>
                  <a:pt x="292" y="135"/>
                  <a:pt x="295" y="133"/>
                </a:cubicBezTo>
                <a:cubicBezTo>
                  <a:pt x="298" y="132"/>
                  <a:pt x="301" y="129"/>
                  <a:pt x="303" y="126"/>
                </a:cubicBezTo>
                <a:cubicBezTo>
                  <a:pt x="304" y="123"/>
                  <a:pt x="305" y="119"/>
                  <a:pt x="306" y="116"/>
                </a:cubicBezTo>
                <a:cubicBezTo>
                  <a:pt x="306" y="113"/>
                  <a:pt x="306" y="109"/>
                  <a:pt x="306" y="105"/>
                </a:cubicBezTo>
                <a:cubicBezTo>
                  <a:pt x="311" y="106"/>
                  <a:pt x="312" y="101"/>
                  <a:pt x="313" y="97"/>
                </a:cubicBezTo>
                <a:cubicBezTo>
                  <a:pt x="316" y="91"/>
                  <a:pt x="318" y="85"/>
                  <a:pt x="321" y="79"/>
                </a:cubicBezTo>
                <a:cubicBezTo>
                  <a:pt x="321" y="78"/>
                  <a:pt x="322" y="77"/>
                  <a:pt x="324" y="77"/>
                </a:cubicBezTo>
                <a:cubicBezTo>
                  <a:pt x="328" y="77"/>
                  <a:pt x="328" y="77"/>
                  <a:pt x="328" y="73"/>
                </a:cubicBezTo>
                <a:cubicBezTo>
                  <a:pt x="328" y="66"/>
                  <a:pt x="327" y="58"/>
                  <a:pt x="327" y="51"/>
                </a:cubicBezTo>
                <a:cubicBezTo>
                  <a:pt x="326" y="47"/>
                  <a:pt x="325" y="44"/>
                  <a:pt x="324" y="40"/>
                </a:cubicBezTo>
                <a:cubicBezTo>
                  <a:pt x="323" y="40"/>
                  <a:pt x="323" y="40"/>
                  <a:pt x="322" y="40"/>
                </a:cubicBezTo>
                <a:cubicBezTo>
                  <a:pt x="320" y="40"/>
                  <a:pt x="319" y="39"/>
                  <a:pt x="320" y="38"/>
                </a:cubicBezTo>
                <a:cubicBezTo>
                  <a:pt x="320" y="35"/>
                  <a:pt x="318" y="34"/>
                  <a:pt x="316" y="34"/>
                </a:cubicBezTo>
                <a:cubicBezTo>
                  <a:pt x="302" y="34"/>
                  <a:pt x="287" y="34"/>
                  <a:pt x="273" y="34"/>
                </a:cubicBezTo>
                <a:cubicBezTo>
                  <a:pt x="271" y="34"/>
                  <a:pt x="270" y="35"/>
                  <a:pt x="270" y="37"/>
                </a:cubicBezTo>
                <a:cubicBezTo>
                  <a:pt x="270" y="39"/>
                  <a:pt x="269" y="40"/>
                  <a:pt x="267" y="40"/>
                </a:cubicBezTo>
                <a:cubicBezTo>
                  <a:pt x="264" y="40"/>
                  <a:pt x="261" y="40"/>
                  <a:pt x="257" y="40"/>
                </a:cubicBezTo>
                <a:cubicBezTo>
                  <a:pt x="257" y="39"/>
                  <a:pt x="257" y="38"/>
                  <a:pt x="258" y="38"/>
                </a:cubicBezTo>
                <a:cubicBezTo>
                  <a:pt x="258" y="36"/>
                  <a:pt x="257" y="34"/>
                  <a:pt x="255" y="34"/>
                </a:cubicBezTo>
                <a:cubicBezTo>
                  <a:pt x="252" y="34"/>
                  <a:pt x="249" y="33"/>
                  <a:pt x="245" y="34"/>
                </a:cubicBezTo>
                <a:cubicBezTo>
                  <a:pt x="244" y="34"/>
                  <a:pt x="243" y="36"/>
                  <a:pt x="242" y="36"/>
                </a:cubicBezTo>
                <a:cubicBezTo>
                  <a:pt x="243" y="38"/>
                  <a:pt x="244" y="39"/>
                  <a:pt x="244" y="40"/>
                </a:cubicBezTo>
                <a:cubicBezTo>
                  <a:pt x="238" y="40"/>
                  <a:pt x="233" y="40"/>
                  <a:pt x="227" y="40"/>
                </a:cubicBezTo>
                <a:cubicBezTo>
                  <a:pt x="227" y="40"/>
                  <a:pt x="226" y="39"/>
                  <a:pt x="226" y="39"/>
                </a:cubicBezTo>
                <a:cubicBezTo>
                  <a:pt x="226" y="39"/>
                  <a:pt x="226" y="39"/>
                  <a:pt x="227" y="38"/>
                </a:cubicBezTo>
                <a:cubicBezTo>
                  <a:pt x="227" y="37"/>
                  <a:pt x="228" y="36"/>
                  <a:pt x="228" y="36"/>
                </a:cubicBezTo>
                <a:cubicBezTo>
                  <a:pt x="227" y="35"/>
                  <a:pt x="226" y="33"/>
                  <a:pt x="223" y="33"/>
                </a:cubicBezTo>
                <a:cubicBezTo>
                  <a:pt x="222" y="33"/>
                  <a:pt x="220" y="33"/>
                  <a:pt x="218" y="33"/>
                </a:cubicBezTo>
                <a:cubicBezTo>
                  <a:pt x="215" y="33"/>
                  <a:pt x="214" y="34"/>
                  <a:pt x="213" y="36"/>
                </a:cubicBezTo>
                <a:cubicBezTo>
                  <a:pt x="213" y="37"/>
                  <a:pt x="214" y="39"/>
                  <a:pt x="214" y="39"/>
                </a:cubicBezTo>
                <a:cubicBezTo>
                  <a:pt x="206" y="39"/>
                  <a:pt x="206" y="39"/>
                  <a:pt x="206" y="39"/>
                </a:cubicBezTo>
                <a:cubicBezTo>
                  <a:pt x="206" y="39"/>
                  <a:pt x="205" y="25"/>
                  <a:pt x="205" y="24"/>
                </a:cubicBezTo>
                <a:cubicBezTo>
                  <a:pt x="205" y="24"/>
                  <a:pt x="205" y="24"/>
                  <a:pt x="205" y="24"/>
                </a:cubicBezTo>
                <a:cubicBezTo>
                  <a:pt x="205" y="27"/>
                  <a:pt x="205" y="39"/>
                  <a:pt x="205" y="39"/>
                </a:cubicBezTo>
                <a:cubicBezTo>
                  <a:pt x="194" y="39"/>
                  <a:pt x="194" y="39"/>
                  <a:pt x="194" y="39"/>
                </a:cubicBezTo>
                <a:cubicBezTo>
                  <a:pt x="194" y="39"/>
                  <a:pt x="193" y="38"/>
                  <a:pt x="192" y="38"/>
                </a:cubicBezTo>
                <a:cubicBezTo>
                  <a:pt x="185" y="38"/>
                  <a:pt x="177" y="38"/>
                  <a:pt x="170" y="38"/>
                </a:cubicBezTo>
                <a:cubicBezTo>
                  <a:pt x="167" y="11"/>
                  <a:pt x="167" y="11"/>
                  <a:pt x="167" y="11"/>
                </a:cubicBezTo>
                <a:cubicBezTo>
                  <a:pt x="168" y="8"/>
                  <a:pt x="167" y="5"/>
                  <a:pt x="164" y="4"/>
                </a:cubicBezTo>
                <a:cubicBezTo>
                  <a:pt x="164" y="4"/>
                  <a:pt x="163" y="4"/>
                  <a:pt x="163" y="4"/>
                </a:cubicBezTo>
                <a:cubicBezTo>
                  <a:pt x="160" y="6"/>
                  <a:pt x="157" y="5"/>
                  <a:pt x="154" y="5"/>
                </a:cubicBezTo>
                <a:cubicBezTo>
                  <a:pt x="153" y="5"/>
                  <a:pt x="151" y="5"/>
                  <a:pt x="150" y="5"/>
                </a:cubicBezTo>
                <a:cubicBezTo>
                  <a:pt x="151" y="3"/>
                  <a:pt x="151" y="2"/>
                  <a:pt x="151" y="0"/>
                </a:cubicBezTo>
                <a:cubicBezTo>
                  <a:pt x="148" y="0"/>
                  <a:pt x="145" y="0"/>
                  <a:pt x="142" y="0"/>
                </a:cubicBezTo>
                <a:cubicBezTo>
                  <a:pt x="132" y="0"/>
                  <a:pt x="122" y="0"/>
                  <a:pt x="111" y="0"/>
                </a:cubicBezTo>
                <a:cubicBezTo>
                  <a:pt x="109" y="0"/>
                  <a:pt x="107" y="1"/>
                  <a:pt x="105" y="2"/>
                </a:cubicBezTo>
                <a:cubicBezTo>
                  <a:pt x="104" y="2"/>
                  <a:pt x="104" y="4"/>
                  <a:pt x="104" y="5"/>
                </a:cubicBezTo>
                <a:cubicBezTo>
                  <a:pt x="102" y="5"/>
                  <a:pt x="100" y="5"/>
                  <a:pt x="97" y="5"/>
                </a:cubicBezTo>
                <a:cubicBezTo>
                  <a:pt x="97" y="8"/>
                  <a:pt x="97" y="11"/>
                  <a:pt x="97" y="14"/>
                </a:cubicBezTo>
                <a:cubicBezTo>
                  <a:pt x="97" y="15"/>
                  <a:pt x="97" y="16"/>
                  <a:pt x="97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27"/>
                  <a:pt x="8" y="27"/>
                  <a:pt x="8" y="27"/>
                </a:cubicBezTo>
                <a:cubicBezTo>
                  <a:pt x="94" y="27"/>
                  <a:pt x="94" y="27"/>
                  <a:pt x="94" y="27"/>
                </a:cubicBezTo>
                <a:cubicBezTo>
                  <a:pt x="92" y="28"/>
                  <a:pt x="91" y="30"/>
                  <a:pt x="89" y="31"/>
                </a:cubicBezTo>
                <a:cubicBezTo>
                  <a:pt x="85" y="34"/>
                  <a:pt x="82" y="38"/>
                  <a:pt x="82" y="43"/>
                </a:cubicBezTo>
                <a:cubicBezTo>
                  <a:pt x="82" y="46"/>
                  <a:pt x="80" y="47"/>
                  <a:pt x="77" y="46"/>
                </a:cubicBezTo>
                <a:cubicBezTo>
                  <a:pt x="76" y="46"/>
                  <a:pt x="75" y="47"/>
                  <a:pt x="73" y="47"/>
                </a:cubicBezTo>
                <a:cubicBezTo>
                  <a:pt x="66" y="47"/>
                  <a:pt x="61" y="51"/>
                  <a:pt x="56" y="55"/>
                </a:cubicBezTo>
                <a:cubicBezTo>
                  <a:pt x="54" y="57"/>
                  <a:pt x="52" y="57"/>
                  <a:pt x="49" y="56"/>
                </a:cubicBezTo>
                <a:cubicBezTo>
                  <a:pt x="44" y="54"/>
                  <a:pt x="39" y="51"/>
                  <a:pt x="34" y="49"/>
                </a:cubicBezTo>
                <a:cubicBezTo>
                  <a:pt x="34" y="49"/>
                  <a:pt x="33" y="49"/>
                  <a:pt x="32" y="49"/>
                </a:cubicBezTo>
                <a:cubicBezTo>
                  <a:pt x="32" y="50"/>
                  <a:pt x="32" y="50"/>
                  <a:pt x="32" y="50"/>
                </a:cubicBezTo>
                <a:cubicBezTo>
                  <a:pt x="38" y="53"/>
                  <a:pt x="44" y="56"/>
                  <a:pt x="50" y="59"/>
                </a:cubicBezTo>
                <a:cubicBezTo>
                  <a:pt x="50" y="60"/>
                  <a:pt x="50" y="60"/>
                  <a:pt x="50" y="60"/>
                </a:cubicBezTo>
                <a:cubicBezTo>
                  <a:pt x="48" y="60"/>
                  <a:pt x="46" y="61"/>
                  <a:pt x="45" y="61"/>
                </a:cubicBezTo>
                <a:cubicBezTo>
                  <a:pt x="40" y="62"/>
                  <a:pt x="40" y="62"/>
                  <a:pt x="39" y="68"/>
                </a:cubicBezTo>
                <a:cubicBezTo>
                  <a:pt x="26" y="69"/>
                  <a:pt x="13" y="70"/>
                  <a:pt x="0" y="71"/>
                </a:cubicBezTo>
                <a:cubicBezTo>
                  <a:pt x="0" y="71"/>
                  <a:pt x="0" y="71"/>
                  <a:pt x="0" y="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" name="Freeform 22">
            <a:extLst>
              <a:ext uri="{FF2B5EF4-FFF2-40B4-BE49-F238E27FC236}">
                <a16:creationId xmlns:a16="http://schemas.microsoft.com/office/drawing/2014/main" xmlns="" id="{AAD6CBE4-DC7B-49B9-8196-1D0BFDF84A5F}"/>
              </a:ext>
            </a:extLst>
          </p:cNvPr>
          <p:cNvSpPr>
            <a:spLocks noEditPoints="1"/>
          </p:cNvSpPr>
          <p:nvPr/>
        </p:nvSpPr>
        <p:spPr bwMode="auto">
          <a:xfrm>
            <a:off x="17499466" y="8315556"/>
            <a:ext cx="971550" cy="454025"/>
          </a:xfrm>
          <a:custGeom>
            <a:avLst/>
            <a:gdLst>
              <a:gd name="T0" fmla="*/ 0 w 308"/>
              <a:gd name="T1" fmla="*/ 84 h 144"/>
              <a:gd name="T2" fmla="*/ 61 w 308"/>
              <a:gd name="T3" fmla="*/ 144 h 144"/>
              <a:gd name="T4" fmla="*/ 270 w 308"/>
              <a:gd name="T5" fmla="*/ 144 h 144"/>
              <a:gd name="T6" fmla="*/ 299 w 308"/>
              <a:gd name="T7" fmla="*/ 120 h 144"/>
              <a:gd name="T8" fmla="*/ 299 w 308"/>
              <a:gd name="T9" fmla="*/ 108 h 144"/>
              <a:gd name="T10" fmla="*/ 308 w 308"/>
              <a:gd name="T11" fmla="*/ 63 h 144"/>
              <a:gd name="T12" fmla="*/ 220 w 308"/>
              <a:gd name="T13" fmla="*/ 51 h 144"/>
              <a:gd name="T14" fmla="*/ 204 w 308"/>
              <a:gd name="T15" fmla="*/ 43 h 144"/>
              <a:gd name="T16" fmla="*/ 198 w 308"/>
              <a:gd name="T17" fmla="*/ 35 h 144"/>
              <a:gd name="T18" fmla="*/ 214 w 308"/>
              <a:gd name="T19" fmla="*/ 35 h 144"/>
              <a:gd name="T20" fmla="*/ 204 w 308"/>
              <a:gd name="T21" fmla="*/ 29 h 144"/>
              <a:gd name="T22" fmla="*/ 185 w 308"/>
              <a:gd name="T23" fmla="*/ 17 h 144"/>
              <a:gd name="T24" fmla="*/ 171 w 308"/>
              <a:gd name="T25" fmla="*/ 26 h 144"/>
              <a:gd name="T26" fmla="*/ 166 w 308"/>
              <a:gd name="T27" fmla="*/ 26 h 144"/>
              <a:gd name="T28" fmla="*/ 166 w 308"/>
              <a:gd name="T29" fmla="*/ 32 h 144"/>
              <a:gd name="T30" fmla="*/ 185 w 308"/>
              <a:gd name="T31" fmla="*/ 32 h 144"/>
              <a:gd name="T32" fmla="*/ 185 w 308"/>
              <a:gd name="T33" fmla="*/ 43 h 144"/>
              <a:gd name="T34" fmla="*/ 177 w 308"/>
              <a:gd name="T35" fmla="*/ 51 h 144"/>
              <a:gd name="T36" fmla="*/ 150 w 308"/>
              <a:gd name="T37" fmla="*/ 51 h 144"/>
              <a:gd name="T38" fmla="*/ 41 w 308"/>
              <a:gd name="T39" fmla="*/ 10 h 144"/>
              <a:gd name="T40" fmla="*/ 144 w 308"/>
              <a:gd name="T41" fmla="*/ 63 h 144"/>
              <a:gd name="T42" fmla="*/ 59 w 308"/>
              <a:gd name="T43" fmla="*/ 69 h 144"/>
              <a:gd name="T44" fmla="*/ 44 w 308"/>
              <a:gd name="T45" fmla="*/ 78 h 144"/>
              <a:gd name="T46" fmla="*/ 0 w 308"/>
              <a:gd name="T47" fmla="*/ 78 h 144"/>
              <a:gd name="T48" fmla="*/ 52 w 308"/>
              <a:gd name="T49" fmla="*/ 125 h 144"/>
              <a:gd name="T50" fmla="*/ 43 w 308"/>
              <a:gd name="T51" fmla="*/ 120 h 144"/>
              <a:gd name="T52" fmla="*/ 242 w 308"/>
              <a:gd name="T53" fmla="*/ 125 h 144"/>
              <a:gd name="T54" fmla="*/ 229 w 308"/>
              <a:gd name="T55" fmla="*/ 139 h 144"/>
              <a:gd name="T56" fmla="*/ 235 w 308"/>
              <a:gd name="T57" fmla="*/ 120 h 144"/>
              <a:gd name="T58" fmla="*/ 242 w 308"/>
              <a:gd name="T59" fmla="*/ 125 h 144"/>
              <a:gd name="T60" fmla="*/ 191 w 308"/>
              <a:gd name="T61" fmla="*/ 139 h 144"/>
              <a:gd name="T62" fmla="*/ 197 w 308"/>
              <a:gd name="T63" fmla="*/ 120 h 144"/>
              <a:gd name="T64" fmla="*/ 204 w 308"/>
              <a:gd name="T65" fmla="*/ 125 h 144"/>
              <a:gd name="T66" fmla="*/ 173 w 308"/>
              <a:gd name="T67" fmla="*/ 139 h 144"/>
              <a:gd name="T68" fmla="*/ 160 w 308"/>
              <a:gd name="T69" fmla="*/ 125 h 144"/>
              <a:gd name="T70" fmla="*/ 167 w 308"/>
              <a:gd name="T71" fmla="*/ 120 h 144"/>
              <a:gd name="T72" fmla="*/ 173 w 308"/>
              <a:gd name="T73" fmla="*/ 139 h 144"/>
              <a:gd name="T74" fmla="*/ 115 w 308"/>
              <a:gd name="T75" fmla="*/ 139 h 144"/>
              <a:gd name="T76" fmla="*/ 121 w 308"/>
              <a:gd name="T77" fmla="*/ 120 h 144"/>
              <a:gd name="T78" fmla="*/ 128 w 308"/>
              <a:gd name="T79" fmla="*/ 125 h 144"/>
              <a:gd name="T80" fmla="*/ 97 w 308"/>
              <a:gd name="T81" fmla="*/ 139 h 144"/>
              <a:gd name="T82" fmla="*/ 84 w 308"/>
              <a:gd name="T83" fmla="*/ 125 h 144"/>
              <a:gd name="T84" fmla="*/ 91 w 308"/>
              <a:gd name="T85" fmla="*/ 120 h 144"/>
              <a:gd name="T86" fmla="*/ 97 w 308"/>
              <a:gd name="T87" fmla="*/ 139 h 144"/>
              <a:gd name="T88" fmla="*/ 274 w 308"/>
              <a:gd name="T89" fmla="*/ 125 h 144"/>
              <a:gd name="T90" fmla="*/ 291 w 308"/>
              <a:gd name="T91" fmla="*/ 120 h 144"/>
              <a:gd name="T92" fmla="*/ 267 w 308"/>
              <a:gd name="T93" fmla="*/ 139 h 144"/>
              <a:gd name="T94" fmla="*/ 267 w 308"/>
              <a:gd name="T95" fmla="*/ 13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08" h="144">
                <a:moveTo>
                  <a:pt x="0" y="78"/>
                </a:moveTo>
                <a:cubicBezTo>
                  <a:pt x="0" y="84"/>
                  <a:pt x="0" y="84"/>
                  <a:pt x="0" y="84"/>
                </a:cubicBezTo>
                <a:cubicBezTo>
                  <a:pt x="60" y="143"/>
                  <a:pt x="60" y="143"/>
                  <a:pt x="60" y="143"/>
                </a:cubicBezTo>
                <a:cubicBezTo>
                  <a:pt x="60" y="144"/>
                  <a:pt x="61" y="144"/>
                  <a:pt x="61" y="144"/>
                </a:cubicBezTo>
                <a:cubicBezTo>
                  <a:pt x="268" y="144"/>
                  <a:pt x="268" y="144"/>
                  <a:pt x="268" y="144"/>
                </a:cubicBezTo>
                <a:cubicBezTo>
                  <a:pt x="268" y="144"/>
                  <a:pt x="269" y="144"/>
                  <a:pt x="270" y="144"/>
                </a:cubicBezTo>
                <a:cubicBezTo>
                  <a:pt x="299" y="120"/>
                  <a:pt x="299" y="120"/>
                  <a:pt x="299" y="120"/>
                </a:cubicBezTo>
                <a:cubicBezTo>
                  <a:pt x="299" y="120"/>
                  <a:pt x="299" y="120"/>
                  <a:pt x="299" y="120"/>
                </a:cubicBezTo>
                <a:cubicBezTo>
                  <a:pt x="299" y="120"/>
                  <a:pt x="299" y="120"/>
                  <a:pt x="299" y="120"/>
                </a:cubicBezTo>
                <a:cubicBezTo>
                  <a:pt x="299" y="108"/>
                  <a:pt x="299" y="108"/>
                  <a:pt x="299" y="108"/>
                </a:cubicBezTo>
                <a:cubicBezTo>
                  <a:pt x="308" y="108"/>
                  <a:pt x="308" y="108"/>
                  <a:pt x="308" y="108"/>
                </a:cubicBezTo>
                <a:cubicBezTo>
                  <a:pt x="308" y="63"/>
                  <a:pt x="308" y="63"/>
                  <a:pt x="308" y="63"/>
                </a:cubicBezTo>
                <a:cubicBezTo>
                  <a:pt x="220" y="63"/>
                  <a:pt x="220" y="63"/>
                  <a:pt x="220" y="63"/>
                </a:cubicBezTo>
                <a:cubicBezTo>
                  <a:pt x="220" y="51"/>
                  <a:pt x="220" y="51"/>
                  <a:pt x="220" y="51"/>
                </a:cubicBezTo>
                <a:cubicBezTo>
                  <a:pt x="204" y="51"/>
                  <a:pt x="204" y="51"/>
                  <a:pt x="204" y="51"/>
                </a:cubicBezTo>
                <a:cubicBezTo>
                  <a:pt x="204" y="43"/>
                  <a:pt x="204" y="43"/>
                  <a:pt x="204" y="43"/>
                </a:cubicBezTo>
                <a:cubicBezTo>
                  <a:pt x="198" y="43"/>
                  <a:pt x="198" y="43"/>
                  <a:pt x="198" y="43"/>
                </a:cubicBezTo>
                <a:cubicBezTo>
                  <a:pt x="198" y="35"/>
                  <a:pt x="198" y="35"/>
                  <a:pt x="198" y="35"/>
                </a:cubicBezTo>
                <a:cubicBezTo>
                  <a:pt x="204" y="35"/>
                  <a:pt x="204" y="35"/>
                  <a:pt x="204" y="35"/>
                </a:cubicBezTo>
                <a:cubicBezTo>
                  <a:pt x="214" y="35"/>
                  <a:pt x="214" y="35"/>
                  <a:pt x="214" y="35"/>
                </a:cubicBezTo>
                <a:cubicBezTo>
                  <a:pt x="214" y="29"/>
                  <a:pt x="214" y="29"/>
                  <a:pt x="214" y="29"/>
                </a:cubicBezTo>
                <a:cubicBezTo>
                  <a:pt x="204" y="29"/>
                  <a:pt x="204" y="29"/>
                  <a:pt x="204" y="29"/>
                </a:cubicBezTo>
                <a:cubicBezTo>
                  <a:pt x="204" y="17"/>
                  <a:pt x="204" y="17"/>
                  <a:pt x="204" y="17"/>
                </a:cubicBezTo>
                <a:cubicBezTo>
                  <a:pt x="185" y="17"/>
                  <a:pt x="185" y="17"/>
                  <a:pt x="185" y="17"/>
                </a:cubicBezTo>
                <a:cubicBezTo>
                  <a:pt x="185" y="26"/>
                  <a:pt x="185" y="26"/>
                  <a:pt x="185" y="26"/>
                </a:cubicBezTo>
                <a:cubicBezTo>
                  <a:pt x="171" y="26"/>
                  <a:pt x="171" y="26"/>
                  <a:pt x="171" y="26"/>
                </a:cubicBezTo>
                <a:cubicBezTo>
                  <a:pt x="171" y="26"/>
                  <a:pt x="171" y="26"/>
                  <a:pt x="171" y="26"/>
                </a:cubicBezTo>
                <a:cubicBezTo>
                  <a:pt x="166" y="26"/>
                  <a:pt x="166" y="26"/>
                  <a:pt x="166" y="26"/>
                </a:cubicBezTo>
                <a:cubicBezTo>
                  <a:pt x="166" y="26"/>
                  <a:pt x="166" y="26"/>
                  <a:pt x="166" y="26"/>
                </a:cubicBezTo>
                <a:cubicBezTo>
                  <a:pt x="166" y="32"/>
                  <a:pt x="166" y="32"/>
                  <a:pt x="166" y="32"/>
                </a:cubicBezTo>
                <a:cubicBezTo>
                  <a:pt x="171" y="32"/>
                  <a:pt x="171" y="32"/>
                  <a:pt x="171" y="32"/>
                </a:cubicBezTo>
                <a:cubicBezTo>
                  <a:pt x="185" y="32"/>
                  <a:pt x="185" y="32"/>
                  <a:pt x="185" y="32"/>
                </a:cubicBezTo>
                <a:cubicBezTo>
                  <a:pt x="185" y="35"/>
                  <a:pt x="185" y="35"/>
                  <a:pt x="185" y="35"/>
                </a:cubicBezTo>
                <a:cubicBezTo>
                  <a:pt x="185" y="43"/>
                  <a:pt x="185" y="43"/>
                  <a:pt x="185" y="43"/>
                </a:cubicBezTo>
                <a:cubicBezTo>
                  <a:pt x="177" y="43"/>
                  <a:pt x="177" y="43"/>
                  <a:pt x="177" y="43"/>
                </a:cubicBezTo>
                <a:cubicBezTo>
                  <a:pt x="177" y="51"/>
                  <a:pt x="177" y="51"/>
                  <a:pt x="177" y="51"/>
                </a:cubicBezTo>
                <a:cubicBezTo>
                  <a:pt x="166" y="51"/>
                  <a:pt x="166" y="51"/>
                  <a:pt x="166" y="51"/>
                </a:cubicBezTo>
                <a:cubicBezTo>
                  <a:pt x="150" y="51"/>
                  <a:pt x="150" y="51"/>
                  <a:pt x="150" y="51"/>
                </a:cubicBezTo>
                <a:cubicBezTo>
                  <a:pt x="46" y="0"/>
                  <a:pt x="46" y="0"/>
                  <a:pt x="46" y="0"/>
                </a:cubicBezTo>
                <a:cubicBezTo>
                  <a:pt x="41" y="10"/>
                  <a:pt x="41" y="10"/>
                  <a:pt x="41" y="10"/>
                </a:cubicBezTo>
                <a:cubicBezTo>
                  <a:pt x="144" y="61"/>
                  <a:pt x="144" y="61"/>
                  <a:pt x="144" y="61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59" y="63"/>
                  <a:pt x="59" y="63"/>
                  <a:pt x="59" y="63"/>
                </a:cubicBezTo>
                <a:cubicBezTo>
                  <a:pt x="59" y="69"/>
                  <a:pt x="59" y="69"/>
                  <a:pt x="59" y="69"/>
                </a:cubicBezTo>
                <a:cubicBezTo>
                  <a:pt x="44" y="69"/>
                  <a:pt x="44" y="69"/>
                  <a:pt x="44" y="69"/>
                </a:cubicBezTo>
                <a:cubicBezTo>
                  <a:pt x="44" y="78"/>
                  <a:pt x="44" y="78"/>
                  <a:pt x="44" y="78"/>
                </a:cubicBezTo>
                <a:cubicBezTo>
                  <a:pt x="3" y="78"/>
                  <a:pt x="3" y="78"/>
                  <a:pt x="3" y="78"/>
                </a:cubicBezTo>
                <a:cubicBezTo>
                  <a:pt x="0" y="78"/>
                  <a:pt x="0" y="78"/>
                  <a:pt x="0" y="78"/>
                </a:cubicBezTo>
                <a:close/>
                <a:moveTo>
                  <a:pt x="53" y="120"/>
                </a:moveTo>
                <a:cubicBezTo>
                  <a:pt x="52" y="121"/>
                  <a:pt x="52" y="123"/>
                  <a:pt x="52" y="125"/>
                </a:cubicBezTo>
                <a:cubicBezTo>
                  <a:pt x="52" y="126"/>
                  <a:pt x="52" y="127"/>
                  <a:pt x="52" y="129"/>
                </a:cubicBezTo>
                <a:cubicBezTo>
                  <a:pt x="43" y="120"/>
                  <a:pt x="43" y="120"/>
                  <a:pt x="43" y="120"/>
                </a:cubicBezTo>
                <a:lnTo>
                  <a:pt x="53" y="120"/>
                </a:lnTo>
                <a:close/>
                <a:moveTo>
                  <a:pt x="242" y="125"/>
                </a:moveTo>
                <a:cubicBezTo>
                  <a:pt x="242" y="131"/>
                  <a:pt x="245" y="136"/>
                  <a:pt x="249" y="139"/>
                </a:cubicBezTo>
                <a:cubicBezTo>
                  <a:pt x="229" y="139"/>
                  <a:pt x="229" y="139"/>
                  <a:pt x="229" y="139"/>
                </a:cubicBezTo>
                <a:cubicBezTo>
                  <a:pt x="233" y="136"/>
                  <a:pt x="236" y="131"/>
                  <a:pt x="236" y="125"/>
                </a:cubicBezTo>
                <a:cubicBezTo>
                  <a:pt x="236" y="123"/>
                  <a:pt x="236" y="121"/>
                  <a:pt x="235" y="120"/>
                </a:cubicBezTo>
                <a:cubicBezTo>
                  <a:pt x="243" y="120"/>
                  <a:pt x="243" y="120"/>
                  <a:pt x="243" y="120"/>
                </a:cubicBezTo>
                <a:cubicBezTo>
                  <a:pt x="242" y="121"/>
                  <a:pt x="242" y="123"/>
                  <a:pt x="242" y="125"/>
                </a:cubicBezTo>
                <a:close/>
                <a:moveTo>
                  <a:pt x="211" y="139"/>
                </a:moveTo>
                <a:cubicBezTo>
                  <a:pt x="191" y="139"/>
                  <a:pt x="191" y="139"/>
                  <a:pt x="191" y="139"/>
                </a:cubicBezTo>
                <a:cubicBezTo>
                  <a:pt x="195" y="136"/>
                  <a:pt x="198" y="131"/>
                  <a:pt x="198" y="125"/>
                </a:cubicBezTo>
                <a:cubicBezTo>
                  <a:pt x="198" y="123"/>
                  <a:pt x="198" y="121"/>
                  <a:pt x="197" y="120"/>
                </a:cubicBezTo>
                <a:cubicBezTo>
                  <a:pt x="205" y="120"/>
                  <a:pt x="205" y="120"/>
                  <a:pt x="205" y="120"/>
                </a:cubicBezTo>
                <a:cubicBezTo>
                  <a:pt x="204" y="121"/>
                  <a:pt x="204" y="123"/>
                  <a:pt x="204" y="125"/>
                </a:cubicBezTo>
                <a:cubicBezTo>
                  <a:pt x="204" y="131"/>
                  <a:pt x="207" y="136"/>
                  <a:pt x="211" y="139"/>
                </a:cubicBezTo>
                <a:close/>
                <a:moveTo>
                  <a:pt x="173" y="139"/>
                </a:moveTo>
                <a:cubicBezTo>
                  <a:pt x="153" y="139"/>
                  <a:pt x="153" y="139"/>
                  <a:pt x="153" y="139"/>
                </a:cubicBezTo>
                <a:cubicBezTo>
                  <a:pt x="157" y="136"/>
                  <a:pt x="160" y="131"/>
                  <a:pt x="160" y="125"/>
                </a:cubicBezTo>
                <a:cubicBezTo>
                  <a:pt x="160" y="123"/>
                  <a:pt x="160" y="121"/>
                  <a:pt x="159" y="120"/>
                </a:cubicBezTo>
                <a:cubicBezTo>
                  <a:pt x="167" y="120"/>
                  <a:pt x="167" y="120"/>
                  <a:pt x="167" y="120"/>
                </a:cubicBezTo>
                <a:cubicBezTo>
                  <a:pt x="166" y="121"/>
                  <a:pt x="166" y="123"/>
                  <a:pt x="166" y="125"/>
                </a:cubicBezTo>
                <a:cubicBezTo>
                  <a:pt x="166" y="131"/>
                  <a:pt x="169" y="136"/>
                  <a:pt x="173" y="139"/>
                </a:cubicBezTo>
                <a:close/>
                <a:moveTo>
                  <a:pt x="135" y="139"/>
                </a:moveTo>
                <a:cubicBezTo>
                  <a:pt x="115" y="139"/>
                  <a:pt x="115" y="139"/>
                  <a:pt x="115" y="139"/>
                </a:cubicBezTo>
                <a:cubicBezTo>
                  <a:pt x="119" y="136"/>
                  <a:pt x="122" y="131"/>
                  <a:pt x="122" y="125"/>
                </a:cubicBezTo>
                <a:cubicBezTo>
                  <a:pt x="122" y="123"/>
                  <a:pt x="122" y="121"/>
                  <a:pt x="121" y="120"/>
                </a:cubicBezTo>
                <a:cubicBezTo>
                  <a:pt x="129" y="120"/>
                  <a:pt x="129" y="120"/>
                  <a:pt x="129" y="120"/>
                </a:cubicBezTo>
                <a:cubicBezTo>
                  <a:pt x="128" y="121"/>
                  <a:pt x="128" y="123"/>
                  <a:pt x="128" y="125"/>
                </a:cubicBezTo>
                <a:cubicBezTo>
                  <a:pt x="128" y="131"/>
                  <a:pt x="131" y="136"/>
                  <a:pt x="135" y="139"/>
                </a:cubicBezTo>
                <a:close/>
                <a:moveTo>
                  <a:pt x="97" y="139"/>
                </a:moveTo>
                <a:cubicBezTo>
                  <a:pt x="77" y="139"/>
                  <a:pt x="77" y="139"/>
                  <a:pt x="77" y="139"/>
                </a:cubicBezTo>
                <a:cubicBezTo>
                  <a:pt x="81" y="136"/>
                  <a:pt x="84" y="131"/>
                  <a:pt x="84" y="125"/>
                </a:cubicBezTo>
                <a:cubicBezTo>
                  <a:pt x="84" y="123"/>
                  <a:pt x="84" y="121"/>
                  <a:pt x="83" y="120"/>
                </a:cubicBezTo>
                <a:cubicBezTo>
                  <a:pt x="91" y="120"/>
                  <a:pt x="91" y="120"/>
                  <a:pt x="91" y="120"/>
                </a:cubicBezTo>
                <a:cubicBezTo>
                  <a:pt x="90" y="121"/>
                  <a:pt x="90" y="123"/>
                  <a:pt x="90" y="125"/>
                </a:cubicBezTo>
                <a:cubicBezTo>
                  <a:pt x="90" y="131"/>
                  <a:pt x="93" y="136"/>
                  <a:pt x="97" y="139"/>
                </a:cubicBezTo>
                <a:close/>
                <a:moveTo>
                  <a:pt x="269" y="137"/>
                </a:moveTo>
                <a:cubicBezTo>
                  <a:pt x="272" y="134"/>
                  <a:pt x="274" y="130"/>
                  <a:pt x="274" y="125"/>
                </a:cubicBezTo>
                <a:cubicBezTo>
                  <a:pt x="274" y="123"/>
                  <a:pt x="274" y="121"/>
                  <a:pt x="273" y="120"/>
                </a:cubicBezTo>
                <a:cubicBezTo>
                  <a:pt x="291" y="120"/>
                  <a:pt x="291" y="120"/>
                  <a:pt x="291" y="120"/>
                </a:cubicBezTo>
                <a:lnTo>
                  <a:pt x="269" y="137"/>
                </a:lnTo>
                <a:close/>
                <a:moveTo>
                  <a:pt x="267" y="139"/>
                </a:moveTo>
                <a:cubicBezTo>
                  <a:pt x="267" y="139"/>
                  <a:pt x="267" y="139"/>
                  <a:pt x="267" y="139"/>
                </a:cubicBezTo>
                <a:cubicBezTo>
                  <a:pt x="267" y="139"/>
                  <a:pt x="267" y="139"/>
                  <a:pt x="267" y="1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" name="Rectangle 23">
            <a:extLst>
              <a:ext uri="{FF2B5EF4-FFF2-40B4-BE49-F238E27FC236}">
                <a16:creationId xmlns:a16="http://schemas.microsoft.com/office/drawing/2014/main" xmlns="" id="{6035A9BE-729D-4F42-9800-185997981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8241" y="4538894"/>
            <a:ext cx="844550" cy="16144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" name="Oval 24">
            <a:extLst>
              <a:ext uri="{FF2B5EF4-FFF2-40B4-BE49-F238E27FC236}">
                <a16:creationId xmlns:a16="http://schemas.microsoft.com/office/drawing/2014/main" xmlns="" id="{F8C4F31D-57B1-4A72-803E-3C6964FBA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86354" y="4931006"/>
            <a:ext cx="530225" cy="5286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4" name="Freeform 25">
            <a:extLst>
              <a:ext uri="{FF2B5EF4-FFF2-40B4-BE49-F238E27FC236}">
                <a16:creationId xmlns:a16="http://schemas.microsoft.com/office/drawing/2014/main" xmlns="" id="{533E146A-DEE6-4A45-A180-914532BCEFB6}"/>
              </a:ext>
            </a:extLst>
          </p:cNvPr>
          <p:cNvSpPr>
            <a:spLocks noEditPoints="1"/>
          </p:cNvSpPr>
          <p:nvPr/>
        </p:nvSpPr>
        <p:spPr bwMode="auto">
          <a:xfrm>
            <a:off x="14167304" y="4911956"/>
            <a:ext cx="568325" cy="566738"/>
          </a:xfrm>
          <a:custGeom>
            <a:avLst/>
            <a:gdLst>
              <a:gd name="T0" fmla="*/ 90 w 180"/>
              <a:gd name="T1" fmla="*/ 180 h 180"/>
              <a:gd name="T2" fmla="*/ 0 w 180"/>
              <a:gd name="T3" fmla="*/ 90 h 180"/>
              <a:gd name="T4" fmla="*/ 90 w 180"/>
              <a:gd name="T5" fmla="*/ 0 h 180"/>
              <a:gd name="T6" fmla="*/ 180 w 180"/>
              <a:gd name="T7" fmla="*/ 90 h 180"/>
              <a:gd name="T8" fmla="*/ 90 w 180"/>
              <a:gd name="T9" fmla="*/ 180 h 180"/>
              <a:gd name="T10" fmla="*/ 90 w 180"/>
              <a:gd name="T11" fmla="*/ 12 h 180"/>
              <a:gd name="T12" fmla="*/ 12 w 180"/>
              <a:gd name="T13" fmla="*/ 90 h 180"/>
              <a:gd name="T14" fmla="*/ 90 w 180"/>
              <a:gd name="T15" fmla="*/ 168 h 180"/>
              <a:gd name="T16" fmla="*/ 168 w 180"/>
              <a:gd name="T17" fmla="*/ 90 h 180"/>
              <a:gd name="T18" fmla="*/ 90 w 180"/>
              <a:gd name="T19" fmla="*/ 12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180">
                <a:moveTo>
                  <a:pt x="90" y="180"/>
                </a:moveTo>
                <a:cubicBezTo>
                  <a:pt x="40" y="180"/>
                  <a:pt x="0" y="139"/>
                  <a:pt x="0" y="90"/>
                </a:cubicBezTo>
                <a:cubicBezTo>
                  <a:pt x="0" y="40"/>
                  <a:pt x="40" y="0"/>
                  <a:pt x="90" y="0"/>
                </a:cubicBezTo>
                <a:cubicBezTo>
                  <a:pt x="139" y="0"/>
                  <a:pt x="180" y="40"/>
                  <a:pt x="180" y="90"/>
                </a:cubicBezTo>
                <a:cubicBezTo>
                  <a:pt x="180" y="139"/>
                  <a:pt x="139" y="180"/>
                  <a:pt x="90" y="180"/>
                </a:cubicBezTo>
                <a:close/>
                <a:moveTo>
                  <a:pt x="90" y="12"/>
                </a:moveTo>
                <a:cubicBezTo>
                  <a:pt x="47" y="12"/>
                  <a:pt x="12" y="47"/>
                  <a:pt x="12" y="90"/>
                </a:cubicBezTo>
                <a:cubicBezTo>
                  <a:pt x="12" y="133"/>
                  <a:pt x="47" y="168"/>
                  <a:pt x="90" y="168"/>
                </a:cubicBezTo>
                <a:cubicBezTo>
                  <a:pt x="133" y="168"/>
                  <a:pt x="168" y="133"/>
                  <a:pt x="168" y="90"/>
                </a:cubicBezTo>
                <a:cubicBezTo>
                  <a:pt x="168" y="47"/>
                  <a:pt x="133" y="12"/>
                  <a:pt x="90" y="12"/>
                </a:cubicBezTo>
                <a:close/>
              </a:path>
            </a:pathLst>
          </a:custGeom>
          <a:solidFill>
            <a:srgbClr val="E824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6" name="Rectangle 26">
            <a:extLst>
              <a:ext uri="{FF2B5EF4-FFF2-40B4-BE49-F238E27FC236}">
                <a16:creationId xmlns:a16="http://schemas.microsoft.com/office/drawing/2014/main" xmlns="" id="{62250627-64C3-468D-92F0-A984EBCA9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3354" y="5242156"/>
            <a:ext cx="38100" cy="166688"/>
          </a:xfrm>
          <a:prstGeom prst="rect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4" name="Freeform 27">
            <a:extLst>
              <a:ext uri="{FF2B5EF4-FFF2-40B4-BE49-F238E27FC236}">
                <a16:creationId xmlns:a16="http://schemas.microsoft.com/office/drawing/2014/main" xmlns="" id="{555C99CE-A97B-4014-86EE-5A5E94D258F3}"/>
              </a:ext>
            </a:extLst>
          </p:cNvPr>
          <p:cNvSpPr>
            <a:spLocks noEditPoints="1"/>
          </p:cNvSpPr>
          <p:nvPr/>
        </p:nvSpPr>
        <p:spPr bwMode="auto">
          <a:xfrm>
            <a:off x="14313354" y="5056419"/>
            <a:ext cx="333375" cy="201613"/>
          </a:xfrm>
          <a:custGeom>
            <a:avLst/>
            <a:gdLst>
              <a:gd name="T0" fmla="*/ 207 w 210"/>
              <a:gd name="T1" fmla="*/ 127 h 127"/>
              <a:gd name="T2" fmla="*/ 2 w 210"/>
              <a:gd name="T3" fmla="*/ 125 h 127"/>
              <a:gd name="T4" fmla="*/ 0 w 210"/>
              <a:gd name="T5" fmla="*/ 0 h 127"/>
              <a:gd name="T6" fmla="*/ 210 w 210"/>
              <a:gd name="T7" fmla="*/ 0 h 127"/>
              <a:gd name="T8" fmla="*/ 127 w 210"/>
              <a:gd name="T9" fmla="*/ 68 h 127"/>
              <a:gd name="T10" fmla="*/ 207 w 210"/>
              <a:gd name="T11" fmla="*/ 127 h 127"/>
              <a:gd name="T12" fmla="*/ 26 w 210"/>
              <a:gd name="T13" fmla="*/ 101 h 127"/>
              <a:gd name="T14" fmla="*/ 135 w 210"/>
              <a:gd name="T15" fmla="*/ 103 h 127"/>
              <a:gd name="T16" fmla="*/ 87 w 210"/>
              <a:gd name="T17" fmla="*/ 68 h 127"/>
              <a:gd name="T18" fmla="*/ 141 w 210"/>
              <a:gd name="T19" fmla="*/ 24 h 127"/>
              <a:gd name="T20" fmla="*/ 24 w 210"/>
              <a:gd name="T21" fmla="*/ 24 h 127"/>
              <a:gd name="T22" fmla="*/ 26 w 210"/>
              <a:gd name="T23" fmla="*/ 101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0" h="127">
                <a:moveTo>
                  <a:pt x="207" y="127"/>
                </a:moveTo>
                <a:lnTo>
                  <a:pt x="2" y="125"/>
                </a:lnTo>
                <a:lnTo>
                  <a:pt x="0" y="0"/>
                </a:lnTo>
                <a:lnTo>
                  <a:pt x="210" y="0"/>
                </a:lnTo>
                <a:lnTo>
                  <a:pt x="127" y="68"/>
                </a:lnTo>
                <a:lnTo>
                  <a:pt x="207" y="127"/>
                </a:lnTo>
                <a:close/>
                <a:moveTo>
                  <a:pt x="26" y="101"/>
                </a:moveTo>
                <a:lnTo>
                  <a:pt x="135" y="103"/>
                </a:lnTo>
                <a:lnTo>
                  <a:pt x="87" y="68"/>
                </a:lnTo>
                <a:lnTo>
                  <a:pt x="141" y="24"/>
                </a:lnTo>
                <a:lnTo>
                  <a:pt x="24" y="24"/>
                </a:lnTo>
                <a:lnTo>
                  <a:pt x="26" y="101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1" name="Freeform 28">
            <a:extLst>
              <a:ext uri="{FF2B5EF4-FFF2-40B4-BE49-F238E27FC236}">
                <a16:creationId xmlns:a16="http://schemas.microsoft.com/office/drawing/2014/main" xmlns="" id="{5B6C63DE-E62D-4EF2-A937-8513014A0FF0}"/>
              </a:ext>
            </a:extLst>
          </p:cNvPr>
          <p:cNvSpPr>
            <a:spLocks noEditPoints="1"/>
          </p:cNvSpPr>
          <p:nvPr/>
        </p:nvSpPr>
        <p:spPr bwMode="auto">
          <a:xfrm>
            <a:off x="14003791" y="4486506"/>
            <a:ext cx="930275" cy="1717675"/>
          </a:xfrm>
          <a:custGeom>
            <a:avLst/>
            <a:gdLst>
              <a:gd name="T0" fmla="*/ 259 w 295"/>
              <a:gd name="T1" fmla="*/ 0 h 545"/>
              <a:gd name="T2" fmla="*/ 36 w 295"/>
              <a:gd name="T3" fmla="*/ 0 h 545"/>
              <a:gd name="T4" fmla="*/ 0 w 295"/>
              <a:gd name="T5" fmla="*/ 38 h 545"/>
              <a:gd name="T6" fmla="*/ 0 w 295"/>
              <a:gd name="T7" fmla="*/ 508 h 545"/>
              <a:gd name="T8" fmla="*/ 36 w 295"/>
              <a:gd name="T9" fmla="*/ 545 h 545"/>
              <a:gd name="T10" fmla="*/ 259 w 295"/>
              <a:gd name="T11" fmla="*/ 545 h 545"/>
              <a:gd name="T12" fmla="*/ 295 w 295"/>
              <a:gd name="T13" fmla="*/ 508 h 545"/>
              <a:gd name="T14" fmla="*/ 295 w 295"/>
              <a:gd name="T15" fmla="*/ 38 h 545"/>
              <a:gd name="T16" fmla="*/ 259 w 295"/>
              <a:gd name="T17" fmla="*/ 0 h 545"/>
              <a:gd name="T18" fmla="*/ 276 w 295"/>
              <a:gd name="T19" fmla="*/ 508 h 545"/>
              <a:gd name="T20" fmla="*/ 259 w 295"/>
              <a:gd name="T21" fmla="*/ 525 h 545"/>
              <a:gd name="T22" fmla="*/ 36 w 295"/>
              <a:gd name="T23" fmla="*/ 525 h 545"/>
              <a:gd name="T24" fmla="*/ 20 w 295"/>
              <a:gd name="T25" fmla="*/ 508 h 545"/>
              <a:gd name="T26" fmla="*/ 20 w 295"/>
              <a:gd name="T27" fmla="*/ 38 h 545"/>
              <a:gd name="T28" fmla="*/ 36 w 295"/>
              <a:gd name="T29" fmla="*/ 20 h 545"/>
              <a:gd name="T30" fmla="*/ 259 w 295"/>
              <a:gd name="T31" fmla="*/ 20 h 545"/>
              <a:gd name="T32" fmla="*/ 276 w 295"/>
              <a:gd name="T33" fmla="*/ 38 h 545"/>
              <a:gd name="T34" fmla="*/ 276 w 295"/>
              <a:gd name="T35" fmla="*/ 508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95" h="545">
                <a:moveTo>
                  <a:pt x="259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8"/>
                </a:cubicBezTo>
                <a:cubicBezTo>
                  <a:pt x="0" y="508"/>
                  <a:pt x="0" y="508"/>
                  <a:pt x="0" y="508"/>
                </a:cubicBezTo>
                <a:cubicBezTo>
                  <a:pt x="0" y="528"/>
                  <a:pt x="16" y="545"/>
                  <a:pt x="36" y="545"/>
                </a:cubicBezTo>
                <a:cubicBezTo>
                  <a:pt x="259" y="545"/>
                  <a:pt x="259" y="545"/>
                  <a:pt x="259" y="545"/>
                </a:cubicBezTo>
                <a:cubicBezTo>
                  <a:pt x="279" y="545"/>
                  <a:pt x="295" y="528"/>
                  <a:pt x="295" y="508"/>
                </a:cubicBezTo>
                <a:cubicBezTo>
                  <a:pt x="295" y="38"/>
                  <a:pt x="295" y="38"/>
                  <a:pt x="295" y="38"/>
                </a:cubicBezTo>
                <a:cubicBezTo>
                  <a:pt x="295" y="17"/>
                  <a:pt x="279" y="0"/>
                  <a:pt x="259" y="0"/>
                </a:cubicBezTo>
                <a:close/>
                <a:moveTo>
                  <a:pt x="276" y="508"/>
                </a:moveTo>
                <a:cubicBezTo>
                  <a:pt x="276" y="517"/>
                  <a:pt x="268" y="525"/>
                  <a:pt x="259" y="525"/>
                </a:cubicBezTo>
                <a:cubicBezTo>
                  <a:pt x="36" y="525"/>
                  <a:pt x="36" y="525"/>
                  <a:pt x="36" y="525"/>
                </a:cubicBezTo>
                <a:cubicBezTo>
                  <a:pt x="27" y="525"/>
                  <a:pt x="20" y="517"/>
                  <a:pt x="20" y="508"/>
                </a:cubicBezTo>
                <a:cubicBezTo>
                  <a:pt x="20" y="38"/>
                  <a:pt x="20" y="38"/>
                  <a:pt x="20" y="38"/>
                </a:cubicBezTo>
                <a:cubicBezTo>
                  <a:pt x="20" y="28"/>
                  <a:pt x="27" y="20"/>
                  <a:pt x="36" y="20"/>
                </a:cubicBezTo>
                <a:cubicBezTo>
                  <a:pt x="259" y="20"/>
                  <a:pt x="259" y="20"/>
                  <a:pt x="259" y="20"/>
                </a:cubicBezTo>
                <a:cubicBezTo>
                  <a:pt x="268" y="20"/>
                  <a:pt x="276" y="28"/>
                  <a:pt x="276" y="38"/>
                </a:cubicBezTo>
                <a:lnTo>
                  <a:pt x="276" y="508"/>
                </a:lnTo>
                <a:close/>
              </a:path>
            </a:pathLst>
          </a:custGeom>
          <a:solidFill>
            <a:srgbClr val="000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2" name="Rectangle 29">
            <a:extLst>
              <a:ext uri="{FF2B5EF4-FFF2-40B4-BE49-F238E27FC236}">
                <a16:creationId xmlns:a16="http://schemas.microsoft.com/office/drawing/2014/main" xmlns="" id="{60601899-C68E-451A-9501-77274EFE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8879" y="8609244"/>
            <a:ext cx="303213" cy="749300"/>
          </a:xfrm>
          <a:prstGeom prst="rect">
            <a:avLst/>
          </a:prstGeom>
          <a:solidFill>
            <a:srgbClr val="BABA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" name="Freeform 30">
            <a:extLst>
              <a:ext uri="{FF2B5EF4-FFF2-40B4-BE49-F238E27FC236}">
                <a16:creationId xmlns:a16="http://schemas.microsoft.com/office/drawing/2014/main" xmlns="" id="{E4948A13-1269-429E-ACF7-9F20FB6788AC}"/>
              </a:ext>
            </a:extLst>
          </p:cNvPr>
          <p:cNvSpPr>
            <a:spLocks noEditPoints="1"/>
          </p:cNvSpPr>
          <p:nvPr/>
        </p:nvSpPr>
        <p:spPr bwMode="auto">
          <a:xfrm>
            <a:off x="15294429" y="8061556"/>
            <a:ext cx="396875" cy="1341438"/>
          </a:xfrm>
          <a:custGeom>
            <a:avLst/>
            <a:gdLst>
              <a:gd name="T0" fmla="*/ 117 w 126"/>
              <a:gd name="T1" fmla="*/ 140 h 426"/>
              <a:gd name="T2" fmla="*/ 82 w 126"/>
              <a:gd name="T3" fmla="*/ 140 h 426"/>
              <a:gd name="T4" fmla="*/ 46 w 126"/>
              <a:gd name="T5" fmla="*/ 127 h 426"/>
              <a:gd name="T6" fmla="*/ 39 w 126"/>
              <a:gd name="T7" fmla="*/ 11 h 426"/>
              <a:gd name="T8" fmla="*/ 21 w 126"/>
              <a:gd name="T9" fmla="*/ 11 h 426"/>
              <a:gd name="T10" fmla="*/ 14 w 126"/>
              <a:gd name="T11" fmla="*/ 128 h 426"/>
              <a:gd name="T12" fmla="*/ 8 w 126"/>
              <a:gd name="T13" fmla="*/ 140 h 426"/>
              <a:gd name="T14" fmla="*/ 14 w 126"/>
              <a:gd name="T15" fmla="*/ 426 h 426"/>
              <a:gd name="T16" fmla="*/ 120 w 126"/>
              <a:gd name="T17" fmla="*/ 425 h 426"/>
              <a:gd name="T18" fmla="*/ 105 w 126"/>
              <a:gd name="T19" fmla="*/ 353 h 426"/>
              <a:gd name="T20" fmla="*/ 80 w 126"/>
              <a:gd name="T21" fmla="*/ 351 h 426"/>
              <a:gd name="T22" fmla="*/ 108 w 126"/>
              <a:gd name="T23" fmla="*/ 349 h 426"/>
              <a:gd name="T24" fmla="*/ 53 w 126"/>
              <a:gd name="T25" fmla="*/ 358 h 426"/>
              <a:gd name="T26" fmla="*/ 68 w 126"/>
              <a:gd name="T27" fmla="*/ 367 h 426"/>
              <a:gd name="T28" fmla="*/ 53 w 126"/>
              <a:gd name="T29" fmla="*/ 367 h 426"/>
              <a:gd name="T30" fmla="*/ 75 w 126"/>
              <a:gd name="T31" fmla="*/ 352 h 426"/>
              <a:gd name="T32" fmla="*/ 51 w 126"/>
              <a:gd name="T33" fmla="*/ 352 h 426"/>
              <a:gd name="T34" fmla="*/ 58 w 126"/>
              <a:gd name="T35" fmla="*/ 344 h 426"/>
              <a:gd name="T36" fmla="*/ 75 w 126"/>
              <a:gd name="T37" fmla="*/ 346 h 426"/>
              <a:gd name="T38" fmla="*/ 73 w 126"/>
              <a:gd name="T39" fmla="*/ 339 h 426"/>
              <a:gd name="T40" fmla="*/ 51 w 126"/>
              <a:gd name="T41" fmla="*/ 332 h 426"/>
              <a:gd name="T42" fmla="*/ 73 w 126"/>
              <a:gd name="T43" fmla="*/ 330 h 426"/>
              <a:gd name="T44" fmla="*/ 63 w 126"/>
              <a:gd name="T45" fmla="*/ 318 h 426"/>
              <a:gd name="T46" fmla="*/ 83 w 126"/>
              <a:gd name="T47" fmla="*/ 299 h 426"/>
              <a:gd name="T48" fmla="*/ 43 w 126"/>
              <a:gd name="T49" fmla="*/ 367 h 426"/>
              <a:gd name="T50" fmla="*/ 21 w 126"/>
              <a:gd name="T51" fmla="*/ 367 h 426"/>
              <a:gd name="T52" fmla="*/ 42 w 126"/>
              <a:gd name="T53" fmla="*/ 358 h 426"/>
              <a:gd name="T54" fmla="*/ 45 w 126"/>
              <a:gd name="T55" fmla="*/ 333 h 426"/>
              <a:gd name="T56" fmla="*/ 32 w 126"/>
              <a:gd name="T57" fmla="*/ 339 h 426"/>
              <a:gd name="T58" fmla="*/ 19 w 126"/>
              <a:gd name="T59" fmla="*/ 331 h 426"/>
              <a:gd name="T60" fmla="*/ 45 w 126"/>
              <a:gd name="T61" fmla="*/ 332 h 426"/>
              <a:gd name="T62" fmla="*/ 21 w 126"/>
              <a:gd name="T63" fmla="*/ 344 h 426"/>
              <a:gd name="T64" fmla="*/ 43 w 126"/>
              <a:gd name="T65" fmla="*/ 344 h 426"/>
              <a:gd name="T66" fmla="*/ 43 w 126"/>
              <a:gd name="T67" fmla="*/ 353 h 426"/>
              <a:gd name="T68" fmla="*/ 108 w 126"/>
              <a:gd name="T69" fmla="*/ 334 h 426"/>
              <a:gd name="T70" fmla="*/ 81 w 126"/>
              <a:gd name="T71" fmla="*/ 337 h 426"/>
              <a:gd name="T72" fmla="*/ 94 w 126"/>
              <a:gd name="T73" fmla="*/ 330 h 426"/>
              <a:gd name="T74" fmla="*/ 97 w 126"/>
              <a:gd name="T75" fmla="*/ 214 h 426"/>
              <a:gd name="T76" fmla="*/ 97 w 126"/>
              <a:gd name="T77" fmla="*/ 267 h 426"/>
              <a:gd name="T78" fmla="*/ 25 w 126"/>
              <a:gd name="T79" fmla="*/ 262 h 426"/>
              <a:gd name="T80" fmla="*/ 30 w 126"/>
              <a:gd name="T81" fmla="*/ 214 h 426"/>
              <a:gd name="T82" fmla="*/ 20 w 126"/>
              <a:gd name="T83" fmla="*/ 382 h 426"/>
              <a:gd name="T84" fmla="*/ 32 w 126"/>
              <a:gd name="T85" fmla="*/ 373 h 426"/>
              <a:gd name="T86" fmla="*/ 45 w 126"/>
              <a:gd name="T87" fmla="*/ 375 h 426"/>
              <a:gd name="T88" fmla="*/ 20 w 126"/>
              <a:gd name="T89" fmla="*/ 382 h 426"/>
              <a:gd name="T90" fmla="*/ 48 w 126"/>
              <a:gd name="T91" fmla="*/ 403 h 426"/>
              <a:gd name="T92" fmla="*/ 62 w 126"/>
              <a:gd name="T93" fmla="*/ 410 h 426"/>
              <a:gd name="T94" fmla="*/ 66 w 126"/>
              <a:gd name="T95" fmla="*/ 406 h 426"/>
              <a:gd name="T96" fmla="*/ 75 w 126"/>
              <a:gd name="T97" fmla="*/ 380 h 426"/>
              <a:gd name="T98" fmla="*/ 51 w 126"/>
              <a:gd name="T99" fmla="*/ 380 h 426"/>
              <a:gd name="T100" fmla="*/ 73 w 126"/>
              <a:gd name="T101" fmla="*/ 373 h 426"/>
              <a:gd name="T102" fmla="*/ 75 w 126"/>
              <a:gd name="T103" fmla="*/ 407 h 426"/>
              <a:gd name="T104" fmla="*/ 78 w 126"/>
              <a:gd name="T105" fmla="*/ 410 h 426"/>
              <a:gd name="T106" fmla="*/ 94 w 126"/>
              <a:gd name="T107" fmla="*/ 382 h 426"/>
              <a:gd name="T108" fmla="*/ 81 w 126"/>
              <a:gd name="T109" fmla="*/ 375 h 426"/>
              <a:gd name="T110" fmla="*/ 108 w 126"/>
              <a:gd name="T111" fmla="*/ 377 h 426"/>
              <a:gd name="T112" fmla="*/ 105 w 126"/>
              <a:gd name="T113" fmla="*/ 367 h 426"/>
              <a:gd name="T114" fmla="*/ 81 w 126"/>
              <a:gd name="T115" fmla="*/ 360 h 426"/>
              <a:gd name="T116" fmla="*/ 94 w 126"/>
              <a:gd name="T117" fmla="*/ 358 h 426"/>
              <a:gd name="T118" fmla="*/ 107 w 126"/>
              <a:gd name="T119" fmla="*/ 36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6" h="426">
                <a:moveTo>
                  <a:pt x="126" y="149"/>
                </a:moveTo>
                <a:cubicBezTo>
                  <a:pt x="126" y="145"/>
                  <a:pt x="123" y="141"/>
                  <a:pt x="119" y="140"/>
                </a:cubicBezTo>
                <a:cubicBezTo>
                  <a:pt x="118" y="140"/>
                  <a:pt x="118" y="140"/>
                  <a:pt x="117" y="140"/>
                </a:cubicBezTo>
                <a:cubicBezTo>
                  <a:pt x="92" y="140"/>
                  <a:pt x="92" y="140"/>
                  <a:pt x="92" y="140"/>
                </a:cubicBezTo>
                <a:cubicBezTo>
                  <a:pt x="92" y="140"/>
                  <a:pt x="91" y="140"/>
                  <a:pt x="91" y="140"/>
                </a:cubicBezTo>
                <a:cubicBezTo>
                  <a:pt x="88" y="140"/>
                  <a:pt x="85" y="140"/>
                  <a:pt x="82" y="140"/>
                </a:cubicBezTo>
                <a:cubicBezTo>
                  <a:pt x="81" y="140"/>
                  <a:pt x="81" y="140"/>
                  <a:pt x="80" y="140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46" y="135"/>
                  <a:pt x="46" y="131"/>
                  <a:pt x="46" y="127"/>
                </a:cubicBezTo>
                <a:cubicBezTo>
                  <a:pt x="46" y="117"/>
                  <a:pt x="44" y="109"/>
                  <a:pt x="42" y="100"/>
                </a:cubicBezTo>
                <a:cubicBezTo>
                  <a:pt x="41" y="96"/>
                  <a:pt x="39" y="91"/>
                  <a:pt x="39" y="87"/>
                </a:cubicBezTo>
                <a:cubicBezTo>
                  <a:pt x="39" y="62"/>
                  <a:pt x="39" y="36"/>
                  <a:pt x="39" y="11"/>
                </a:cubicBezTo>
                <a:cubicBezTo>
                  <a:pt x="39" y="6"/>
                  <a:pt x="36" y="2"/>
                  <a:pt x="32" y="0"/>
                </a:cubicBezTo>
                <a:cubicBezTo>
                  <a:pt x="31" y="0"/>
                  <a:pt x="30" y="0"/>
                  <a:pt x="29" y="0"/>
                </a:cubicBezTo>
                <a:cubicBezTo>
                  <a:pt x="24" y="2"/>
                  <a:pt x="21" y="5"/>
                  <a:pt x="21" y="11"/>
                </a:cubicBezTo>
                <a:cubicBezTo>
                  <a:pt x="22" y="35"/>
                  <a:pt x="21" y="60"/>
                  <a:pt x="22" y="85"/>
                </a:cubicBezTo>
                <a:cubicBezTo>
                  <a:pt x="22" y="89"/>
                  <a:pt x="21" y="93"/>
                  <a:pt x="19" y="97"/>
                </a:cubicBezTo>
                <a:cubicBezTo>
                  <a:pt x="16" y="107"/>
                  <a:pt x="14" y="118"/>
                  <a:pt x="14" y="128"/>
                </a:cubicBezTo>
                <a:cubicBezTo>
                  <a:pt x="14" y="132"/>
                  <a:pt x="14" y="136"/>
                  <a:pt x="14" y="140"/>
                </a:cubicBezTo>
                <a:cubicBezTo>
                  <a:pt x="9" y="140"/>
                  <a:pt x="9" y="140"/>
                  <a:pt x="9" y="140"/>
                </a:cubicBezTo>
                <a:cubicBezTo>
                  <a:pt x="9" y="140"/>
                  <a:pt x="9" y="140"/>
                  <a:pt x="8" y="140"/>
                </a:cubicBezTo>
                <a:cubicBezTo>
                  <a:pt x="3" y="141"/>
                  <a:pt x="0" y="146"/>
                  <a:pt x="0" y="150"/>
                </a:cubicBezTo>
                <a:cubicBezTo>
                  <a:pt x="0" y="416"/>
                  <a:pt x="0" y="416"/>
                  <a:pt x="0" y="416"/>
                </a:cubicBezTo>
                <a:cubicBezTo>
                  <a:pt x="0" y="422"/>
                  <a:pt x="8" y="426"/>
                  <a:pt x="14" y="426"/>
                </a:cubicBezTo>
                <a:cubicBezTo>
                  <a:pt x="17" y="426"/>
                  <a:pt x="20" y="426"/>
                  <a:pt x="23" y="426"/>
                </a:cubicBezTo>
                <a:cubicBezTo>
                  <a:pt x="53" y="426"/>
                  <a:pt x="85" y="426"/>
                  <a:pt x="115" y="426"/>
                </a:cubicBezTo>
                <a:cubicBezTo>
                  <a:pt x="116" y="426"/>
                  <a:pt x="118" y="426"/>
                  <a:pt x="120" y="425"/>
                </a:cubicBezTo>
                <a:cubicBezTo>
                  <a:pt x="124" y="423"/>
                  <a:pt x="126" y="420"/>
                  <a:pt x="126" y="415"/>
                </a:cubicBezTo>
                <a:cubicBezTo>
                  <a:pt x="126" y="392"/>
                  <a:pt x="126" y="156"/>
                  <a:pt x="126" y="149"/>
                </a:cubicBezTo>
                <a:close/>
                <a:moveTo>
                  <a:pt x="105" y="353"/>
                </a:moveTo>
                <a:cubicBezTo>
                  <a:pt x="101" y="353"/>
                  <a:pt x="98" y="353"/>
                  <a:pt x="94" y="353"/>
                </a:cubicBezTo>
                <a:cubicBezTo>
                  <a:pt x="90" y="353"/>
                  <a:pt x="87" y="353"/>
                  <a:pt x="83" y="353"/>
                </a:cubicBezTo>
                <a:cubicBezTo>
                  <a:pt x="81" y="353"/>
                  <a:pt x="81" y="353"/>
                  <a:pt x="80" y="351"/>
                </a:cubicBezTo>
                <a:cubicBezTo>
                  <a:pt x="80" y="344"/>
                  <a:pt x="80" y="344"/>
                  <a:pt x="87" y="344"/>
                </a:cubicBezTo>
                <a:cubicBezTo>
                  <a:pt x="93" y="344"/>
                  <a:pt x="99" y="344"/>
                  <a:pt x="105" y="344"/>
                </a:cubicBezTo>
                <a:cubicBezTo>
                  <a:pt x="109" y="344"/>
                  <a:pt x="108" y="346"/>
                  <a:pt x="108" y="349"/>
                </a:cubicBezTo>
                <a:cubicBezTo>
                  <a:pt x="108" y="352"/>
                  <a:pt x="108" y="353"/>
                  <a:pt x="105" y="353"/>
                </a:cubicBezTo>
                <a:close/>
                <a:moveTo>
                  <a:pt x="51" y="360"/>
                </a:moveTo>
                <a:cubicBezTo>
                  <a:pt x="51" y="359"/>
                  <a:pt x="51" y="358"/>
                  <a:pt x="53" y="358"/>
                </a:cubicBezTo>
                <a:cubicBezTo>
                  <a:pt x="59" y="358"/>
                  <a:pt x="66" y="358"/>
                  <a:pt x="73" y="358"/>
                </a:cubicBezTo>
                <a:cubicBezTo>
                  <a:pt x="74" y="358"/>
                  <a:pt x="75" y="359"/>
                  <a:pt x="75" y="360"/>
                </a:cubicBezTo>
                <a:cubicBezTo>
                  <a:pt x="75" y="369"/>
                  <a:pt x="76" y="367"/>
                  <a:pt x="68" y="367"/>
                </a:cubicBezTo>
                <a:cubicBezTo>
                  <a:pt x="66" y="367"/>
                  <a:pt x="64" y="367"/>
                  <a:pt x="62" y="367"/>
                </a:cubicBezTo>
                <a:cubicBezTo>
                  <a:pt x="62" y="367"/>
                  <a:pt x="62" y="367"/>
                  <a:pt x="62" y="367"/>
                </a:cubicBezTo>
                <a:cubicBezTo>
                  <a:pt x="59" y="367"/>
                  <a:pt x="56" y="367"/>
                  <a:pt x="53" y="367"/>
                </a:cubicBezTo>
                <a:cubicBezTo>
                  <a:pt x="51" y="367"/>
                  <a:pt x="51" y="367"/>
                  <a:pt x="51" y="365"/>
                </a:cubicBezTo>
                <a:cubicBezTo>
                  <a:pt x="51" y="364"/>
                  <a:pt x="51" y="362"/>
                  <a:pt x="51" y="360"/>
                </a:cubicBezTo>
                <a:close/>
                <a:moveTo>
                  <a:pt x="75" y="352"/>
                </a:moveTo>
                <a:cubicBezTo>
                  <a:pt x="75" y="353"/>
                  <a:pt x="74" y="353"/>
                  <a:pt x="73" y="353"/>
                </a:cubicBezTo>
                <a:cubicBezTo>
                  <a:pt x="66" y="353"/>
                  <a:pt x="59" y="353"/>
                  <a:pt x="52" y="353"/>
                </a:cubicBezTo>
                <a:cubicBezTo>
                  <a:pt x="51" y="353"/>
                  <a:pt x="51" y="353"/>
                  <a:pt x="51" y="352"/>
                </a:cubicBezTo>
                <a:cubicBezTo>
                  <a:pt x="51" y="352"/>
                  <a:pt x="51" y="351"/>
                  <a:pt x="51" y="351"/>
                </a:cubicBezTo>
                <a:cubicBezTo>
                  <a:pt x="51" y="349"/>
                  <a:pt x="50" y="346"/>
                  <a:pt x="51" y="345"/>
                </a:cubicBezTo>
                <a:cubicBezTo>
                  <a:pt x="52" y="344"/>
                  <a:pt x="55" y="345"/>
                  <a:pt x="58" y="344"/>
                </a:cubicBezTo>
                <a:cubicBezTo>
                  <a:pt x="59" y="344"/>
                  <a:pt x="61" y="344"/>
                  <a:pt x="63" y="344"/>
                </a:cubicBezTo>
                <a:cubicBezTo>
                  <a:pt x="66" y="344"/>
                  <a:pt x="69" y="344"/>
                  <a:pt x="73" y="344"/>
                </a:cubicBezTo>
                <a:cubicBezTo>
                  <a:pt x="74" y="344"/>
                  <a:pt x="75" y="345"/>
                  <a:pt x="75" y="346"/>
                </a:cubicBezTo>
                <a:cubicBezTo>
                  <a:pt x="75" y="348"/>
                  <a:pt x="75" y="350"/>
                  <a:pt x="75" y="352"/>
                </a:cubicBezTo>
                <a:close/>
                <a:moveTo>
                  <a:pt x="75" y="337"/>
                </a:moveTo>
                <a:cubicBezTo>
                  <a:pt x="75" y="338"/>
                  <a:pt x="74" y="339"/>
                  <a:pt x="73" y="339"/>
                </a:cubicBezTo>
                <a:cubicBezTo>
                  <a:pt x="66" y="339"/>
                  <a:pt x="59" y="339"/>
                  <a:pt x="53" y="339"/>
                </a:cubicBezTo>
                <a:cubicBezTo>
                  <a:pt x="51" y="339"/>
                  <a:pt x="51" y="338"/>
                  <a:pt x="51" y="337"/>
                </a:cubicBezTo>
                <a:cubicBezTo>
                  <a:pt x="51" y="335"/>
                  <a:pt x="51" y="334"/>
                  <a:pt x="51" y="332"/>
                </a:cubicBezTo>
                <a:cubicBezTo>
                  <a:pt x="51" y="330"/>
                  <a:pt x="51" y="330"/>
                  <a:pt x="53" y="330"/>
                </a:cubicBezTo>
                <a:cubicBezTo>
                  <a:pt x="56" y="330"/>
                  <a:pt x="59" y="330"/>
                  <a:pt x="63" y="330"/>
                </a:cubicBezTo>
                <a:cubicBezTo>
                  <a:pt x="66" y="330"/>
                  <a:pt x="69" y="330"/>
                  <a:pt x="73" y="330"/>
                </a:cubicBezTo>
                <a:cubicBezTo>
                  <a:pt x="74" y="330"/>
                  <a:pt x="75" y="331"/>
                  <a:pt x="75" y="332"/>
                </a:cubicBezTo>
                <a:cubicBezTo>
                  <a:pt x="75" y="334"/>
                  <a:pt x="75" y="335"/>
                  <a:pt x="75" y="337"/>
                </a:cubicBezTo>
                <a:close/>
                <a:moveTo>
                  <a:pt x="63" y="318"/>
                </a:moveTo>
                <a:cubicBezTo>
                  <a:pt x="52" y="318"/>
                  <a:pt x="43" y="310"/>
                  <a:pt x="43" y="299"/>
                </a:cubicBezTo>
                <a:cubicBezTo>
                  <a:pt x="43" y="289"/>
                  <a:pt x="52" y="280"/>
                  <a:pt x="63" y="280"/>
                </a:cubicBezTo>
                <a:cubicBezTo>
                  <a:pt x="74" y="280"/>
                  <a:pt x="83" y="289"/>
                  <a:pt x="83" y="299"/>
                </a:cubicBezTo>
                <a:cubicBezTo>
                  <a:pt x="83" y="310"/>
                  <a:pt x="74" y="318"/>
                  <a:pt x="63" y="318"/>
                </a:cubicBezTo>
                <a:close/>
                <a:moveTo>
                  <a:pt x="45" y="365"/>
                </a:moveTo>
                <a:cubicBezTo>
                  <a:pt x="45" y="367"/>
                  <a:pt x="44" y="367"/>
                  <a:pt x="43" y="367"/>
                </a:cubicBezTo>
                <a:cubicBezTo>
                  <a:pt x="39" y="367"/>
                  <a:pt x="35" y="367"/>
                  <a:pt x="32" y="367"/>
                </a:cubicBezTo>
                <a:cubicBezTo>
                  <a:pt x="32" y="367"/>
                  <a:pt x="32" y="367"/>
                  <a:pt x="32" y="367"/>
                </a:cubicBezTo>
                <a:cubicBezTo>
                  <a:pt x="28" y="367"/>
                  <a:pt x="25" y="367"/>
                  <a:pt x="21" y="367"/>
                </a:cubicBezTo>
                <a:cubicBezTo>
                  <a:pt x="17" y="367"/>
                  <a:pt x="18" y="365"/>
                  <a:pt x="18" y="363"/>
                </a:cubicBezTo>
                <a:cubicBezTo>
                  <a:pt x="18" y="360"/>
                  <a:pt x="18" y="358"/>
                  <a:pt x="21" y="358"/>
                </a:cubicBezTo>
                <a:cubicBezTo>
                  <a:pt x="28" y="358"/>
                  <a:pt x="35" y="358"/>
                  <a:pt x="42" y="358"/>
                </a:cubicBezTo>
                <a:cubicBezTo>
                  <a:pt x="44" y="358"/>
                  <a:pt x="45" y="359"/>
                  <a:pt x="45" y="361"/>
                </a:cubicBezTo>
                <a:cubicBezTo>
                  <a:pt x="45" y="362"/>
                  <a:pt x="45" y="364"/>
                  <a:pt x="45" y="365"/>
                </a:cubicBezTo>
                <a:close/>
                <a:moveTo>
                  <a:pt x="45" y="333"/>
                </a:moveTo>
                <a:cubicBezTo>
                  <a:pt x="45" y="339"/>
                  <a:pt x="45" y="339"/>
                  <a:pt x="39" y="339"/>
                </a:cubicBezTo>
                <a:cubicBezTo>
                  <a:pt x="36" y="339"/>
                  <a:pt x="34" y="339"/>
                  <a:pt x="32" y="339"/>
                </a:cubicBezTo>
                <a:cubicBezTo>
                  <a:pt x="32" y="339"/>
                  <a:pt x="32" y="339"/>
                  <a:pt x="32" y="339"/>
                </a:cubicBezTo>
                <a:cubicBezTo>
                  <a:pt x="28" y="339"/>
                  <a:pt x="24" y="339"/>
                  <a:pt x="21" y="339"/>
                </a:cubicBezTo>
                <a:cubicBezTo>
                  <a:pt x="18" y="339"/>
                  <a:pt x="19" y="338"/>
                  <a:pt x="18" y="336"/>
                </a:cubicBezTo>
                <a:cubicBezTo>
                  <a:pt x="17" y="334"/>
                  <a:pt x="18" y="332"/>
                  <a:pt x="19" y="331"/>
                </a:cubicBezTo>
                <a:cubicBezTo>
                  <a:pt x="20" y="330"/>
                  <a:pt x="19" y="330"/>
                  <a:pt x="20" y="330"/>
                </a:cubicBezTo>
                <a:cubicBezTo>
                  <a:pt x="28" y="330"/>
                  <a:pt x="35" y="330"/>
                  <a:pt x="43" y="330"/>
                </a:cubicBezTo>
                <a:cubicBezTo>
                  <a:pt x="45" y="330"/>
                  <a:pt x="45" y="331"/>
                  <a:pt x="45" y="332"/>
                </a:cubicBezTo>
                <a:cubicBezTo>
                  <a:pt x="45" y="333"/>
                  <a:pt x="45" y="333"/>
                  <a:pt x="45" y="333"/>
                </a:cubicBezTo>
                <a:close/>
                <a:moveTo>
                  <a:pt x="18" y="348"/>
                </a:moveTo>
                <a:cubicBezTo>
                  <a:pt x="18" y="346"/>
                  <a:pt x="18" y="344"/>
                  <a:pt x="21" y="344"/>
                </a:cubicBezTo>
                <a:cubicBezTo>
                  <a:pt x="24" y="344"/>
                  <a:pt x="28" y="344"/>
                  <a:pt x="32" y="344"/>
                </a:cubicBezTo>
                <a:cubicBezTo>
                  <a:pt x="32" y="344"/>
                  <a:pt x="32" y="344"/>
                  <a:pt x="32" y="344"/>
                </a:cubicBezTo>
                <a:cubicBezTo>
                  <a:pt x="35" y="344"/>
                  <a:pt x="39" y="344"/>
                  <a:pt x="43" y="344"/>
                </a:cubicBezTo>
                <a:cubicBezTo>
                  <a:pt x="44" y="344"/>
                  <a:pt x="45" y="345"/>
                  <a:pt x="45" y="346"/>
                </a:cubicBezTo>
                <a:cubicBezTo>
                  <a:pt x="45" y="348"/>
                  <a:pt x="45" y="350"/>
                  <a:pt x="45" y="352"/>
                </a:cubicBezTo>
                <a:cubicBezTo>
                  <a:pt x="45" y="353"/>
                  <a:pt x="45" y="353"/>
                  <a:pt x="43" y="353"/>
                </a:cubicBezTo>
                <a:cubicBezTo>
                  <a:pt x="36" y="353"/>
                  <a:pt x="28" y="353"/>
                  <a:pt x="20" y="353"/>
                </a:cubicBezTo>
                <a:cubicBezTo>
                  <a:pt x="17" y="353"/>
                  <a:pt x="18" y="351"/>
                  <a:pt x="18" y="348"/>
                </a:cubicBezTo>
                <a:close/>
                <a:moveTo>
                  <a:pt x="108" y="334"/>
                </a:moveTo>
                <a:cubicBezTo>
                  <a:pt x="108" y="337"/>
                  <a:pt x="108" y="339"/>
                  <a:pt x="105" y="339"/>
                </a:cubicBezTo>
                <a:cubicBezTo>
                  <a:pt x="98" y="339"/>
                  <a:pt x="90" y="339"/>
                  <a:pt x="83" y="339"/>
                </a:cubicBezTo>
                <a:cubicBezTo>
                  <a:pt x="81" y="339"/>
                  <a:pt x="80" y="339"/>
                  <a:pt x="81" y="337"/>
                </a:cubicBezTo>
                <a:cubicBezTo>
                  <a:pt x="81" y="335"/>
                  <a:pt x="81" y="334"/>
                  <a:pt x="81" y="332"/>
                </a:cubicBezTo>
                <a:cubicBezTo>
                  <a:pt x="80" y="330"/>
                  <a:pt x="81" y="330"/>
                  <a:pt x="83" y="330"/>
                </a:cubicBezTo>
                <a:cubicBezTo>
                  <a:pt x="87" y="330"/>
                  <a:pt x="90" y="330"/>
                  <a:pt x="94" y="330"/>
                </a:cubicBezTo>
                <a:cubicBezTo>
                  <a:pt x="98" y="330"/>
                  <a:pt x="102" y="330"/>
                  <a:pt x="105" y="330"/>
                </a:cubicBezTo>
                <a:cubicBezTo>
                  <a:pt x="109" y="330"/>
                  <a:pt x="108" y="332"/>
                  <a:pt x="108" y="334"/>
                </a:cubicBezTo>
                <a:close/>
                <a:moveTo>
                  <a:pt x="97" y="214"/>
                </a:moveTo>
                <a:cubicBezTo>
                  <a:pt x="100" y="214"/>
                  <a:pt x="102" y="215"/>
                  <a:pt x="102" y="219"/>
                </a:cubicBezTo>
                <a:cubicBezTo>
                  <a:pt x="102" y="233"/>
                  <a:pt x="102" y="248"/>
                  <a:pt x="102" y="262"/>
                </a:cubicBezTo>
                <a:cubicBezTo>
                  <a:pt x="102" y="265"/>
                  <a:pt x="100" y="267"/>
                  <a:pt x="97" y="267"/>
                </a:cubicBezTo>
                <a:cubicBezTo>
                  <a:pt x="75" y="267"/>
                  <a:pt x="53" y="267"/>
                  <a:pt x="32" y="267"/>
                </a:cubicBezTo>
                <a:cubicBezTo>
                  <a:pt x="31" y="267"/>
                  <a:pt x="30" y="267"/>
                  <a:pt x="29" y="267"/>
                </a:cubicBezTo>
                <a:cubicBezTo>
                  <a:pt x="27" y="267"/>
                  <a:pt x="25" y="261"/>
                  <a:pt x="25" y="262"/>
                </a:cubicBezTo>
                <a:cubicBezTo>
                  <a:pt x="25" y="254"/>
                  <a:pt x="25" y="244"/>
                  <a:pt x="25" y="236"/>
                </a:cubicBezTo>
                <a:cubicBezTo>
                  <a:pt x="25" y="230"/>
                  <a:pt x="25" y="223"/>
                  <a:pt x="25" y="217"/>
                </a:cubicBezTo>
                <a:cubicBezTo>
                  <a:pt x="25" y="214"/>
                  <a:pt x="27" y="214"/>
                  <a:pt x="30" y="214"/>
                </a:cubicBezTo>
                <a:cubicBezTo>
                  <a:pt x="41" y="214"/>
                  <a:pt x="64" y="214"/>
                  <a:pt x="64" y="214"/>
                </a:cubicBezTo>
                <a:cubicBezTo>
                  <a:pt x="75" y="214"/>
                  <a:pt x="86" y="214"/>
                  <a:pt x="97" y="214"/>
                </a:cubicBezTo>
                <a:close/>
                <a:moveTo>
                  <a:pt x="20" y="382"/>
                </a:moveTo>
                <a:cubicBezTo>
                  <a:pt x="17" y="382"/>
                  <a:pt x="18" y="380"/>
                  <a:pt x="18" y="377"/>
                </a:cubicBezTo>
                <a:cubicBezTo>
                  <a:pt x="18" y="374"/>
                  <a:pt x="18" y="373"/>
                  <a:pt x="21" y="373"/>
                </a:cubicBezTo>
                <a:cubicBezTo>
                  <a:pt x="24" y="373"/>
                  <a:pt x="28" y="373"/>
                  <a:pt x="32" y="373"/>
                </a:cubicBezTo>
                <a:cubicBezTo>
                  <a:pt x="32" y="373"/>
                  <a:pt x="32" y="373"/>
                  <a:pt x="32" y="373"/>
                </a:cubicBezTo>
                <a:cubicBezTo>
                  <a:pt x="35" y="373"/>
                  <a:pt x="39" y="373"/>
                  <a:pt x="43" y="373"/>
                </a:cubicBezTo>
                <a:cubicBezTo>
                  <a:pt x="44" y="373"/>
                  <a:pt x="45" y="373"/>
                  <a:pt x="45" y="375"/>
                </a:cubicBezTo>
                <a:cubicBezTo>
                  <a:pt x="45" y="377"/>
                  <a:pt x="45" y="378"/>
                  <a:pt x="45" y="380"/>
                </a:cubicBezTo>
                <a:cubicBezTo>
                  <a:pt x="45" y="381"/>
                  <a:pt x="44" y="382"/>
                  <a:pt x="43" y="382"/>
                </a:cubicBezTo>
                <a:cubicBezTo>
                  <a:pt x="36" y="382"/>
                  <a:pt x="28" y="382"/>
                  <a:pt x="20" y="382"/>
                </a:cubicBezTo>
                <a:close/>
                <a:moveTo>
                  <a:pt x="48" y="410"/>
                </a:moveTo>
                <a:cubicBezTo>
                  <a:pt x="46" y="410"/>
                  <a:pt x="44" y="408"/>
                  <a:pt x="44" y="406"/>
                </a:cubicBezTo>
                <a:cubicBezTo>
                  <a:pt x="44" y="405"/>
                  <a:pt x="46" y="403"/>
                  <a:pt x="48" y="403"/>
                </a:cubicBezTo>
                <a:cubicBezTo>
                  <a:pt x="50" y="403"/>
                  <a:pt x="51" y="405"/>
                  <a:pt x="51" y="407"/>
                </a:cubicBezTo>
                <a:cubicBezTo>
                  <a:pt x="51" y="408"/>
                  <a:pt x="50" y="410"/>
                  <a:pt x="48" y="410"/>
                </a:cubicBezTo>
                <a:close/>
                <a:moveTo>
                  <a:pt x="62" y="410"/>
                </a:moveTo>
                <a:cubicBezTo>
                  <a:pt x="60" y="410"/>
                  <a:pt x="59" y="408"/>
                  <a:pt x="59" y="406"/>
                </a:cubicBezTo>
                <a:cubicBezTo>
                  <a:pt x="59" y="405"/>
                  <a:pt x="60" y="403"/>
                  <a:pt x="62" y="403"/>
                </a:cubicBezTo>
                <a:cubicBezTo>
                  <a:pt x="64" y="403"/>
                  <a:pt x="66" y="405"/>
                  <a:pt x="66" y="406"/>
                </a:cubicBezTo>
                <a:cubicBezTo>
                  <a:pt x="66" y="408"/>
                  <a:pt x="64" y="410"/>
                  <a:pt x="62" y="410"/>
                </a:cubicBezTo>
                <a:close/>
                <a:moveTo>
                  <a:pt x="75" y="375"/>
                </a:moveTo>
                <a:cubicBezTo>
                  <a:pt x="75" y="377"/>
                  <a:pt x="75" y="378"/>
                  <a:pt x="75" y="380"/>
                </a:cubicBezTo>
                <a:cubicBezTo>
                  <a:pt x="75" y="381"/>
                  <a:pt x="74" y="382"/>
                  <a:pt x="72" y="382"/>
                </a:cubicBezTo>
                <a:cubicBezTo>
                  <a:pt x="66" y="382"/>
                  <a:pt x="59" y="382"/>
                  <a:pt x="53" y="382"/>
                </a:cubicBezTo>
                <a:cubicBezTo>
                  <a:pt x="51" y="382"/>
                  <a:pt x="51" y="381"/>
                  <a:pt x="51" y="380"/>
                </a:cubicBezTo>
                <a:cubicBezTo>
                  <a:pt x="50" y="373"/>
                  <a:pt x="50" y="373"/>
                  <a:pt x="58" y="373"/>
                </a:cubicBezTo>
                <a:cubicBezTo>
                  <a:pt x="59" y="373"/>
                  <a:pt x="61" y="373"/>
                  <a:pt x="63" y="373"/>
                </a:cubicBezTo>
                <a:cubicBezTo>
                  <a:pt x="66" y="373"/>
                  <a:pt x="69" y="373"/>
                  <a:pt x="73" y="373"/>
                </a:cubicBezTo>
                <a:cubicBezTo>
                  <a:pt x="74" y="373"/>
                  <a:pt x="75" y="373"/>
                  <a:pt x="75" y="375"/>
                </a:cubicBezTo>
                <a:close/>
                <a:moveTo>
                  <a:pt x="78" y="410"/>
                </a:moveTo>
                <a:cubicBezTo>
                  <a:pt x="76" y="410"/>
                  <a:pt x="75" y="408"/>
                  <a:pt x="75" y="407"/>
                </a:cubicBezTo>
                <a:cubicBezTo>
                  <a:pt x="75" y="405"/>
                  <a:pt x="76" y="403"/>
                  <a:pt x="78" y="403"/>
                </a:cubicBezTo>
                <a:cubicBezTo>
                  <a:pt x="80" y="403"/>
                  <a:pt x="82" y="405"/>
                  <a:pt x="82" y="406"/>
                </a:cubicBezTo>
                <a:cubicBezTo>
                  <a:pt x="82" y="408"/>
                  <a:pt x="80" y="410"/>
                  <a:pt x="78" y="410"/>
                </a:cubicBezTo>
                <a:close/>
                <a:moveTo>
                  <a:pt x="104" y="382"/>
                </a:moveTo>
                <a:cubicBezTo>
                  <a:pt x="100" y="382"/>
                  <a:pt x="98" y="382"/>
                  <a:pt x="94" y="382"/>
                </a:cubicBezTo>
                <a:cubicBezTo>
                  <a:pt x="94" y="382"/>
                  <a:pt x="94" y="382"/>
                  <a:pt x="94" y="382"/>
                </a:cubicBezTo>
                <a:cubicBezTo>
                  <a:pt x="91" y="382"/>
                  <a:pt x="87" y="382"/>
                  <a:pt x="83" y="382"/>
                </a:cubicBezTo>
                <a:cubicBezTo>
                  <a:pt x="81" y="382"/>
                  <a:pt x="80" y="381"/>
                  <a:pt x="81" y="379"/>
                </a:cubicBezTo>
                <a:cubicBezTo>
                  <a:pt x="81" y="378"/>
                  <a:pt x="81" y="376"/>
                  <a:pt x="81" y="375"/>
                </a:cubicBezTo>
                <a:cubicBezTo>
                  <a:pt x="80" y="373"/>
                  <a:pt x="81" y="373"/>
                  <a:pt x="82" y="373"/>
                </a:cubicBezTo>
                <a:cubicBezTo>
                  <a:pt x="90" y="373"/>
                  <a:pt x="96" y="373"/>
                  <a:pt x="104" y="373"/>
                </a:cubicBezTo>
                <a:cubicBezTo>
                  <a:pt x="106" y="373"/>
                  <a:pt x="108" y="375"/>
                  <a:pt x="108" y="377"/>
                </a:cubicBezTo>
                <a:cubicBezTo>
                  <a:pt x="108" y="380"/>
                  <a:pt x="106" y="382"/>
                  <a:pt x="104" y="382"/>
                </a:cubicBezTo>
                <a:close/>
                <a:moveTo>
                  <a:pt x="107" y="366"/>
                </a:moveTo>
                <a:cubicBezTo>
                  <a:pt x="105" y="367"/>
                  <a:pt x="106" y="367"/>
                  <a:pt x="105" y="367"/>
                </a:cubicBezTo>
                <a:cubicBezTo>
                  <a:pt x="98" y="367"/>
                  <a:pt x="90" y="367"/>
                  <a:pt x="83" y="367"/>
                </a:cubicBezTo>
                <a:cubicBezTo>
                  <a:pt x="81" y="367"/>
                  <a:pt x="80" y="367"/>
                  <a:pt x="81" y="365"/>
                </a:cubicBezTo>
                <a:cubicBezTo>
                  <a:pt x="81" y="364"/>
                  <a:pt x="81" y="362"/>
                  <a:pt x="81" y="360"/>
                </a:cubicBezTo>
                <a:cubicBezTo>
                  <a:pt x="80" y="359"/>
                  <a:pt x="81" y="358"/>
                  <a:pt x="83" y="358"/>
                </a:cubicBezTo>
                <a:cubicBezTo>
                  <a:pt x="87" y="358"/>
                  <a:pt x="90" y="358"/>
                  <a:pt x="94" y="358"/>
                </a:cubicBezTo>
                <a:cubicBezTo>
                  <a:pt x="94" y="358"/>
                  <a:pt x="94" y="358"/>
                  <a:pt x="94" y="358"/>
                </a:cubicBezTo>
                <a:cubicBezTo>
                  <a:pt x="98" y="358"/>
                  <a:pt x="102" y="358"/>
                  <a:pt x="106" y="358"/>
                </a:cubicBezTo>
                <a:cubicBezTo>
                  <a:pt x="108" y="358"/>
                  <a:pt x="107" y="359"/>
                  <a:pt x="108" y="361"/>
                </a:cubicBezTo>
                <a:cubicBezTo>
                  <a:pt x="109" y="363"/>
                  <a:pt x="108" y="365"/>
                  <a:pt x="107" y="36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4" name="Freeform 31">
            <a:extLst>
              <a:ext uri="{FF2B5EF4-FFF2-40B4-BE49-F238E27FC236}">
                <a16:creationId xmlns:a16="http://schemas.microsoft.com/office/drawing/2014/main" xmlns="" id="{FF242988-1E31-446B-BDB1-8D7EE5253F6C}"/>
              </a:ext>
            </a:extLst>
          </p:cNvPr>
          <p:cNvSpPr>
            <a:spLocks/>
          </p:cNvSpPr>
          <p:nvPr/>
        </p:nvSpPr>
        <p:spPr bwMode="auto">
          <a:xfrm>
            <a:off x="14700704" y="9353781"/>
            <a:ext cx="798513" cy="266700"/>
          </a:xfrm>
          <a:custGeom>
            <a:avLst/>
            <a:gdLst>
              <a:gd name="T0" fmla="*/ 0 w 253"/>
              <a:gd name="T1" fmla="*/ 85 h 85"/>
              <a:gd name="T2" fmla="*/ 224 w 253"/>
              <a:gd name="T3" fmla="*/ 64 h 85"/>
              <a:gd name="T4" fmla="*/ 243 w 253"/>
              <a:gd name="T5" fmla="*/ 48 h 85"/>
              <a:gd name="T6" fmla="*/ 227 w 253"/>
              <a:gd name="T7" fmla="*/ 0 h 85"/>
              <a:gd name="T8" fmla="*/ 248 w 253"/>
              <a:gd name="T9" fmla="*/ 50 h 85"/>
              <a:gd name="T10" fmla="*/ 226 w 253"/>
              <a:gd name="T11" fmla="*/ 69 h 85"/>
              <a:gd name="T12" fmla="*/ 0 w 253"/>
              <a:gd name="T13" fmla="*/ 8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3" h="85">
                <a:moveTo>
                  <a:pt x="0" y="85"/>
                </a:moveTo>
                <a:cubicBezTo>
                  <a:pt x="1" y="85"/>
                  <a:pt x="187" y="78"/>
                  <a:pt x="224" y="64"/>
                </a:cubicBezTo>
                <a:cubicBezTo>
                  <a:pt x="235" y="60"/>
                  <a:pt x="241" y="54"/>
                  <a:pt x="243" y="48"/>
                </a:cubicBezTo>
                <a:cubicBezTo>
                  <a:pt x="246" y="36"/>
                  <a:pt x="227" y="0"/>
                  <a:pt x="227" y="0"/>
                </a:cubicBezTo>
                <a:cubicBezTo>
                  <a:pt x="240" y="17"/>
                  <a:pt x="253" y="35"/>
                  <a:pt x="248" y="50"/>
                </a:cubicBezTo>
                <a:cubicBezTo>
                  <a:pt x="246" y="58"/>
                  <a:pt x="239" y="64"/>
                  <a:pt x="226" y="69"/>
                </a:cubicBezTo>
                <a:cubicBezTo>
                  <a:pt x="188" y="84"/>
                  <a:pt x="0" y="85"/>
                  <a:pt x="0" y="85"/>
                </a:cubicBezTo>
                <a:close/>
              </a:path>
            </a:pathLst>
          </a:custGeom>
          <a:solidFill>
            <a:srgbClr val="000000"/>
          </a:solidFill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5" name="Rectangle 32">
            <a:extLst>
              <a:ext uri="{FF2B5EF4-FFF2-40B4-BE49-F238E27FC236}">
                <a16:creationId xmlns:a16="http://schemas.microsoft.com/office/drawing/2014/main" xmlns="" id="{BF7E7AF3-34BA-4AC4-9DDE-F5218BBAB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05391" y="7982181"/>
            <a:ext cx="844550" cy="161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6" name="Freeform 33">
            <a:extLst>
              <a:ext uri="{FF2B5EF4-FFF2-40B4-BE49-F238E27FC236}">
                <a16:creationId xmlns:a16="http://schemas.microsoft.com/office/drawing/2014/main" xmlns="" id="{DD8E56B5-B3A9-46BC-82E1-B7BA7140063F}"/>
              </a:ext>
            </a:extLst>
          </p:cNvPr>
          <p:cNvSpPr>
            <a:spLocks noEditPoints="1"/>
          </p:cNvSpPr>
          <p:nvPr/>
        </p:nvSpPr>
        <p:spPr bwMode="auto">
          <a:xfrm>
            <a:off x="14060941" y="7940906"/>
            <a:ext cx="930275" cy="1717675"/>
          </a:xfrm>
          <a:custGeom>
            <a:avLst/>
            <a:gdLst>
              <a:gd name="T0" fmla="*/ 259 w 295"/>
              <a:gd name="T1" fmla="*/ 0 h 545"/>
              <a:gd name="T2" fmla="*/ 36 w 295"/>
              <a:gd name="T3" fmla="*/ 0 h 545"/>
              <a:gd name="T4" fmla="*/ 0 w 295"/>
              <a:gd name="T5" fmla="*/ 38 h 545"/>
              <a:gd name="T6" fmla="*/ 0 w 295"/>
              <a:gd name="T7" fmla="*/ 508 h 545"/>
              <a:gd name="T8" fmla="*/ 36 w 295"/>
              <a:gd name="T9" fmla="*/ 545 h 545"/>
              <a:gd name="T10" fmla="*/ 259 w 295"/>
              <a:gd name="T11" fmla="*/ 545 h 545"/>
              <a:gd name="T12" fmla="*/ 295 w 295"/>
              <a:gd name="T13" fmla="*/ 508 h 545"/>
              <a:gd name="T14" fmla="*/ 295 w 295"/>
              <a:gd name="T15" fmla="*/ 38 h 545"/>
              <a:gd name="T16" fmla="*/ 259 w 295"/>
              <a:gd name="T17" fmla="*/ 0 h 545"/>
              <a:gd name="T18" fmla="*/ 276 w 295"/>
              <a:gd name="T19" fmla="*/ 508 h 545"/>
              <a:gd name="T20" fmla="*/ 259 w 295"/>
              <a:gd name="T21" fmla="*/ 525 h 545"/>
              <a:gd name="T22" fmla="*/ 36 w 295"/>
              <a:gd name="T23" fmla="*/ 525 h 545"/>
              <a:gd name="T24" fmla="*/ 20 w 295"/>
              <a:gd name="T25" fmla="*/ 508 h 545"/>
              <a:gd name="T26" fmla="*/ 20 w 295"/>
              <a:gd name="T27" fmla="*/ 38 h 545"/>
              <a:gd name="T28" fmla="*/ 36 w 295"/>
              <a:gd name="T29" fmla="*/ 20 h 545"/>
              <a:gd name="T30" fmla="*/ 259 w 295"/>
              <a:gd name="T31" fmla="*/ 20 h 545"/>
              <a:gd name="T32" fmla="*/ 276 w 295"/>
              <a:gd name="T33" fmla="*/ 38 h 545"/>
              <a:gd name="T34" fmla="*/ 276 w 295"/>
              <a:gd name="T35" fmla="*/ 508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95" h="545">
                <a:moveTo>
                  <a:pt x="259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8"/>
                </a:cubicBezTo>
                <a:cubicBezTo>
                  <a:pt x="0" y="508"/>
                  <a:pt x="0" y="508"/>
                  <a:pt x="0" y="508"/>
                </a:cubicBezTo>
                <a:cubicBezTo>
                  <a:pt x="0" y="528"/>
                  <a:pt x="16" y="545"/>
                  <a:pt x="36" y="545"/>
                </a:cubicBezTo>
                <a:cubicBezTo>
                  <a:pt x="259" y="545"/>
                  <a:pt x="259" y="545"/>
                  <a:pt x="259" y="545"/>
                </a:cubicBezTo>
                <a:cubicBezTo>
                  <a:pt x="279" y="545"/>
                  <a:pt x="295" y="528"/>
                  <a:pt x="295" y="508"/>
                </a:cubicBezTo>
                <a:cubicBezTo>
                  <a:pt x="295" y="38"/>
                  <a:pt x="295" y="38"/>
                  <a:pt x="295" y="38"/>
                </a:cubicBezTo>
                <a:cubicBezTo>
                  <a:pt x="295" y="17"/>
                  <a:pt x="279" y="0"/>
                  <a:pt x="259" y="0"/>
                </a:cubicBezTo>
                <a:close/>
                <a:moveTo>
                  <a:pt x="276" y="508"/>
                </a:moveTo>
                <a:cubicBezTo>
                  <a:pt x="276" y="517"/>
                  <a:pt x="268" y="525"/>
                  <a:pt x="259" y="525"/>
                </a:cubicBezTo>
                <a:cubicBezTo>
                  <a:pt x="36" y="525"/>
                  <a:pt x="36" y="525"/>
                  <a:pt x="36" y="525"/>
                </a:cubicBezTo>
                <a:cubicBezTo>
                  <a:pt x="27" y="525"/>
                  <a:pt x="20" y="517"/>
                  <a:pt x="20" y="508"/>
                </a:cubicBezTo>
                <a:cubicBezTo>
                  <a:pt x="20" y="38"/>
                  <a:pt x="20" y="38"/>
                  <a:pt x="20" y="38"/>
                </a:cubicBezTo>
                <a:cubicBezTo>
                  <a:pt x="20" y="28"/>
                  <a:pt x="27" y="20"/>
                  <a:pt x="36" y="20"/>
                </a:cubicBezTo>
                <a:cubicBezTo>
                  <a:pt x="259" y="20"/>
                  <a:pt x="259" y="20"/>
                  <a:pt x="259" y="20"/>
                </a:cubicBezTo>
                <a:cubicBezTo>
                  <a:pt x="268" y="20"/>
                  <a:pt x="276" y="28"/>
                  <a:pt x="276" y="38"/>
                </a:cubicBezTo>
                <a:lnTo>
                  <a:pt x="276" y="508"/>
                </a:lnTo>
                <a:close/>
              </a:path>
            </a:pathLst>
          </a:custGeom>
          <a:solidFill>
            <a:srgbClr val="000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7" name="Oval 34">
            <a:extLst>
              <a:ext uri="{FF2B5EF4-FFF2-40B4-BE49-F238E27FC236}">
                <a16:creationId xmlns:a16="http://schemas.microsoft.com/office/drawing/2014/main" xmlns="" id="{DEF963AE-0D61-474D-B56B-A4EBD1E10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6679" y="8417156"/>
            <a:ext cx="530225" cy="5286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8" name="Freeform 35">
            <a:extLst>
              <a:ext uri="{FF2B5EF4-FFF2-40B4-BE49-F238E27FC236}">
                <a16:creationId xmlns:a16="http://schemas.microsoft.com/office/drawing/2014/main" xmlns="" id="{82945BDC-22F7-4D2C-BCEB-15AE104BA0CD}"/>
              </a:ext>
            </a:extLst>
          </p:cNvPr>
          <p:cNvSpPr>
            <a:spLocks noEditPoints="1"/>
          </p:cNvSpPr>
          <p:nvPr/>
        </p:nvSpPr>
        <p:spPr bwMode="auto">
          <a:xfrm>
            <a:off x="14227629" y="8398106"/>
            <a:ext cx="568325" cy="566738"/>
          </a:xfrm>
          <a:custGeom>
            <a:avLst/>
            <a:gdLst>
              <a:gd name="T0" fmla="*/ 90 w 180"/>
              <a:gd name="T1" fmla="*/ 180 h 180"/>
              <a:gd name="T2" fmla="*/ 0 w 180"/>
              <a:gd name="T3" fmla="*/ 90 h 180"/>
              <a:gd name="T4" fmla="*/ 90 w 180"/>
              <a:gd name="T5" fmla="*/ 0 h 180"/>
              <a:gd name="T6" fmla="*/ 180 w 180"/>
              <a:gd name="T7" fmla="*/ 90 h 180"/>
              <a:gd name="T8" fmla="*/ 90 w 180"/>
              <a:gd name="T9" fmla="*/ 180 h 180"/>
              <a:gd name="T10" fmla="*/ 90 w 180"/>
              <a:gd name="T11" fmla="*/ 12 h 180"/>
              <a:gd name="T12" fmla="*/ 12 w 180"/>
              <a:gd name="T13" fmla="*/ 90 h 180"/>
              <a:gd name="T14" fmla="*/ 90 w 180"/>
              <a:gd name="T15" fmla="*/ 168 h 180"/>
              <a:gd name="T16" fmla="*/ 168 w 180"/>
              <a:gd name="T17" fmla="*/ 90 h 180"/>
              <a:gd name="T18" fmla="*/ 90 w 180"/>
              <a:gd name="T19" fmla="*/ 12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180">
                <a:moveTo>
                  <a:pt x="90" y="180"/>
                </a:moveTo>
                <a:cubicBezTo>
                  <a:pt x="40" y="180"/>
                  <a:pt x="0" y="140"/>
                  <a:pt x="0" y="90"/>
                </a:cubicBezTo>
                <a:cubicBezTo>
                  <a:pt x="0" y="41"/>
                  <a:pt x="40" y="0"/>
                  <a:pt x="90" y="0"/>
                </a:cubicBezTo>
                <a:cubicBezTo>
                  <a:pt x="139" y="0"/>
                  <a:pt x="180" y="41"/>
                  <a:pt x="180" y="90"/>
                </a:cubicBezTo>
                <a:cubicBezTo>
                  <a:pt x="180" y="140"/>
                  <a:pt x="139" y="180"/>
                  <a:pt x="90" y="180"/>
                </a:cubicBezTo>
                <a:close/>
                <a:moveTo>
                  <a:pt x="90" y="12"/>
                </a:moveTo>
                <a:cubicBezTo>
                  <a:pt x="47" y="12"/>
                  <a:pt x="12" y="47"/>
                  <a:pt x="12" y="90"/>
                </a:cubicBezTo>
                <a:cubicBezTo>
                  <a:pt x="12" y="133"/>
                  <a:pt x="47" y="168"/>
                  <a:pt x="90" y="168"/>
                </a:cubicBezTo>
                <a:cubicBezTo>
                  <a:pt x="133" y="168"/>
                  <a:pt x="168" y="133"/>
                  <a:pt x="168" y="90"/>
                </a:cubicBezTo>
                <a:cubicBezTo>
                  <a:pt x="168" y="47"/>
                  <a:pt x="133" y="12"/>
                  <a:pt x="90" y="12"/>
                </a:cubicBezTo>
                <a:close/>
              </a:path>
            </a:pathLst>
          </a:custGeom>
          <a:solidFill>
            <a:srgbClr val="E824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9" name="Freeform 36">
            <a:extLst>
              <a:ext uri="{FF2B5EF4-FFF2-40B4-BE49-F238E27FC236}">
                <a16:creationId xmlns:a16="http://schemas.microsoft.com/office/drawing/2014/main" xmlns="" id="{87B4D320-18FA-4EB3-B26F-637CBF877F90}"/>
              </a:ext>
            </a:extLst>
          </p:cNvPr>
          <p:cNvSpPr>
            <a:spLocks noEditPoints="1"/>
          </p:cNvSpPr>
          <p:nvPr/>
        </p:nvSpPr>
        <p:spPr bwMode="auto">
          <a:xfrm>
            <a:off x="14259379" y="8529869"/>
            <a:ext cx="501650" cy="303213"/>
          </a:xfrm>
          <a:custGeom>
            <a:avLst/>
            <a:gdLst>
              <a:gd name="T0" fmla="*/ 159 w 316"/>
              <a:gd name="T1" fmla="*/ 191 h 191"/>
              <a:gd name="T2" fmla="*/ 0 w 316"/>
              <a:gd name="T3" fmla="*/ 96 h 191"/>
              <a:gd name="T4" fmla="*/ 159 w 316"/>
              <a:gd name="T5" fmla="*/ 0 h 191"/>
              <a:gd name="T6" fmla="*/ 316 w 316"/>
              <a:gd name="T7" fmla="*/ 96 h 191"/>
              <a:gd name="T8" fmla="*/ 159 w 316"/>
              <a:gd name="T9" fmla="*/ 191 h 191"/>
              <a:gd name="T10" fmla="*/ 46 w 316"/>
              <a:gd name="T11" fmla="*/ 96 h 191"/>
              <a:gd name="T12" fmla="*/ 159 w 316"/>
              <a:gd name="T13" fmla="*/ 163 h 191"/>
              <a:gd name="T14" fmla="*/ 271 w 316"/>
              <a:gd name="T15" fmla="*/ 96 h 191"/>
              <a:gd name="T16" fmla="*/ 159 w 316"/>
              <a:gd name="T17" fmla="*/ 28 h 191"/>
              <a:gd name="T18" fmla="*/ 46 w 316"/>
              <a:gd name="T19" fmla="*/ 96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6" h="191">
                <a:moveTo>
                  <a:pt x="159" y="191"/>
                </a:moveTo>
                <a:lnTo>
                  <a:pt x="0" y="96"/>
                </a:lnTo>
                <a:lnTo>
                  <a:pt x="159" y="0"/>
                </a:lnTo>
                <a:lnTo>
                  <a:pt x="316" y="96"/>
                </a:lnTo>
                <a:lnTo>
                  <a:pt x="159" y="191"/>
                </a:lnTo>
                <a:close/>
                <a:moveTo>
                  <a:pt x="46" y="96"/>
                </a:moveTo>
                <a:lnTo>
                  <a:pt x="159" y="163"/>
                </a:lnTo>
                <a:lnTo>
                  <a:pt x="271" y="96"/>
                </a:lnTo>
                <a:lnTo>
                  <a:pt x="159" y="28"/>
                </a:lnTo>
                <a:lnTo>
                  <a:pt x="46" y="96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0" name="Rectangle 37">
            <a:extLst>
              <a:ext uri="{FF2B5EF4-FFF2-40B4-BE49-F238E27FC236}">
                <a16:creationId xmlns:a16="http://schemas.microsoft.com/office/drawing/2014/main" xmlns="" id="{440F9D3F-98C3-44C2-95CF-A457CC557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0729" y="3891194"/>
            <a:ext cx="508000" cy="10144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1" name="Freeform 38">
            <a:extLst>
              <a:ext uri="{FF2B5EF4-FFF2-40B4-BE49-F238E27FC236}">
                <a16:creationId xmlns:a16="http://schemas.microsoft.com/office/drawing/2014/main" xmlns="" id="{E21F2E6C-C9E9-4B2F-97A3-AB0FBE1F03D1}"/>
              </a:ext>
            </a:extLst>
          </p:cNvPr>
          <p:cNvSpPr>
            <a:spLocks/>
          </p:cNvSpPr>
          <p:nvPr/>
        </p:nvSpPr>
        <p:spPr bwMode="auto">
          <a:xfrm>
            <a:off x="15834179" y="3584806"/>
            <a:ext cx="400050" cy="339725"/>
          </a:xfrm>
          <a:custGeom>
            <a:avLst/>
            <a:gdLst>
              <a:gd name="T0" fmla="*/ 0 w 127"/>
              <a:gd name="T1" fmla="*/ 106 h 108"/>
              <a:gd name="T2" fmla="*/ 19 w 127"/>
              <a:gd name="T3" fmla="*/ 108 h 108"/>
              <a:gd name="T4" fmla="*/ 54 w 127"/>
              <a:gd name="T5" fmla="*/ 44 h 108"/>
              <a:gd name="T6" fmla="*/ 125 w 127"/>
              <a:gd name="T7" fmla="*/ 21 h 108"/>
              <a:gd name="T8" fmla="*/ 127 w 127"/>
              <a:gd name="T9" fmla="*/ 2 h 108"/>
              <a:gd name="T10" fmla="*/ 42 w 127"/>
              <a:gd name="T11" fmla="*/ 29 h 108"/>
              <a:gd name="T12" fmla="*/ 0 w 127"/>
              <a:gd name="T13" fmla="*/ 10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7" h="108">
                <a:moveTo>
                  <a:pt x="0" y="106"/>
                </a:moveTo>
                <a:cubicBezTo>
                  <a:pt x="19" y="108"/>
                  <a:pt x="19" y="108"/>
                  <a:pt x="19" y="108"/>
                </a:cubicBezTo>
                <a:cubicBezTo>
                  <a:pt x="22" y="82"/>
                  <a:pt x="34" y="60"/>
                  <a:pt x="54" y="44"/>
                </a:cubicBezTo>
                <a:cubicBezTo>
                  <a:pt x="74" y="27"/>
                  <a:pt x="98" y="20"/>
                  <a:pt x="125" y="21"/>
                </a:cubicBezTo>
                <a:cubicBezTo>
                  <a:pt x="127" y="2"/>
                  <a:pt x="127" y="2"/>
                  <a:pt x="127" y="2"/>
                </a:cubicBezTo>
                <a:cubicBezTo>
                  <a:pt x="95" y="0"/>
                  <a:pt x="67" y="9"/>
                  <a:pt x="42" y="29"/>
                </a:cubicBezTo>
                <a:cubicBezTo>
                  <a:pt x="17" y="49"/>
                  <a:pt x="3" y="75"/>
                  <a:pt x="0" y="10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2" name="Freeform 39">
            <a:extLst>
              <a:ext uri="{FF2B5EF4-FFF2-40B4-BE49-F238E27FC236}">
                <a16:creationId xmlns:a16="http://schemas.microsoft.com/office/drawing/2014/main" xmlns="" id="{A912B8FD-36C5-4A9D-8CF3-338EE2F46EFA}"/>
              </a:ext>
            </a:extLst>
          </p:cNvPr>
          <p:cNvSpPr>
            <a:spLocks/>
          </p:cNvSpPr>
          <p:nvPr/>
        </p:nvSpPr>
        <p:spPr bwMode="auto">
          <a:xfrm>
            <a:off x="15962766" y="3713394"/>
            <a:ext cx="258763" cy="220663"/>
          </a:xfrm>
          <a:custGeom>
            <a:avLst/>
            <a:gdLst>
              <a:gd name="T0" fmla="*/ 0 w 82"/>
              <a:gd name="T1" fmla="*/ 69 h 70"/>
              <a:gd name="T2" fmla="*/ 19 w 82"/>
              <a:gd name="T3" fmla="*/ 70 h 70"/>
              <a:gd name="T4" fmla="*/ 39 w 82"/>
              <a:gd name="T5" fmla="*/ 33 h 70"/>
              <a:gd name="T6" fmla="*/ 80 w 82"/>
              <a:gd name="T7" fmla="*/ 20 h 70"/>
              <a:gd name="T8" fmla="*/ 82 w 82"/>
              <a:gd name="T9" fmla="*/ 1 h 70"/>
              <a:gd name="T10" fmla="*/ 27 w 82"/>
              <a:gd name="T11" fmla="*/ 19 h 70"/>
              <a:gd name="T12" fmla="*/ 0 w 82"/>
              <a:gd name="T13" fmla="*/ 69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" h="70">
                <a:moveTo>
                  <a:pt x="0" y="69"/>
                </a:moveTo>
                <a:cubicBezTo>
                  <a:pt x="19" y="70"/>
                  <a:pt x="19" y="70"/>
                  <a:pt x="19" y="70"/>
                </a:cubicBezTo>
                <a:cubicBezTo>
                  <a:pt x="21" y="54"/>
                  <a:pt x="28" y="42"/>
                  <a:pt x="39" y="33"/>
                </a:cubicBezTo>
                <a:cubicBezTo>
                  <a:pt x="50" y="24"/>
                  <a:pt x="64" y="20"/>
                  <a:pt x="80" y="20"/>
                </a:cubicBezTo>
                <a:cubicBezTo>
                  <a:pt x="82" y="1"/>
                  <a:pt x="82" y="1"/>
                  <a:pt x="82" y="1"/>
                </a:cubicBezTo>
                <a:cubicBezTo>
                  <a:pt x="62" y="0"/>
                  <a:pt x="43" y="6"/>
                  <a:pt x="27" y="19"/>
                </a:cubicBezTo>
                <a:cubicBezTo>
                  <a:pt x="11" y="33"/>
                  <a:pt x="2" y="49"/>
                  <a:pt x="0" y="6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" name="Freeform 40">
            <a:extLst>
              <a:ext uri="{FF2B5EF4-FFF2-40B4-BE49-F238E27FC236}">
                <a16:creationId xmlns:a16="http://schemas.microsoft.com/office/drawing/2014/main" xmlns="" id="{9F45F992-333E-4E33-9CA7-B0491031C4A2}"/>
              </a:ext>
            </a:extLst>
          </p:cNvPr>
          <p:cNvSpPr>
            <a:spLocks noEditPoints="1"/>
          </p:cNvSpPr>
          <p:nvPr/>
        </p:nvSpPr>
        <p:spPr bwMode="auto">
          <a:xfrm>
            <a:off x="16129454" y="3859444"/>
            <a:ext cx="606425" cy="1084263"/>
          </a:xfrm>
          <a:custGeom>
            <a:avLst/>
            <a:gdLst>
              <a:gd name="T0" fmla="*/ 166 w 192"/>
              <a:gd name="T1" fmla="*/ 344 h 344"/>
              <a:gd name="T2" fmla="*/ 25 w 192"/>
              <a:gd name="T3" fmla="*/ 344 h 344"/>
              <a:gd name="T4" fmla="*/ 0 w 192"/>
              <a:gd name="T5" fmla="*/ 319 h 344"/>
              <a:gd name="T6" fmla="*/ 0 w 192"/>
              <a:gd name="T7" fmla="*/ 26 h 344"/>
              <a:gd name="T8" fmla="*/ 25 w 192"/>
              <a:gd name="T9" fmla="*/ 0 h 344"/>
              <a:gd name="T10" fmla="*/ 166 w 192"/>
              <a:gd name="T11" fmla="*/ 0 h 344"/>
              <a:gd name="T12" fmla="*/ 192 w 192"/>
              <a:gd name="T13" fmla="*/ 26 h 344"/>
              <a:gd name="T14" fmla="*/ 192 w 192"/>
              <a:gd name="T15" fmla="*/ 319 h 344"/>
              <a:gd name="T16" fmla="*/ 166 w 192"/>
              <a:gd name="T17" fmla="*/ 344 h 344"/>
              <a:gd name="T18" fmla="*/ 25 w 192"/>
              <a:gd name="T19" fmla="*/ 17 h 344"/>
              <a:gd name="T20" fmla="*/ 17 w 192"/>
              <a:gd name="T21" fmla="*/ 26 h 344"/>
              <a:gd name="T22" fmla="*/ 17 w 192"/>
              <a:gd name="T23" fmla="*/ 319 h 344"/>
              <a:gd name="T24" fmla="*/ 25 w 192"/>
              <a:gd name="T25" fmla="*/ 327 h 344"/>
              <a:gd name="T26" fmla="*/ 166 w 192"/>
              <a:gd name="T27" fmla="*/ 327 h 344"/>
              <a:gd name="T28" fmla="*/ 174 w 192"/>
              <a:gd name="T29" fmla="*/ 319 h 344"/>
              <a:gd name="T30" fmla="*/ 174 w 192"/>
              <a:gd name="T31" fmla="*/ 26 h 344"/>
              <a:gd name="T32" fmla="*/ 166 w 192"/>
              <a:gd name="T33" fmla="*/ 17 h 344"/>
              <a:gd name="T34" fmla="*/ 25 w 192"/>
              <a:gd name="T35" fmla="*/ 17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2" h="344">
                <a:moveTo>
                  <a:pt x="166" y="344"/>
                </a:moveTo>
                <a:cubicBezTo>
                  <a:pt x="25" y="344"/>
                  <a:pt x="25" y="344"/>
                  <a:pt x="25" y="344"/>
                </a:cubicBezTo>
                <a:cubicBezTo>
                  <a:pt x="11" y="344"/>
                  <a:pt x="0" y="333"/>
                  <a:pt x="0" y="319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2"/>
                  <a:pt x="11" y="0"/>
                  <a:pt x="25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80" y="0"/>
                  <a:pt x="192" y="12"/>
                  <a:pt x="192" y="26"/>
                </a:cubicBezTo>
                <a:cubicBezTo>
                  <a:pt x="192" y="319"/>
                  <a:pt x="192" y="319"/>
                  <a:pt x="192" y="319"/>
                </a:cubicBezTo>
                <a:cubicBezTo>
                  <a:pt x="192" y="333"/>
                  <a:pt x="180" y="344"/>
                  <a:pt x="166" y="344"/>
                </a:cubicBezTo>
                <a:close/>
                <a:moveTo>
                  <a:pt x="25" y="17"/>
                </a:moveTo>
                <a:cubicBezTo>
                  <a:pt x="21" y="17"/>
                  <a:pt x="17" y="21"/>
                  <a:pt x="17" y="26"/>
                </a:cubicBezTo>
                <a:cubicBezTo>
                  <a:pt x="17" y="319"/>
                  <a:pt x="17" y="319"/>
                  <a:pt x="17" y="319"/>
                </a:cubicBezTo>
                <a:cubicBezTo>
                  <a:pt x="17" y="323"/>
                  <a:pt x="21" y="327"/>
                  <a:pt x="25" y="327"/>
                </a:cubicBezTo>
                <a:cubicBezTo>
                  <a:pt x="166" y="327"/>
                  <a:pt x="166" y="327"/>
                  <a:pt x="166" y="327"/>
                </a:cubicBezTo>
                <a:cubicBezTo>
                  <a:pt x="171" y="327"/>
                  <a:pt x="174" y="323"/>
                  <a:pt x="174" y="319"/>
                </a:cubicBezTo>
                <a:cubicBezTo>
                  <a:pt x="174" y="26"/>
                  <a:pt x="174" y="26"/>
                  <a:pt x="174" y="26"/>
                </a:cubicBezTo>
                <a:cubicBezTo>
                  <a:pt x="174" y="21"/>
                  <a:pt x="171" y="17"/>
                  <a:pt x="166" y="17"/>
                </a:cubicBezTo>
                <a:lnTo>
                  <a:pt x="25" y="17"/>
                </a:lnTo>
                <a:close/>
              </a:path>
            </a:pathLst>
          </a:custGeom>
          <a:solidFill>
            <a:srgbClr val="000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4" name="Freeform 41">
            <a:extLst>
              <a:ext uri="{FF2B5EF4-FFF2-40B4-BE49-F238E27FC236}">
                <a16:creationId xmlns:a16="http://schemas.microsoft.com/office/drawing/2014/main" xmlns="" id="{6334942E-750E-4786-BAAD-996F7DCBE940}"/>
              </a:ext>
            </a:extLst>
          </p:cNvPr>
          <p:cNvSpPr>
            <a:spLocks noEditPoints="1"/>
          </p:cNvSpPr>
          <p:nvPr/>
        </p:nvSpPr>
        <p:spPr bwMode="auto">
          <a:xfrm>
            <a:off x="16310429" y="4224569"/>
            <a:ext cx="280988" cy="287338"/>
          </a:xfrm>
          <a:custGeom>
            <a:avLst/>
            <a:gdLst>
              <a:gd name="T0" fmla="*/ 107 w 177"/>
              <a:gd name="T1" fmla="*/ 56 h 181"/>
              <a:gd name="T2" fmla="*/ 177 w 177"/>
              <a:gd name="T3" fmla="*/ 0 h 181"/>
              <a:gd name="T4" fmla="*/ 0 w 177"/>
              <a:gd name="T5" fmla="*/ 0 h 181"/>
              <a:gd name="T6" fmla="*/ 0 w 177"/>
              <a:gd name="T7" fmla="*/ 97 h 181"/>
              <a:gd name="T8" fmla="*/ 0 w 177"/>
              <a:gd name="T9" fmla="*/ 97 h 181"/>
              <a:gd name="T10" fmla="*/ 0 w 177"/>
              <a:gd name="T11" fmla="*/ 181 h 181"/>
              <a:gd name="T12" fmla="*/ 24 w 177"/>
              <a:gd name="T13" fmla="*/ 181 h 181"/>
              <a:gd name="T14" fmla="*/ 24 w 177"/>
              <a:gd name="T15" fmla="*/ 107 h 181"/>
              <a:gd name="T16" fmla="*/ 175 w 177"/>
              <a:gd name="T17" fmla="*/ 107 h 181"/>
              <a:gd name="T18" fmla="*/ 107 w 177"/>
              <a:gd name="T19" fmla="*/ 56 h 181"/>
              <a:gd name="T20" fmla="*/ 24 w 177"/>
              <a:gd name="T21" fmla="*/ 83 h 181"/>
              <a:gd name="T22" fmla="*/ 24 w 177"/>
              <a:gd name="T23" fmla="*/ 24 h 181"/>
              <a:gd name="T24" fmla="*/ 109 w 177"/>
              <a:gd name="T25" fmla="*/ 24 h 181"/>
              <a:gd name="T26" fmla="*/ 69 w 177"/>
              <a:gd name="T27" fmla="*/ 58 h 181"/>
              <a:gd name="T28" fmla="*/ 103 w 177"/>
              <a:gd name="T29" fmla="*/ 83 h 181"/>
              <a:gd name="T30" fmla="*/ 24 w 177"/>
              <a:gd name="T31" fmla="*/ 83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181">
                <a:moveTo>
                  <a:pt x="107" y="56"/>
                </a:moveTo>
                <a:lnTo>
                  <a:pt x="177" y="0"/>
                </a:lnTo>
                <a:lnTo>
                  <a:pt x="0" y="0"/>
                </a:lnTo>
                <a:lnTo>
                  <a:pt x="0" y="97"/>
                </a:lnTo>
                <a:lnTo>
                  <a:pt x="0" y="97"/>
                </a:lnTo>
                <a:lnTo>
                  <a:pt x="0" y="181"/>
                </a:lnTo>
                <a:lnTo>
                  <a:pt x="24" y="181"/>
                </a:lnTo>
                <a:lnTo>
                  <a:pt x="24" y="107"/>
                </a:lnTo>
                <a:lnTo>
                  <a:pt x="175" y="107"/>
                </a:lnTo>
                <a:lnTo>
                  <a:pt x="107" y="56"/>
                </a:lnTo>
                <a:close/>
                <a:moveTo>
                  <a:pt x="24" y="83"/>
                </a:moveTo>
                <a:lnTo>
                  <a:pt x="24" y="24"/>
                </a:lnTo>
                <a:lnTo>
                  <a:pt x="109" y="24"/>
                </a:lnTo>
                <a:lnTo>
                  <a:pt x="69" y="58"/>
                </a:lnTo>
                <a:lnTo>
                  <a:pt x="103" y="83"/>
                </a:lnTo>
                <a:lnTo>
                  <a:pt x="24" y="83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5" name="Freeform 42">
            <a:extLst>
              <a:ext uri="{FF2B5EF4-FFF2-40B4-BE49-F238E27FC236}">
                <a16:creationId xmlns:a16="http://schemas.microsoft.com/office/drawing/2014/main" xmlns="" id="{4A973279-A024-4190-AE0C-39A65B7C5879}"/>
              </a:ext>
            </a:extLst>
          </p:cNvPr>
          <p:cNvSpPr>
            <a:spLocks noEditPoints="1"/>
          </p:cNvSpPr>
          <p:nvPr/>
        </p:nvSpPr>
        <p:spPr bwMode="auto">
          <a:xfrm>
            <a:off x="16192954" y="4122969"/>
            <a:ext cx="463550" cy="466725"/>
          </a:xfrm>
          <a:custGeom>
            <a:avLst/>
            <a:gdLst>
              <a:gd name="T0" fmla="*/ 74 w 147"/>
              <a:gd name="T1" fmla="*/ 0 h 148"/>
              <a:gd name="T2" fmla="*/ 0 w 147"/>
              <a:gd name="T3" fmla="*/ 74 h 148"/>
              <a:gd name="T4" fmla="*/ 74 w 147"/>
              <a:gd name="T5" fmla="*/ 148 h 148"/>
              <a:gd name="T6" fmla="*/ 147 w 147"/>
              <a:gd name="T7" fmla="*/ 74 h 148"/>
              <a:gd name="T8" fmla="*/ 74 w 147"/>
              <a:gd name="T9" fmla="*/ 0 h 148"/>
              <a:gd name="T10" fmla="*/ 82 w 147"/>
              <a:gd name="T11" fmla="*/ 71 h 148"/>
              <a:gd name="T12" fmla="*/ 120 w 147"/>
              <a:gd name="T13" fmla="*/ 33 h 148"/>
              <a:gd name="T14" fmla="*/ 135 w 147"/>
              <a:gd name="T15" fmla="*/ 74 h 148"/>
              <a:gd name="T16" fmla="*/ 123 w 147"/>
              <a:gd name="T17" fmla="*/ 112 h 148"/>
              <a:gd name="T18" fmla="*/ 82 w 147"/>
              <a:gd name="T19" fmla="*/ 71 h 148"/>
              <a:gd name="T20" fmla="*/ 111 w 147"/>
              <a:gd name="T21" fmla="*/ 25 h 148"/>
              <a:gd name="T22" fmla="*/ 74 w 147"/>
              <a:gd name="T23" fmla="*/ 63 h 148"/>
              <a:gd name="T24" fmla="*/ 36 w 147"/>
              <a:gd name="T25" fmla="*/ 25 h 148"/>
              <a:gd name="T26" fmla="*/ 74 w 147"/>
              <a:gd name="T27" fmla="*/ 12 h 148"/>
              <a:gd name="T28" fmla="*/ 111 w 147"/>
              <a:gd name="T29" fmla="*/ 25 h 148"/>
              <a:gd name="T30" fmla="*/ 27 w 147"/>
              <a:gd name="T31" fmla="*/ 33 h 148"/>
              <a:gd name="T32" fmla="*/ 65 w 147"/>
              <a:gd name="T33" fmla="*/ 71 h 148"/>
              <a:gd name="T34" fmla="*/ 25 w 147"/>
              <a:gd name="T35" fmla="*/ 112 h 148"/>
              <a:gd name="T36" fmla="*/ 12 w 147"/>
              <a:gd name="T37" fmla="*/ 74 h 148"/>
              <a:gd name="T38" fmla="*/ 27 w 147"/>
              <a:gd name="T39" fmla="*/ 33 h 148"/>
              <a:gd name="T40" fmla="*/ 33 w 147"/>
              <a:gd name="T41" fmla="*/ 120 h 148"/>
              <a:gd name="T42" fmla="*/ 74 w 147"/>
              <a:gd name="T43" fmla="*/ 80 h 148"/>
              <a:gd name="T44" fmla="*/ 114 w 147"/>
              <a:gd name="T45" fmla="*/ 120 h 148"/>
              <a:gd name="T46" fmla="*/ 74 w 147"/>
              <a:gd name="T47" fmla="*/ 136 h 148"/>
              <a:gd name="T48" fmla="*/ 33 w 147"/>
              <a:gd name="T49" fmla="*/ 12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7" h="148">
                <a:moveTo>
                  <a:pt x="74" y="0"/>
                </a:move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14" y="148"/>
                  <a:pt x="147" y="115"/>
                  <a:pt x="147" y="74"/>
                </a:cubicBezTo>
                <a:cubicBezTo>
                  <a:pt x="147" y="33"/>
                  <a:pt x="114" y="0"/>
                  <a:pt x="74" y="0"/>
                </a:cubicBezTo>
                <a:close/>
                <a:moveTo>
                  <a:pt x="82" y="71"/>
                </a:moveTo>
                <a:cubicBezTo>
                  <a:pt x="120" y="33"/>
                  <a:pt x="120" y="33"/>
                  <a:pt x="120" y="33"/>
                </a:cubicBezTo>
                <a:cubicBezTo>
                  <a:pt x="130" y="44"/>
                  <a:pt x="135" y="58"/>
                  <a:pt x="135" y="74"/>
                </a:cubicBezTo>
                <a:cubicBezTo>
                  <a:pt x="135" y="88"/>
                  <a:pt x="131" y="101"/>
                  <a:pt x="123" y="112"/>
                </a:cubicBezTo>
                <a:lnTo>
                  <a:pt x="82" y="71"/>
                </a:lnTo>
                <a:close/>
                <a:moveTo>
                  <a:pt x="111" y="25"/>
                </a:moveTo>
                <a:cubicBezTo>
                  <a:pt x="74" y="63"/>
                  <a:pt x="74" y="63"/>
                  <a:pt x="74" y="63"/>
                </a:cubicBezTo>
                <a:cubicBezTo>
                  <a:pt x="36" y="25"/>
                  <a:pt x="36" y="25"/>
                  <a:pt x="36" y="25"/>
                </a:cubicBezTo>
                <a:cubicBezTo>
                  <a:pt x="47" y="17"/>
                  <a:pt x="60" y="12"/>
                  <a:pt x="74" y="12"/>
                </a:cubicBezTo>
                <a:cubicBezTo>
                  <a:pt x="88" y="12"/>
                  <a:pt x="101" y="17"/>
                  <a:pt x="111" y="25"/>
                </a:cubicBezTo>
                <a:close/>
                <a:moveTo>
                  <a:pt x="27" y="33"/>
                </a:moveTo>
                <a:cubicBezTo>
                  <a:pt x="65" y="71"/>
                  <a:pt x="65" y="71"/>
                  <a:pt x="65" y="71"/>
                </a:cubicBezTo>
                <a:cubicBezTo>
                  <a:pt x="25" y="112"/>
                  <a:pt x="25" y="112"/>
                  <a:pt x="25" y="112"/>
                </a:cubicBezTo>
                <a:cubicBezTo>
                  <a:pt x="17" y="101"/>
                  <a:pt x="12" y="88"/>
                  <a:pt x="12" y="74"/>
                </a:cubicBezTo>
                <a:cubicBezTo>
                  <a:pt x="12" y="58"/>
                  <a:pt x="18" y="44"/>
                  <a:pt x="27" y="33"/>
                </a:cubicBezTo>
                <a:close/>
                <a:moveTo>
                  <a:pt x="33" y="120"/>
                </a:moveTo>
                <a:cubicBezTo>
                  <a:pt x="74" y="80"/>
                  <a:pt x="74" y="80"/>
                  <a:pt x="74" y="80"/>
                </a:cubicBezTo>
                <a:cubicBezTo>
                  <a:pt x="114" y="120"/>
                  <a:pt x="114" y="120"/>
                  <a:pt x="114" y="120"/>
                </a:cubicBezTo>
                <a:cubicBezTo>
                  <a:pt x="103" y="130"/>
                  <a:pt x="89" y="136"/>
                  <a:pt x="74" y="136"/>
                </a:cubicBezTo>
                <a:cubicBezTo>
                  <a:pt x="58" y="136"/>
                  <a:pt x="44" y="130"/>
                  <a:pt x="33" y="120"/>
                </a:cubicBezTo>
                <a:close/>
              </a:path>
            </a:pathLst>
          </a:custGeom>
          <a:solidFill>
            <a:srgbClr val="E824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6" name="Freeform 43">
            <a:extLst>
              <a:ext uri="{FF2B5EF4-FFF2-40B4-BE49-F238E27FC236}">
                <a16:creationId xmlns:a16="http://schemas.microsoft.com/office/drawing/2014/main" xmlns="" id="{3A0E9B99-A2D4-4C1B-BBF3-F662ACE513F2}"/>
              </a:ext>
            </a:extLst>
          </p:cNvPr>
          <p:cNvSpPr>
            <a:spLocks/>
          </p:cNvSpPr>
          <p:nvPr/>
        </p:nvSpPr>
        <p:spPr bwMode="auto">
          <a:xfrm>
            <a:off x="15815129" y="5088169"/>
            <a:ext cx="1223963" cy="301625"/>
          </a:xfrm>
          <a:custGeom>
            <a:avLst/>
            <a:gdLst>
              <a:gd name="T0" fmla="*/ 771 w 771"/>
              <a:gd name="T1" fmla="*/ 93 h 190"/>
              <a:gd name="T2" fmla="*/ 433 w 771"/>
              <a:gd name="T3" fmla="*/ 0 h 190"/>
              <a:gd name="T4" fmla="*/ 433 w 771"/>
              <a:gd name="T5" fmla="*/ 61 h 190"/>
              <a:gd name="T6" fmla="*/ 0 w 771"/>
              <a:gd name="T7" fmla="*/ 61 h 190"/>
              <a:gd name="T8" fmla="*/ 0 w 771"/>
              <a:gd name="T9" fmla="*/ 131 h 190"/>
              <a:gd name="T10" fmla="*/ 433 w 771"/>
              <a:gd name="T11" fmla="*/ 131 h 190"/>
              <a:gd name="T12" fmla="*/ 433 w 771"/>
              <a:gd name="T13" fmla="*/ 190 h 190"/>
              <a:gd name="T14" fmla="*/ 771 w 771"/>
              <a:gd name="T15" fmla="*/ 93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71" h="190">
                <a:moveTo>
                  <a:pt x="771" y="93"/>
                </a:moveTo>
                <a:lnTo>
                  <a:pt x="433" y="0"/>
                </a:lnTo>
                <a:lnTo>
                  <a:pt x="433" y="61"/>
                </a:lnTo>
                <a:lnTo>
                  <a:pt x="0" y="61"/>
                </a:lnTo>
                <a:lnTo>
                  <a:pt x="0" y="131"/>
                </a:lnTo>
                <a:lnTo>
                  <a:pt x="433" y="131"/>
                </a:lnTo>
                <a:lnTo>
                  <a:pt x="433" y="190"/>
                </a:lnTo>
                <a:lnTo>
                  <a:pt x="771" y="93"/>
                </a:lnTo>
                <a:close/>
              </a:path>
            </a:pathLst>
          </a:custGeom>
          <a:solidFill>
            <a:srgbClr val="D1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7" name="Freeform 44">
            <a:extLst>
              <a:ext uri="{FF2B5EF4-FFF2-40B4-BE49-F238E27FC236}">
                <a16:creationId xmlns:a16="http://schemas.microsoft.com/office/drawing/2014/main" xmlns="" id="{0028E4CA-29A1-44A8-9FE4-8786604D43A2}"/>
              </a:ext>
            </a:extLst>
          </p:cNvPr>
          <p:cNvSpPr>
            <a:spLocks/>
          </p:cNvSpPr>
          <p:nvPr/>
        </p:nvSpPr>
        <p:spPr bwMode="auto">
          <a:xfrm>
            <a:off x="15884979" y="8915631"/>
            <a:ext cx="1223963" cy="304800"/>
          </a:xfrm>
          <a:custGeom>
            <a:avLst/>
            <a:gdLst>
              <a:gd name="T0" fmla="*/ 771 w 771"/>
              <a:gd name="T1" fmla="*/ 95 h 192"/>
              <a:gd name="T2" fmla="*/ 433 w 771"/>
              <a:gd name="T3" fmla="*/ 0 h 192"/>
              <a:gd name="T4" fmla="*/ 433 w 771"/>
              <a:gd name="T5" fmla="*/ 63 h 192"/>
              <a:gd name="T6" fmla="*/ 0 w 771"/>
              <a:gd name="T7" fmla="*/ 63 h 192"/>
              <a:gd name="T8" fmla="*/ 0 w 771"/>
              <a:gd name="T9" fmla="*/ 133 h 192"/>
              <a:gd name="T10" fmla="*/ 433 w 771"/>
              <a:gd name="T11" fmla="*/ 133 h 192"/>
              <a:gd name="T12" fmla="*/ 433 w 771"/>
              <a:gd name="T13" fmla="*/ 192 h 192"/>
              <a:gd name="T14" fmla="*/ 771 w 771"/>
              <a:gd name="T15" fmla="*/ 95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71" h="192">
                <a:moveTo>
                  <a:pt x="771" y="95"/>
                </a:moveTo>
                <a:lnTo>
                  <a:pt x="433" y="0"/>
                </a:lnTo>
                <a:lnTo>
                  <a:pt x="433" y="63"/>
                </a:lnTo>
                <a:lnTo>
                  <a:pt x="0" y="63"/>
                </a:lnTo>
                <a:lnTo>
                  <a:pt x="0" y="133"/>
                </a:lnTo>
                <a:lnTo>
                  <a:pt x="433" y="133"/>
                </a:lnTo>
                <a:lnTo>
                  <a:pt x="433" y="192"/>
                </a:lnTo>
                <a:lnTo>
                  <a:pt x="771" y="95"/>
                </a:lnTo>
                <a:close/>
              </a:path>
            </a:pathLst>
          </a:custGeom>
          <a:solidFill>
            <a:srgbClr val="D1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8" name="Freeform 45">
            <a:extLst>
              <a:ext uri="{FF2B5EF4-FFF2-40B4-BE49-F238E27FC236}">
                <a16:creationId xmlns:a16="http://schemas.microsoft.com/office/drawing/2014/main" xmlns="" id="{C3EEE18E-302F-4169-9F12-C8D69C6C77A4}"/>
              </a:ext>
            </a:extLst>
          </p:cNvPr>
          <p:cNvSpPr>
            <a:spLocks/>
          </p:cNvSpPr>
          <p:nvPr/>
        </p:nvSpPr>
        <p:spPr bwMode="auto">
          <a:xfrm>
            <a:off x="15815129" y="5667606"/>
            <a:ext cx="1223963" cy="303213"/>
          </a:xfrm>
          <a:custGeom>
            <a:avLst/>
            <a:gdLst>
              <a:gd name="T0" fmla="*/ 0 w 771"/>
              <a:gd name="T1" fmla="*/ 97 h 191"/>
              <a:gd name="T2" fmla="*/ 338 w 771"/>
              <a:gd name="T3" fmla="*/ 191 h 191"/>
              <a:gd name="T4" fmla="*/ 338 w 771"/>
              <a:gd name="T5" fmla="*/ 129 h 191"/>
              <a:gd name="T6" fmla="*/ 771 w 771"/>
              <a:gd name="T7" fmla="*/ 129 h 191"/>
              <a:gd name="T8" fmla="*/ 771 w 771"/>
              <a:gd name="T9" fmla="*/ 60 h 191"/>
              <a:gd name="T10" fmla="*/ 338 w 771"/>
              <a:gd name="T11" fmla="*/ 60 h 191"/>
              <a:gd name="T12" fmla="*/ 338 w 771"/>
              <a:gd name="T13" fmla="*/ 0 h 191"/>
              <a:gd name="T14" fmla="*/ 0 w 771"/>
              <a:gd name="T15" fmla="*/ 97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71" h="191">
                <a:moveTo>
                  <a:pt x="0" y="97"/>
                </a:moveTo>
                <a:lnTo>
                  <a:pt x="338" y="191"/>
                </a:lnTo>
                <a:lnTo>
                  <a:pt x="338" y="129"/>
                </a:lnTo>
                <a:lnTo>
                  <a:pt x="771" y="129"/>
                </a:lnTo>
                <a:lnTo>
                  <a:pt x="771" y="60"/>
                </a:lnTo>
                <a:lnTo>
                  <a:pt x="338" y="60"/>
                </a:lnTo>
                <a:lnTo>
                  <a:pt x="338" y="0"/>
                </a:lnTo>
                <a:lnTo>
                  <a:pt x="0" y="97"/>
                </a:lnTo>
                <a:close/>
              </a:path>
            </a:pathLst>
          </a:custGeom>
          <a:solidFill>
            <a:srgbClr val="D1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9" name="Rectangle 46">
            <a:extLst>
              <a:ext uri="{FF2B5EF4-FFF2-40B4-BE49-F238E27FC236}">
                <a16:creationId xmlns:a16="http://schemas.microsoft.com/office/drawing/2014/main" xmlns="" id="{40B3395F-C053-4E50-B781-9E1033DF4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4229" y="7598006"/>
            <a:ext cx="511175" cy="10144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0" name="Freeform 47">
            <a:extLst>
              <a:ext uri="{FF2B5EF4-FFF2-40B4-BE49-F238E27FC236}">
                <a16:creationId xmlns:a16="http://schemas.microsoft.com/office/drawing/2014/main" xmlns="" id="{71522BD2-54F6-4E4F-A3C5-5D355DC52601}"/>
              </a:ext>
            </a:extLst>
          </p:cNvPr>
          <p:cNvSpPr>
            <a:spLocks/>
          </p:cNvSpPr>
          <p:nvPr/>
        </p:nvSpPr>
        <p:spPr bwMode="auto">
          <a:xfrm>
            <a:off x="15891329" y="7304319"/>
            <a:ext cx="400050" cy="341313"/>
          </a:xfrm>
          <a:custGeom>
            <a:avLst/>
            <a:gdLst>
              <a:gd name="T0" fmla="*/ 0 w 127"/>
              <a:gd name="T1" fmla="*/ 106 h 108"/>
              <a:gd name="T2" fmla="*/ 19 w 127"/>
              <a:gd name="T3" fmla="*/ 108 h 108"/>
              <a:gd name="T4" fmla="*/ 54 w 127"/>
              <a:gd name="T5" fmla="*/ 44 h 108"/>
              <a:gd name="T6" fmla="*/ 125 w 127"/>
              <a:gd name="T7" fmla="*/ 21 h 108"/>
              <a:gd name="T8" fmla="*/ 127 w 127"/>
              <a:gd name="T9" fmla="*/ 2 h 108"/>
              <a:gd name="T10" fmla="*/ 42 w 127"/>
              <a:gd name="T11" fmla="*/ 29 h 108"/>
              <a:gd name="T12" fmla="*/ 0 w 127"/>
              <a:gd name="T13" fmla="*/ 10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7" h="108">
                <a:moveTo>
                  <a:pt x="0" y="106"/>
                </a:moveTo>
                <a:cubicBezTo>
                  <a:pt x="19" y="108"/>
                  <a:pt x="19" y="108"/>
                  <a:pt x="19" y="108"/>
                </a:cubicBezTo>
                <a:cubicBezTo>
                  <a:pt x="22" y="82"/>
                  <a:pt x="34" y="60"/>
                  <a:pt x="54" y="44"/>
                </a:cubicBezTo>
                <a:cubicBezTo>
                  <a:pt x="74" y="27"/>
                  <a:pt x="98" y="20"/>
                  <a:pt x="125" y="21"/>
                </a:cubicBezTo>
                <a:cubicBezTo>
                  <a:pt x="127" y="2"/>
                  <a:pt x="127" y="2"/>
                  <a:pt x="127" y="2"/>
                </a:cubicBezTo>
                <a:cubicBezTo>
                  <a:pt x="95" y="0"/>
                  <a:pt x="67" y="9"/>
                  <a:pt x="42" y="29"/>
                </a:cubicBezTo>
                <a:cubicBezTo>
                  <a:pt x="17" y="49"/>
                  <a:pt x="3" y="75"/>
                  <a:pt x="0" y="10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1" name="Freeform 48">
            <a:extLst>
              <a:ext uri="{FF2B5EF4-FFF2-40B4-BE49-F238E27FC236}">
                <a16:creationId xmlns:a16="http://schemas.microsoft.com/office/drawing/2014/main" xmlns="" id="{9F821036-74CA-45EB-A0D0-1923AA2688B8}"/>
              </a:ext>
            </a:extLst>
          </p:cNvPr>
          <p:cNvSpPr>
            <a:spLocks/>
          </p:cNvSpPr>
          <p:nvPr/>
        </p:nvSpPr>
        <p:spPr bwMode="auto">
          <a:xfrm>
            <a:off x="16019916" y="7434494"/>
            <a:ext cx="258763" cy="220663"/>
          </a:xfrm>
          <a:custGeom>
            <a:avLst/>
            <a:gdLst>
              <a:gd name="T0" fmla="*/ 0 w 82"/>
              <a:gd name="T1" fmla="*/ 69 h 70"/>
              <a:gd name="T2" fmla="*/ 19 w 82"/>
              <a:gd name="T3" fmla="*/ 70 h 70"/>
              <a:gd name="T4" fmla="*/ 39 w 82"/>
              <a:gd name="T5" fmla="*/ 33 h 70"/>
              <a:gd name="T6" fmla="*/ 80 w 82"/>
              <a:gd name="T7" fmla="*/ 20 h 70"/>
              <a:gd name="T8" fmla="*/ 82 w 82"/>
              <a:gd name="T9" fmla="*/ 1 h 70"/>
              <a:gd name="T10" fmla="*/ 27 w 82"/>
              <a:gd name="T11" fmla="*/ 19 h 70"/>
              <a:gd name="T12" fmla="*/ 0 w 82"/>
              <a:gd name="T13" fmla="*/ 69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" h="70">
                <a:moveTo>
                  <a:pt x="0" y="69"/>
                </a:moveTo>
                <a:cubicBezTo>
                  <a:pt x="19" y="70"/>
                  <a:pt x="19" y="70"/>
                  <a:pt x="19" y="70"/>
                </a:cubicBezTo>
                <a:cubicBezTo>
                  <a:pt x="21" y="54"/>
                  <a:pt x="28" y="42"/>
                  <a:pt x="39" y="33"/>
                </a:cubicBezTo>
                <a:cubicBezTo>
                  <a:pt x="50" y="24"/>
                  <a:pt x="64" y="19"/>
                  <a:pt x="80" y="20"/>
                </a:cubicBezTo>
                <a:cubicBezTo>
                  <a:pt x="82" y="1"/>
                  <a:pt x="82" y="1"/>
                  <a:pt x="82" y="1"/>
                </a:cubicBezTo>
                <a:cubicBezTo>
                  <a:pt x="62" y="0"/>
                  <a:pt x="43" y="6"/>
                  <a:pt x="27" y="19"/>
                </a:cubicBezTo>
                <a:cubicBezTo>
                  <a:pt x="11" y="32"/>
                  <a:pt x="2" y="49"/>
                  <a:pt x="0" y="6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2" name="Freeform 49">
            <a:extLst>
              <a:ext uri="{FF2B5EF4-FFF2-40B4-BE49-F238E27FC236}">
                <a16:creationId xmlns:a16="http://schemas.microsoft.com/office/drawing/2014/main" xmlns="" id="{EDF96E3E-1A94-4C96-8F01-B53E3C2F5222}"/>
              </a:ext>
            </a:extLst>
          </p:cNvPr>
          <p:cNvSpPr>
            <a:spLocks noEditPoints="1"/>
          </p:cNvSpPr>
          <p:nvPr/>
        </p:nvSpPr>
        <p:spPr bwMode="auto">
          <a:xfrm>
            <a:off x="16186604" y="7578956"/>
            <a:ext cx="606425" cy="1084263"/>
          </a:xfrm>
          <a:custGeom>
            <a:avLst/>
            <a:gdLst>
              <a:gd name="T0" fmla="*/ 166 w 192"/>
              <a:gd name="T1" fmla="*/ 344 h 344"/>
              <a:gd name="T2" fmla="*/ 25 w 192"/>
              <a:gd name="T3" fmla="*/ 344 h 344"/>
              <a:gd name="T4" fmla="*/ 0 w 192"/>
              <a:gd name="T5" fmla="*/ 319 h 344"/>
              <a:gd name="T6" fmla="*/ 0 w 192"/>
              <a:gd name="T7" fmla="*/ 26 h 344"/>
              <a:gd name="T8" fmla="*/ 25 w 192"/>
              <a:gd name="T9" fmla="*/ 0 h 344"/>
              <a:gd name="T10" fmla="*/ 166 w 192"/>
              <a:gd name="T11" fmla="*/ 0 h 344"/>
              <a:gd name="T12" fmla="*/ 192 w 192"/>
              <a:gd name="T13" fmla="*/ 26 h 344"/>
              <a:gd name="T14" fmla="*/ 192 w 192"/>
              <a:gd name="T15" fmla="*/ 319 h 344"/>
              <a:gd name="T16" fmla="*/ 166 w 192"/>
              <a:gd name="T17" fmla="*/ 344 h 344"/>
              <a:gd name="T18" fmla="*/ 25 w 192"/>
              <a:gd name="T19" fmla="*/ 17 h 344"/>
              <a:gd name="T20" fmla="*/ 17 w 192"/>
              <a:gd name="T21" fmla="*/ 26 h 344"/>
              <a:gd name="T22" fmla="*/ 17 w 192"/>
              <a:gd name="T23" fmla="*/ 319 h 344"/>
              <a:gd name="T24" fmla="*/ 25 w 192"/>
              <a:gd name="T25" fmla="*/ 327 h 344"/>
              <a:gd name="T26" fmla="*/ 166 w 192"/>
              <a:gd name="T27" fmla="*/ 327 h 344"/>
              <a:gd name="T28" fmla="*/ 174 w 192"/>
              <a:gd name="T29" fmla="*/ 319 h 344"/>
              <a:gd name="T30" fmla="*/ 174 w 192"/>
              <a:gd name="T31" fmla="*/ 26 h 344"/>
              <a:gd name="T32" fmla="*/ 166 w 192"/>
              <a:gd name="T33" fmla="*/ 17 h 344"/>
              <a:gd name="T34" fmla="*/ 25 w 192"/>
              <a:gd name="T35" fmla="*/ 17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2" h="344">
                <a:moveTo>
                  <a:pt x="166" y="344"/>
                </a:moveTo>
                <a:cubicBezTo>
                  <a:pt x="25" y="344"/>
                  <a:pt x="25" y="344"/>
                  <a:pt x="25" y="344"/>
                </a:cubicBezTo>
                <a:cubicBezTo>
                  <a:pt x="11" y="344"/>
                  <a:pt x="0" y="333"/>
                  <a:pt x="0" y="319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2"/>
                  <a:pt x="11" y="0"/>
                  <a:pt x="25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80" y="0"/>
                  <a:pt x="192" y="12"/>
                  <a:pt x="192" y="26"/>
                </a:cubicBezTo>
                <a:cubicBezTo>
                  <a:pt x="192" y="319"/>
                  <a:pt x="192" y="319"/>
                  <a:pt x="192" y="319"/>
                </a:cubicBezTo>
                <a:cubicBezTo>
                  <a:pt x="192" y="333"/>
                  <a:pt x="180" y="344"/>
                  <a:pt x="166" y="344"/>
                </a:cubicBezTo>
                <a:close/>
                <a:moveTo>
                  <a:pt x="25" y="17"/>
                </a:moveTo>
                <a:cubicBezTo>
                  <a:pt x="21" y="17"/>
                  <a:pt x="17" y="21"/>
                  <a:pt x="17" y="26"/>
                </a:cubicBezTo>
                <a:cubicBezTo>
                  <a:pt x="17" y="319"/>
                  <a:pt x="17" y="319"/>
                  <a:pt x="17" y="319"/>
                </a:cubicBezTo>
                <a:cubicBezTo>
                  <a:pt x="17" y="323"/>
                  <a:pt x="21" y="327"/>
                  <a:pt x="25" y="327"/>
                </a:cubicBezTo>
                <a:cubicBezTo>
                  <a:pt x="166" y="327"/>
                  <a:pt x="166" y="327"/>
                  <a:pt x="166" y="327"/>
                </a:cubicBezTo>
                <a:cubicBezTo>
                  <a:pt x="171" y="327"/>
                  <a:pt x="174" y="323"/>
                  <a:pt x="174" y="319"/>
                </a:cubicBezTo>
                <a:cubicBezTo>
                  <a:pt x="174" y="26"/>
                  <a:pt x="174" y="26"/>
                  <a:pt x="174" y="26"/>
                </a:cubicBezTo>
                <a:cubicBezTo>
                  <a:pt x="174" y="21"/>
                  <a:pt x="171" y="17"/>
                  <a:pt x="166" y="17"/>
                </a:cubicBezTo>
                <a:lnTo>
                  <a:pt x="25" y="17"/>
                </a:lnTo>
                <a:close/>
              </a:path>
            </a:pathLst>
          </a:custGeom>
          <a:solidFill>
            <a:srgbClr val="000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3" name="Freeform 50">
            <a:extLst>
              <a:ext uri="{FF2B5EF4-FFF2-40B4-BE49-F238E27FC236}">
                <a16:creationId xmlns:a16="http://schemas.microsoft.com/office/drawing/2014/main" xmlns="" id="{265FD63D-3132-44F2-825A-59332575B36E}"/>
              </a:ext>
            </a:extLst>
          </p:cNvPr>
          <p:cNvSpPr>
            <a:spLocks noEditPoints="1"/>
          </p:cNvSpPr>
          <p:nvPr/>
        </p:nvSpPr>
        <p:spPr bwMode="auto">
          <a:xfrm>
            <a:off x="16294554" y="7921856"/>
            <a:ext cx="403225" cy="246063"/>
          </a:xfrm>
          <a:custGeom>
            <a:avLst/>
            <a:gdLst>
              <a:gd name="T0" fmla="*/ 127 w 254"/>
              <a:gd name="T1" fmla="*/ 155 h 155"/>
              <a:gd name="T2" fmla="*/ 0 w 254"/>
              <a:gd name="T3" fmla="*/ 78 h 155"/>
              <a:gd name="T4" fmla="*/ 127 w 254"/>
              <a:gd name="T5" fmla="*/ 0 h 155"/>
              <a:gd name="T6" fmla="*/ 254 w 254"/>
              <a:gd name="T7" fmla="*/ 78 h 155"/>
              <a:gd name="T8" fmla="*/ 127 w 254"/>
              <a:gd name="T9" fmla="*/ 155 h 155"/>
              <a:gd name="T10" fmla="*/ 46 w 254"/>
              <a:gd name="T11" fmla="*/ 78 h 155"/>
              <a:gd name="T12" fmla="*/ 127 w 254"/>
              <a:gd name="T13" fmla="*/ 127 h 155"/>
              <a:gd name="T14" fmla="*/ 209 w 254"/>
              <a:gd name="T15" fmla="*/ 78 h 155"/>
              <a:gd name="T16" fmla="*/ 127 w 254"/>
              <a:gd name="T17" fmla="*/ 28 h 155"/>
              <a:gd name="T18" fmla="*/ 46 w 254"/>
              <a:gd name="T19" fmla="*/ 78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4" h="155">
                <a:moveTo>
                  <a:pt x="127" y="155"/>
                </a:moveTo>
                <a:lnTo>
                  <a:pt x="0" y="78"/>
                </a:lnTo>
                <a:lnTo>
                  <a:pt x="127" y="0"/>
                </a:lnTo>
                <a:lnTo>
                  <a:pt x="254" y="78"/>
                </a:lnTo>
                <a:lnTo>
                  <a:pt x="127" y="155"/>
                </a:lnTo>
                <a:close/>
                <a:moveTo>
                  <a:pt x="46" y="78"/>
                </a:moveTo>
                <a:lnTo>
                  <a:pt x="127" y="127"/>
                </a:lnTo>
                <a:lnTo>
                  <a:pt x="209" y="78"/>
                </a:lnTo>
                <a:lnTo>
                  <a:pt x="127" y="28"/>
                </a:lnTo>
                <a:lnTo>
                  <a:pt x="46" y="78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" name="Freeform 51">
            <a:extLst>
              <a:ext uri="{FF2B5EF4-FFF2-40B4-BE49-F238E27FC236}">
                <a16:creationId xmlns:a16="http://schemas.microsoft.com/office/drawing/2014/main" xmlns="" id="{F286EFEE-B8F4-4082-A84D-6E0C865E3A4B}"/>
              </a:ext>
            </a:extLst>
          </p:cNvPr>
          <p:cNvSpPr>
            <a:spLocks noEditPoints="1"/>
          </p:cNvSpPr>
          <p:nvPr/>
        </p:nvSpPr>
        <p:spPr bwMode="auto">
          <a:xfrm>
            <a:off x="16250104" y="7799619"/>
            <a:ext cx="492125" cy="492125"/>
          </a:xfrm>
          <a:custGeom>
            <a:avLst/>
            <a:gdLst>
              <a:gd name="T0" fmla="*/ 78 w 156"/>
              <a:gd name="T1" fmla="*/ 156 h 156"/>
              <a:gd name="T2" fmla="*/ 0 w 156"/>
              <a:gd name="T3" fmla="*/ 78 h 156"/>
              <a:gd name="T4" fmla="*/ 78 w 156"/>
              <a:gd name="T5" fmla="*/ 0 h 156"/>
              <a:gd name="T6" fmla="*/ 156 w 156"/>
              <a:gd name="T7" fmla="*/ 78 h 156"/>
              <a:gd name="T8" fmla="*/ 78 w 156"/>
              <a:gd name="T9" fmla="*/ 156 h 156"/>
              <a:gd name="T10" fmla="*/ 78 w 156"/>
              <a:gd name="T11" fmla="*/ 12 h 156"/>
              <a:gd name="T12" fmla="*/ 12 w 156"/>
              <a:gd name="T13" fmla="*/ 78 h 156"/>
              <a:gd name="T14" fmla="*/ 78 w 156"/>
              <a:gd name="T15" fmla="*/ 144 h 156"/>
              <a:gd name="T16" fmla="*/ 144 w 156"/>
              <a:gd name="T17" fmla="*/ 78 h 156"/>
              <a:gd name="T18" fmla="*/ 78 w 156"/>
              <a:gd name="T19" fmla="*/ 12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6" h="156">
                <a:moveTo>
                  <a:pt x="78" y="156"/>
                </a:moveTo>
                <a:cubicBezTo>
                  <a:pt x="35" y="156"/>
                  <a:pt x="0" y="121"/>
                  <a:pt x="0" y="78"/>
                </a:cubicBezTo>
                <a:cubicBezTo>
                  <a:pt x="0" y="35"/>
                  <a:pt x="35" y="0"/>
                  <a:pt x="78" y="0"/>
                </a:cubicBezTo>
                <a:cubicBezTo>
                  <a:pt x="121" y="0"/>
                  <a:pt x="156" y="35"/>
                  <a:pt x="156" y="78"/>
                </a:cubicBezTo>
                <a:cubicBezTo>
                  <a:pt x="156" y="121"/>
                  <a:pt x="121" y="156"/>
                  <a:pt x="78" y="156"/>
                </a:cubicBezTo>
                <a:close/>
                <a:moveTo>
                  <a:pt x="78" y="12"/>
                </a:moveTo>
                <a:cubicBezTo>
                  <a:pt x="42" y="12"/>
                  <a:pt x="12" y="42"/>
                  <a:pt x="12" y="78"/>
                </a:cubicBezTo>
                <a:cubicBezTo>
                  <a:pt x="12" y="114"/>
                  <a:pt x="42" y="144"/>
                  <a:pt x="78" y="144"/>
                </a:cubicBezTo>
                <a:cubicBezTo>
                  <a:pt x="114" y="144"/>
                  <a:pt x="144" y="114"/>
                  <a:pt x="144" y="78"/>
                </a:cubicBezTo>
                <a:cubicBezTo>
                  <a:pt x="144" y="42"/>
                  <a:pt x="114" y="12"/>
                  <a:pt x="78" y="12"/>
                </a:cubicBezTo>
                <a:close/>
              </a:path>
            </a:pathLst>
          </a:custGeom>
          <a:solidFill>
            <a:srgbClr val="E824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80CD8910-6D0A-4CE0-9601-014CE5E94C7D}"/>
              </a:ext>
            </a:extLst>
          </p:cNvPr>
          <p:cNvSpPr/>
          <p:nvPr/>
        </p:nvSpPr>
        <p:spPr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506112A7-5479-484B-ADCD-B1E6A757A1B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016164" y="10787954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6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61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xmlns="" id="{534B8911-D3B9-4DEC-A924-8A63C87083EE}"/>
              </a:ext>
            </a:extLst>
          </p:cNvPr>
          <p:cNvSpPr/>
          <p:nvPr/>
        </p:nvSpPr>
        <p:spPr bwMode="auto">
          <a:xfrm>
            <a:off x="233173" y="1305977"/>
            <a:ext cx="19609553" cy="9566721"/>
          </a:xfrm>
          <a:prstGeom prst="rect">
            <a:avLst/>
          </a:prstGeom>
          <a:solidFill>
            <a:srgbClr val="DADFEA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21" name="Овал 220">
            <a:extLst>
              <a:ext uri="{FF2B5EF4-FFF2-40B4-BE49-F238E27FC236}">
                <a16:creationId xmlns:a16="http://schemas.microsoft.com/office/drawing/2014/main" xmlns="" id="{32A48B71-130E-473C-A9B0-0B283762C872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1" name="Рисунок 140">
            <a:extLst>
              <a:ext uri="{FF2B5EF4-FFF2-40B4-BE49-F238E27FC236}">
                <a16:creationId xmlns:a16="http://schemas.microsoft.com/office/drawing/2014/main" xmlns="" id="{8D2EC465-3FED-4B40-B230-9358AE23956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40000" contrast="-40000"/>
          </a:blip>
          <a:stretch>
            <a:fillRect/>
          </a:stretch>
        </p:blipFill>
        <p:spPr>
          <a:xfrm>
            <a:off x="681385" y="2717121"/>
            <a:ext cx="3472488" cy="631433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5BBE441-365E-47D6-8DC6-52691ACD51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F0C4553D-A2E8-4C3E-BA69-57F6B08117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38251" y="155969"/>
            <a:ext cx="835071" cy="756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2CB65E5-5601-4944-A4D0-C83790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127288" y="214641"/>
            <a:ext cx="704768" cy="638803"/>
          </a:xfrm>
          <a:prstGeom prst="rect">
            <a:avLst/>
          </a:prstGeom>
        </p:spPr>
      </p:pic>
      <p:sp>
        <p:nvSpPr>
          <p:cNvPr id="30" name="AutoShape 2" descr="Концерн «Созвездие» и «Роснефть» провели успешные испытания цифровых  DMR-радиостанций на Комсомольском НПЗ"/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9" name="TextBox 8"/>
          <p:cNvSpPr txBox="1"/>
          <p:nvPr/>
        </p:nvSpPr>
        <p:spPr>
          <a:xfrm>
            <a:off x="488179" y="255008"/>
            <a:ext cx="15637192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ОПИСАНИЕ РЕАЛИЗАЦИИ УПРАВЛЕНИЯ ДЕЙСТВИЯМИ «РЕПЕЙ </a:t>
            </a:r>
            <a:r>
              <a:rPr lang="en-US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2B71BC30-AA34-4670-B02E-37601B77E9A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40000" contrast="-40000"/>
          </a:blip>
          <a:stretch>
            <a:fillRect/>
          </a:stretch>
        </p:blipFill>
        <p:spPr>
          <a:xfrm>
            <a:off x="10370090" y="3139066"/>
            <a:ext cx="4572143" cy="6314332"/>
          </a:xfrm>
          <a:prstGeom prst="rect">
            <a:avLst/>
          </a:prstGeom>
        </p:spPr>
      </p:pic>
      <p:sp>
        <p:nvSpPr>
          <p:cNvPr id="93" name="Прямоугольник 30">
            <a:extLst>
              <a:ext uri="{FF2B5EF4-FFF2-40B4-BE49-F238E27FC236}">
                <a16:creationId xmlns:a16="http://schemas.microsoft.com/office/drawing/2014/main" xmlns="" id="{1BA8B736-F2D7-4C5B-A3F0-F84F7752E0BE}"/>
              </a:ext>
            </a:extLst>
          </p:cNvPr>
          <p:cNvSpPr/>
          <p:nvPr/>
        </p:nvSpPr>
        <p:spPr>
          <a:xfrm>
            <a:off x="233168" y="1076374"/>
            <a:ext cx="10987281" cy="1240375"/>
          </a:xfrm>
          <a:custGeom>
            <a:avLst/>
            <a:gdLst>
              <a:gd name="connsiteX0" fmla="*/ 0 w 9829834"/>
              <a:gd name="connsiteY0" fmla="*/ 0 h 1240375"/>
              <a:gd name="connsiteX1" fmla="*/ 9829834 w 9829834"/>
              <a:gd name="connsiteY1" fmla="*/ 0 h 1240375"/>
              <a:gd name="connsiteX2" fmla="*/ 9829834 w 9829834"/>
              <a:gd name="connsiteY2" fmla="*/ 1240375 h 1240375"/>
              <a:gd name="connsiteX3" fmla="*/ 0 w 9829834"/>
              <a:gd name="connsiteY3" fmla="*/ 1240375 h 1240375"/>
              <a:gd name="connsiteX4" fmla="*/ 0 w 9829834"/>
              <a:gd name="connsiteY4" fmla="*/ 0 h 1240375"/>
              <a:gd name="connsiteX0" fmla="*/ 0 w 10234568"/>
              <a:gd name="connsiteY0" fmla="*/ 0 h 1240375"/>
              <a:gd name="connsiteX1" fmla="*/ 10234568 w 10234568"/>
              <a:gd name="connsiteY1" fmla="*/ 0 h 1240375"/>
              <a:gd name="connsiteX2" fmla="*/ 9829834 w 10234568"/>
              <a:gd name="connsiteY2" fmla="*/ 1240375 h 1240375"/>
              <a:gd name="connsiteX3" fmla="*/ 0 w 10234568"/>
              <a:gd name="connsiteY3" fmla="*/ 1240375 h 1240375"/>
              <a:gd name="connsiteX4" fmla="*/ 0 w 10234568"/>
              <a:gd name="connsiteY4" fmla="*/ 0 h 1240375"/>
              <a:gd name="connsiteX0" fmla="*/ 0 w 10234568"/>
              <a:gd name="connsiteY0" fmla="*/ 0 h 1240375"/>
              <a:gd name="connsiteX1" fmla="*/ 10234568 w 10234568"/>
              <a:gd name="connsiteY1" fmla="*/ 0 h 1240375"/>
              <a:gd name="connsiteX2" fmla="*/ 9563809 w 10234568"/>
              <a:gd name="connsiteY2" fmla="*/ 1240375 h 1240375"/>
              <a:gd name="connsiteX3" fmla="*/ 0 w 10234568"/>
              <a:gd name="connsiteY3" fmla="*/ 1240375 h 1240375"/>
              <a:gd name="connsiteX4" fmla="*/ 0 w 10234568"/>
              <a:gd name="connsiteY4" fmla="*/ 0 h 1240375"/>
              <a:gd name="connsiteX0" fmla="*/ 0 w 9995145"/>
              <a:gd name="connsiteY0" fmla="*/ 0 h 1240375"/>
              <a:gd name="connsiteX1" fmla="*/ 9995145 w 9995145"/>
              <a:gd name="connsiteY1" fmla="*/ 0 h 1240375"/>
              <a:gd name="connsiteX2" fmla="*/ 9563809 w 9995145"/>
              <a:gd name="connsiteY2" fmla="*/ 1240375 h 1240375"/>
              <a:gd name="connsiteX3" fmla="*/ 0 w 9995145"/>
              <a:gd name="connsiteY3" fmla="*/ 1240375 h 1240375"/>
              <a:gd name="connsiteX4" fmla="*/ 0 w 9995145"/>
              <a:gd name="connsiteY4" fmla="*/ 0 h 1240375"/>
              <a:gd name="connsiteX0" fmla="*/ 0 w 10101555"/>
              <a:gd name="connsiteY0" fmla="*/ 0 h 1240375"/>
              <a:gd name="connsiteX1" fmla="*/ 10101555 w 10101555"/>
              <a:gd name="connsiteY1" fmla="*/ 0 h 1240375"/>
              <a:gd name="connsiteX2" fmla="*/ 9563809 w 10101555"/>
              <a:gd name="connsiteY2" fmla="*/ 1240375 h 1240375"/>
              <a:gd name="connsiteX3" fmla="*/ 0 w 10101555"/>
              <a:gd name="connsiteY3" fmla="*/ 1240375 h 1240375"/>
              <a:gd name="connsiteX4" fmla="*/ 0 w 10101555"/>
              <a:gd name="connsiteY4" fmla="*/ 0 h 124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01555" h="1240375">
                <a:moveTo>
                  <a:pt x="0" y="0"/>
                </a:moveTo>
                <a:lnTo>
                  <a:pt x="10101555" y="0"/>
                </a:lnTo>
                <a:lnTo>
                  <a:pt x="9563809" y="1240375"/>
                </a:lnTo>
                <a:lnTo>
                  <a:pt x="0" y="1240375"/>
                </a:lnTo>
                <a:lnTo>
                  <a:pt x="0" y="0"/>
                </a:lnTo>
                <a:close/>
              </a:path>
            </a:pathLst>
          </a:custGeom>
          <a:solidFill>
            <a:srgbClr val="8B9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30">
            <a:extLst>
              <a:ext uri="{FF2B5EF4-FFF2-40B4-BE49-F238E27FC236}">
                <a16:creationId xmlns:a16="http://schemas.microsoft.com/office/drawing/2014/main" xmlns="" id="{35734F3C-9A07-432A-ABD8-24790B317C7E}"/>
              </a:ext>
            </a:extLst>
          </p:cNvPr>
          <p:cNvSpPr/>
          <p:nvPr/>
        </p:nvSpPr>
        <p:spPr>
          <a:xfrm rot="10800000">
            <a:off x="10510204" y="1079559"/>
            <a:ext cx="9332522" cy="1240375"/>
          </a:xfrm>
          <a:custGeom>
            <a:avLst/>
            <a:gdLst>
              <a:gd name="connsiteX0" fmla="*/ 0 w 9829834"/>
              <a:gd name="connsiteY0" fmla="*/ 0 h 1240375"/>
              <a:gd name="connsiteX1" fmla="*/ 9829834 w 9829834"/>
              <a:gd name="connsiteY1" fmla="*/ 0 h 1240375"/>
              <a:gd name="connsiteX2" fmla="*/ 9829834 w 9829834"/>
              <a:gd name="connsiteY2" fmla="*/ 1240375 h 1240375"/>
              <a:gd name="connsiteX3" fmla="*/ 0 w 9829834"/>
              <a:gd name="connsiteY3" fmla="*/ 1240375 h 1240375"/>
              <a:gd name="connsiteX4" fmla="*/ 0 w 9829834"/>
              <a:gd name="connsiteY4" fmla="*/ 0 h 1240375"/>
              <a:gd name="connsiteX0" fmla="*/ 0 w 10234568"/>
              <a:gd name="connsiteY0" fmla="*/ 0 h 1240375"/>
              <a:gd name="connsiteX1" fmla="*/ 10234568 w 10234568"/>
              <a:gd name="connsiteY1" fmla="*/ 0 h 1240375"/>
              <a:gd name="connsiteX2" fmla="*/ 9829834 w 10234568"/>
              <a:gd name="connsiteY2" fmla="*/ 1240375 h 1240375"/>
              <a:gd name="connsiteX3" fmla="*/ 0 w 10234568"/>
              <a:gd name="connsiteY3" fmla="*/ 1240375 h 1240375"/>
              <a:gd name="connsiteX4" fmla="*/ 0 w 10234568"/>
              <a:gd name="connsiteY4" fmla="*/ 0 h 124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4568" h="1240375">
                <a:moveTo>
                  <a:pt x="0" y="0"/>
                </a:moveTo>
                <a:lnTo>
                  <a:pt x="10234568" y="0"/>
                </a:lnTo>
                <a:lnTo>
                  <a:pt x="9829834" y="1240375"/>
                </a:lnTo>
                <a:lnTo>
                  <a:pt x="0" y="1240375"/>
                </a:lnTo>
                <a:lnTo>
                  <a:pt x="0" y="0"/>
                </a:lnTo>
                <a:close/>
              </a:path>
            </a:pathLst>
          </a:custGeom>
          <a:solidFill>
            <a:srgbClr val="AF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E0E7057D-4EE5-43E4-BF9E-9F80AA4BC8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7863980" y="3765555"/>
            <a:ext cx="933593" cy="178839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A7A2EA27-2063-4480-BA79-C4710CA44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9014170" y="2183741"/>
            <a:ext cx="690423" cy="3370211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7A41047D-2A58-41DB-B8F7-34B4006B14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7863980" y="7790268"/>
            <a:ext cx="933593" cy="1788398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B0242F54-5C39-4FB7-B118-0DC74D51CA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9014170" y="6208454"/>
            <a:ext cx="690423" cy="3370211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447D9EA3-6EA6-45A4-8F44-859493DD88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4040428" y="3312401"/>
            <a:ext cx="690423" cy="3370211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889C5FC2-DB07-4A65-84CE-79B0FAF4C5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0634"/>
          <a:stretch/>
        </p:blipFill>
        <p:spPr bwMode="auto">
          <a:xfrm>
            <a:off x="10576524" y="4763208"/>
            <a:ext cx="3241088" cy="1919403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56A0534F-8EC3-4B8F-85B5-F335D762F6B8}"/>
              </a:ext>
            </a:extLst>
          </p:cNvPr>
          <p:cNvSpPr txBox="1"/>
          <p:nvPr/>
        </p:nvSpPr>
        <p:spPr bwMode="auto">
          <a:xfrm>
            <a:off x="10052050" y="1373820"/>
            <a:ext cx="9829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РАЗВЕДЫВАТЕЛЬНО-ОГНЕВОЙ КОНТУР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7CC8B741-6499-4DF4-901C-4052E0192850}"/>
              </a:ext>
            </a:extLst>
          </p:cNvPr>
          <p:cNvSpPr txBox="1"/>
          <p:nvPr/>
        </p:nvSpPr>
        <p:spPr bwMode="auto">
          <a:xfrm>
            <a:off x="240882" y="1327943"/>
            <a:ext cx="981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УПРАВЛЕНИЕ ДЕЙСТВИЯМИ</a:t>
            </a:r>
          </a:p>
        </p:txBody>
      </p:sp>
      <p:sp>
        <p:nvSpPr>
          <p:cNvPr id="104" name="Равнобедренный треугольник 103">
            <a:extLst>
              <a:ext uri="{FF2B5EF4-FFF2-40B4-BE49-F238E27FC236}">
                <a16:creationId xmlns:a16="http://schemas.microsoft.com/office/drawing/2014/main" xmlns="" id="{3E2569FF-6D7B-44B7-9F3D-E55CEA46D2C1}"/>
              </a:ext>
            </a:extLst>
          </p:cNvPr>
          <p:cNvSpPr/>
          <p:nvPr/>
        </p:nvSpPr>
        <p:spPr bwMode="auto">
          <a:xfrm rot="10800000">
            <a:off x="15808260" y="2207470"/>
            <a:ext cx="850391" cy="398955"/>
          </a:xfrm>
          <a:prstGeom prst="triangle">
            <a:avLst/>
          </a:prstGeom>
          <a:solidFill>
            <a:srgbClr val="AF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TextBox 1">
            <a:extLst>
              <a:ext uri="{FF2B5EF4-FFF2-40B4-BE49-F238E27FC236}">
                <a16:creationId xmlns:a16="http://schemas.microsoft.com/office/drawing/2014/main" xmlns="" id="{A4F0B0B1-C218-41EC-9D8B-102601F22118}"/>
              </a:ext>
            </a:extLst>
          </p:cNvPr>
          <p:cNvSpPr txBox="1"/>
          <p:nvPr/>
        </p:nvSpPr>
        <p:spPr bwMode="auto">
          <a:xfrm>
            <a:off x="10292646" y="7391335"/>
            <a:ext cx="4768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Центр принятия решений</a:t>
            </a:r>
          </a:p>
          <a:p>
            <a:pPr algn="ctr"/>
            <a:r>
              <a:rPr lang="ru-RU" sz="2400" dirty="0"/>
              <a:t>(Командир)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409D1B65-A322-4AFF-9EAB-DD37DDA9DCCE}"/>
              </a:ext>
            </a:extLst>
          </p:cNvPr>
          <p:cNvSpPr txBox="1"/>
          <p:nvPr/>
        </p:nvSpPr>
        <p:spPr bwMode="auto">
          <a:xfrm>
            <a:off x="5029200" y="5599947"/>
            <a:ext cx="4990401" cy="3872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2316"/>
              </a:lnSpc>
            </a:pPr>
            <a:r>
              <a:rPr lang="ru-RU" sz="2000" dirty="0">
                <a:cs typeface="Arial" panose="020B0604020202020204" pitchFamily="34" charset="0"/>
              </a:rPr>
              <a:t>Документы, карта (</a:t>
            </a:r>
            <a:r>
              <a:rPr lang="en-US" sz="2000" dirty="0" err="1">
                <a:cs typeface="Arial" panose="020B0604020202020204" pitchFamily="34" charset="0"/>
              </a:rPr>
              <a:t>sxf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endParaRPr lang="ru-RU" sz="2000" dirty="0">
              <a:cs typeface="Arial" panose="020B0604020202020204" pitchFamily="34" charset="0"/>
            </a:endParaRPr>
          </a:p>
        </p:txBody>
      </p:sp>
      <p:cxnSp>
        <p:nvCxnSpPr>
          <p:cNvPr id="108" name="Прямая соединительная линия 107">
            <a:extLst>
              <a:ext uri="{FF2B5EF4-FFF2-40B4-BE49-F238E27FC236}">
                <a16:creationId xmlns:a16="http://schemas.microsoft.com/office/drawing/2014/main" xmlns="" id="{948149EC-5537-42AE-A7BA-C5CE71FCBC0E}"/>
              </a:ext>
            </a:extLst>
          </p:cNvPr>
          <p:cNvCxnSpPr>
            <a:cxnSpLocks/>
          </p:cNvCxnSpPr>
          <p:nvPr/>
        </p:nvCxnSpPr>
        <p:spPr>
          <a:xfrm>
            <a:off x="13526664" y="6599484"/>
            <a:ext cx="568028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xmlns="" id="{EE27F3D5-DE33-4EE6-8035-3C79B3E6C85C}"/>
              </a:ext>
            </a:extLst>
          </p:cNvPr>
          <p:cNvCxnSpPr>
            <a:cxnSpLocks/>
          </p:cNvCxnSpPr>
          <p:nvPr/>
        </p:nvCxnSpPr>
        <p:spPr>
          <a:xfrm>
            <a:off x="18699952" y="5430856"/>
            <a:ext cx="568028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xmlns="" id="{73A92C81-44D2-4D9B-B2EE-9A6706007A4B}"/>
              </a:ext>
            </a:extLst>
          </p:cNvPr>
          <p:cNvCxnSpPr>
            <a:cxnSpLocks/>
          </p:cNvCxnSpPr>
          <p:nvPr/>
        </p:nvCxnSpPr>
        <p:spPr>
          <a:xfrm>
            <a:off x="18699952" y="9453397"/>
            <a:ext cx="568028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919EAE20-DE38-4508-BD05-6D2A51450E70}"/>
              </a:ext>
            </a:extLst>
          </p:cNvPr>
          <p:cNvSpPr txBox="1"/>
          <p:nvPr/>
        </p:nvSpPr>
        <p:spPr bwMode="auto">
          <a:xfrm>
            <a:off x="6308645" y="6279200"/>
            <a:ext cx="2123564" cy="3872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2316"/>
              </a:lnSpc>
            </a:pPr>
            <a:r>
              <a:rPr lang="ru-RU" sz="2000" dirty="0">
                <a:cs typeface="Arial" panose="020B0604020202020204" pitchFamily="34" charset="0"/>
              </a:rPr>
              <a:t>Сообщения КСИ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F90DEBB9-42BA-4A50-ADF2-7F746D7D1EE5}"/>
              </a:ext>
            </a:extLst>
          </p:cNvPr>
          <p:cNvSpPr/>
          <p:nvPr/>
        </p:nvSpPr>
        <p:spPr>
          <a:xfrm>
            <a:off x="279074" y="9149650"/>
            <a:ext cx="56639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ysClr val="windowText" lastClr="000000"/>
                </a:solidFill>
              </a:rPr>
              <a:t>СОКРАЩЕНИЯ:</a:t>
            </a:r>
          </a:p>
          <a:p>
            <a:r>
              <a:rPr lang="ru-RU" dirty="0">
                <a:solidFill>
                  <a:sysClr val="windowText" lastClr="000000"/>
                </a:solidFill>
              </a:rPr>
              <a:t>ПО – программное обеспечение;</a:t>
            </a:r>
          </a:p>
          <a:p>
            <a:r>
              <a:rPr lang="ru-RU" dirty="0">
                <a:solidFill>
                  <a:sysClr val="windowText" lastClr="000000"/>
                </a:solidFill>
              </a:rPr>
              <a:t>АРМ – автоматизированное рабочее место</a:t>
            </a:r>
          </a:p>
          <a:p>
            <a:r>
              <a:rPr lang="ru-RU" dirty="0">
                <a:solidFill>
                  <a:sysClr val="windowText" lastClr="000000"/>
                </a:solidFill>
              </a:rPr>
              <a:t>РОК – разведывательно-огневой контур</a:t>
            </a:r>
          </a:p>
          <a:p>
            <a:r>
              <a:rPr lang="ru-RU" dirty="0">
                <a:solidFill>
                  <a:sysClr val="windowText" lastClr="000000"/>
                </a:solidFill>
              </a:rPr>
              <a:t>АСУ ТЗ – автоматизированная система управления</a:t>
            </a:r>
          </a:p>
          <a:p>
            <a:r>
              <a:rPr lang="ru-RU" dirty="0">
                <a:solidFill>
                  <a:sysClr val="windowText" lastClr="000000"/>
                </a:solidFill>
              </a:rPr>
              <a:t>КСТ – командно-сигнальный тракт</a:t>
            </a:r>
            <a:endParaRPr lang="ru-RU" dirty="0"/>
          </a:p>
        </p:txBody>
      </p:sp>
      <p:sp>
        <p:nvSpPr>
          <p:cNvPr id="113" name="Равнобедренный треугольник 112">
            <a:extLst>
              <a:ext uri="{FF2B5EF4-FFF2-40B4-BE49-F238E27FC236}">
                <a16:creationId xmlns:a16="http://schemas.microsoft.com/office/drawing/2014/main" xmlns="" id="{D7AE41CD-FFB0-490D-AEB2-3810348306C6}"/>
              </a:ext>
            </a:extLst>
          </p:cNvPr>
          <p:cNvSpPr/>
          <p:nvPr/>
        </p:nvSpPr>
        <p:spPr bwMode="auto">
          <a:xfrm rot="10800000">
            <a:off x="6716783" y="2207470"/>
            <a:ext cx="850391" cy="398955"/>
          </a:xfrm>
          <a:prstGeom prst="triangle">
            <a:avLst/>
          </a:prstGeom>
          <a:solidFill>
            <a:srgbClr val="8B9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xmlns="" id="{5A891A0B-F789-4AD7-8BE7-912984225DCB}"/>
              </a:ext>
            </a:extLst>
          </p:cNvPr>
          <p:cNvSpPr/>
          <p:nvPr/>
        </p:nvSpPr>
        <p:spPr>
          <a:xfrm>
            <a:off x="10670977" y="5176178"/>
            <a:ext cx="29854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ПО РЕПЕЙ </a:t>
            </a:r>
          </a:p>
          <a:p>
            <a:pPr algn="ctr"/>
            <a:r>
              <a:rPr lang="ru-RU" sz="2400" b="1" dirty="0"/>
              <a:t>УПРАВЛЕНИЕ + РОК</a:t>
            </a:r>
            <a:endParaRPr lang="ru-RU" sz="2400" dirty="0"/>
          </a:p>
        </p:txBody>
      </p:sp>
      <p:sp>
        <p:nvSpPr>
          <p:cNvPr id="115" name="TextBox 1">
            <a:extLst>
              <a:ext uri="{FF2B5EF4-FFF2-40B4-BE49-F238E27FC236}">
                <a16:creationId xmlns:a16="http://schemas.microsoft.com/office/drawing/2014/main" xmlns="" id="{C0AD8040-70A5-4EB6-B56C-4738C308BB5B}"/>
              </a:ext>
            </a:extLst>
          </p:cNvPr>
          <p:cNvSpPr txBox="1"/>
          <p:nvPr/>
        </p:nvSpPr>
        <p:spPr bwMode="auto">
          <a:xfrm>
            <a:off x="424517" y="8338543"/>
            <a:ext cx="4030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АРМ АСУ ТЗ</a:t>
            </a:r>
          </a:p>
          <a:p>
            <a:pPr algn="ctr"/>
            <a:endParaRPr lang="ru-RU" sz="2400" dirty="0"/>
          </a:p>
          <a:p>
            <a:pPr algn="ctr"/>
            <a:endParaRPr lang="ru-RU" sz="2400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E0511F7E-DCA8-4673-AF36-A71B8C889320}"/>
              </a:ext>
            </a:extLst>
          </p:cNvPr>
          <p:cNvSpPr txBox="1"/>
          <p:nvPr/>
        </p:nvSpPr>
        <p:spPr bwMode="auto">
          <a:xfrm>
            <a:off x="15440025" y="4263007"/>
            <a:ext cx="225971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ysClr val="windowText" lastClr="000000"/>
                </a:solidFill>
              </a:rPr>
              <a:t>Цели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796F6018-02FC-416E-A1FD-180165F5143E}"/>
              </a:ext>
            </a:extLst>
          </p:cNvPr>
          <p:cNvSpPr txBox="1"/>
          <p:nvPr/>
        </p:nvSpPr>
        <p:spPr bwMode="auto">
          <a:xfrm>
            <a:off x="14490181" y="4836150"/>
            <a:ext cx="3712003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ysClr val="windowText" lastClr="000000"/>
                </a:solidFill>
              </a:rPr>
              <a:t>Районы выполнения задач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5C0C8063-AE65-4B30-B2BA-A0EF5F31186A}"/>
              </a:ext>
            </a:extLst>
          </p:cNvPr>
          <p:cNvSpPr txBox="1"/>
          <p:nvPr/>
        </p:nvSpPr>
        <p:spPr bwMode="auto">
          <a:xfrm>
            <a:off x="14810775" y="7336845"/>
            <a:ext cx="3197206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Целеуказания, корректировка огня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980D207C-FB97-4558-BF9F-C06ABCB2459C}"/>
              </a:ext>
            </a:extLst>
          </p:cNvPr>
          <p:cNvSpPr txBox="1"/>
          <p:nvPr/>
        </p:nvSpPr>
        <p:spPr bwMode="auto">
          <a:xfrm>
            <a:off x="15292722" y="8186249"/>
            <a:ext cx="2804938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ysClr val="windowText" lastClr="000000"/>
                </a:solidFill>
              </a:rPr>
              <a:t>Доклад о завершении стрельбы</a:t>
            </a:r>
          </a:p>
        </p:txBody>
      </p:sp>
      <p:sp>
        <p:nvSpPr>
          <p:cNvPr id="120" name="TextBox 1">
            <a:extLst>
              <a:ext uri="{FF2B5EF4-FFF2-40B4-BE49-F238E27FC236}">
                <a16:creationId xmlns:a16="http://schemas.microsoft.com/office/drawing/2014/main" xmlns="" id="{354E0A48-3936-404C-BEDD-BF1F4A8B5139}"/>
              </a:ext>
            </a:extLst>
          </p:cNvPr>
          <p:cNvSpPr txBox="1"/>
          <p:nvPr/>
        </p:nvSpPr>
        <p:spPr bwMode="auto">
          <a:xfrm>
            <a:off x="17863980" y="5656353"/>
            <a:ext cx="2092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Разведчик</a:t>
            </a:r>
          </a:p>
          <a:p>
            <a:pPr algn="ctr"/>
            <a:endParaRPr lang="ru-RU" sz="2400" dirty="0"/>
          </a:p>
          <a:p>
            <a:pPr algn="ctr"/>
            <a:endParaRPr lang="ru-RU" sz="2400" dirty="0"/>
          </a:p>
        </p:txBody>
      </p:sp>
      <p:sp>
        <p:nvSpPr>
          <p:cNvPr id="121" name="TextBox 1">
            <a:extLst>
              <a:ext uri="{FF2B5EF4-FFF2-40B4-BE49-F238E27FC236}">
                <a16:creationId xmlns:a16="http://schemas.microsoft.com/office/drawing/2014/main" xmlns="" id="{5417D304-BBCA-4849-8AA6-F38C591B33BD}"/>
              </a:ext>
            </a:extLst>
          </p:cNvPr>
          <p:cNvSpPr txBox="1"/>
          <p:nvPr/>
        </p:nvSpPr>
        <p:spPr bwMode="auto">
          <a:xfrm>
            <a:off x="17850124" y="9674172"/>
            <a:ext cx="2092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Артиллерист</a:t>
            </a:r>
          </a:p>
          <a:p>
            <a:pPr algn="ctr"/>
            <a:endParaRPr lang="ru-RU" sz="2400" dirty="0"/>
          </a:p>
          <a:p>
            <a:pPr algn="ctr"/>
            <a:endParaRPr lang="ru-RU" sz="2400" dirty="0"/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xmlns="" id="{4FC25450-9972-4D25-B830-B7D37DFC30CE}"/>
              </a:ext>
            </a:extLst>
          </p:cNvPr>
          <p:cNvSpPr/>
          <p:nvPr/>
        </p:nvSpPr>
        <p:spPr>
          <a:xfrm>
            <a:off x="17240165" y="3926623"/>
            <a:ext cx="212072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/>
              <a:t>ПО </a:t>
            </a:r>
          </a:p>
          <a:p>
            <a:pPr algn="ctr"/>
            <a:r>
              <a:rPr lang="ru-RU" sz="2100" b="1" dirty="0"/>
              <a:t>РЕПЕЙ </a:t>
            </a:r>
          </a:p>
          <a:p>
            <a:pPr algn="ctr"/>
            <a:r>
              <a:rPr lang="ru-RU" sz="2100" b="1" dirty="0"/>
              <a:t>РОК</a:t>
            </a:r>
            <a:endParaRPr lang="ru-RU" sz="2100" dirty="0"/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xmlns="" id="{277BD943-1135-496B-95DF-6DD167161BDC}"/>
              </a:ext>
            </a:extLst>
          </p:cNvPr>
          <p:cNvSpPr/>
          <p:nvPr/>
        </p:nvSpPr>
        <p:spPr>
          <a:xfrm>
            <a:off x="17268995" y="8008481"/>
            <a:ext cx="212072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/>
              <a:t>ПО </a:t>
            </a:r>
          </a:p>
          <a:p>
            <a:pPr algn="ctr"/>
            <a:r>
              <a:rPr lang="ru-RU" sz="2100" b="1" dirty="0"/>
              <a:t>РЕПЕЙ </a:t>
            </a:r>
          </a:p>
          <a:p>
            <a:pPr algn="ctr"/>
            <a:r>
              <a:rPr lang="ru-RU" sz="2100" b="1" dirty="0"/>
              <a:t>РОК</a:t>
            </a:r>
            <a:endParaRPr lang="ru-RU" sz="2100" dirty="0"/>
          </a:p>
        </p:txBody>
      </p: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xmlns="" id="{CDA07D51-FF06-45BF-8D0A-E711C5D953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905804" y="2927866"/>
            <a:ext cx="3063467" cy="214294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DAF2256F-5A8B-4B4D-8063-9242106BF3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872286" y="6203938"/>
            <a:ext cx="3063467" cy="2142940"/>
          </a:xfrm>
          <a:prstGeom prst="rect">
            <a:avLst/>
          </a:prstGeom>
        </p:spPr>
      </p:pic>
      <p:sp>
        <p:nvSpPr>
          <p:cNvPr id="106" name="TextBox 1">
            <a:extLst>
              <a:ext uri="{FF2B5EF4-FFF2-40B4-BE49-F238E27FC236}">
                <a16:creationId xmlns:a16="http://schemas.microsoft.com/office/drawing/2014/main" xmlns="" id="{6399F0C7-DB54-440B-8394-3BF64EEBE800}"/>
              </a:ext>
            </a:extLst>
          </p:cNvPr>
          <p:cNvSpPr txBox="1"/>
          <p:nvPr/>
        </p:nvSpPr>
        <p:spPr bwMode="auto">
          <a:xfrm>
            <a:off x="754243" y="6896127"/>
            <a:ext cx="3241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/>
              <a:t>ПО АСУ ТЗ</a:t>
            </a:r>
          </a:p>
        </p:txBody>
      </p:sp>
      <p:sp>
        <p:nvSpPr>
          <p:cNvPr id="131" name="TextBox 1">
            <a:extLst>
              <a:ext uri="{FF2B5EF4-FFF2-40B4-BE49-F238E27FC236}">
                <a16:creationId xmlns:a16="http://schemas.microsoft.com/office/drawing/2014/main" xmlns="" id="{E8D64F62-F7C3-4D12-94E7-EF740044463D}"/>
              </a:ext>
            </a:extLst>
          </p:cNvPr>
          <p:cNvSpPr txBox="1"/>
          <p:nvPr/>
        </p:nvSpPr>
        <p:spPr bwMode="auto">
          <a:xfrm>
            <a:off x="681385" y="5071621"/>
            <a:ext cx="346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АРМ «Объединение»</a:t>
            </a:r>
          </a:p>
        </p:txBody>
      </p:sp>
      <p:sp>
        <p:nvSpPr>
          <p:cNvPr id="133" name="TextBox 1">
            <a:extLst>
              <a:ext uri="{FF2B5EF4-FFF2-40B4-BE49-F238E27FC236}">
                <a16:creationId xmlns:a16="http://schemas.microsoft.com/office/drawing/2014/main" xmlns="" id="{037F519A-9DA1-4A81-9BB1-6F95B7E6CEF0}"/>
              </a:ext>
            </a:extLst>
          </p:cNvPr>
          <p:cNvSpPr txBox="1"/>
          <p:nvPr/>
        </p:nvSpPr>
        <p:spPr bwMode="auto">
          <a:xfrm>
            <a:off x="814551" y="3589594"/>
            <a:ext cx="3241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/>
              <a:t>ПО «Объединение»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EF632E4-75C3-462E-AE02-9D4888C924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8544" y="2579371"/>
            <a:ext cx="1786856" cy="3036235"/>
          </a:xfrm>
          <a:prstGeom prst="roundRect">
            <a:avLst>
              <a:gd name="adj" fmla="val 2499"/>
            </a:avLst>
          </a:prstGeom>
          <a:ln w="28575">
            <a:solidFill>
              <a:schemeClr val="tx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BEE7BB3-60AF-4768-B75D-C7F1E0A907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54" y="6862765"/>
            <a:ext cx="1948367" cy="3370211"/>
          </a:xfrm>
          <a:prstGeom prst="roundRect">
            <a:avLst>
              <a:gd name="adj" fmla="val 6530"/>
            </a:avLst>
          </a:prstGeom>
          <a:ln w="28575">
            <a:solidFill>
              <a:schemeClr val="tx1"/>
            </a:solidFill>
          </a:ln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xmlns="" id="{D573C856-7300-423B-8404-6214BBF14344}"/>
              </a:ext>
            </a:extLst>
          </p:cNvPr>
          <p:cNvGrpSpPr/>
          <p:nvPr/>
        </p:nvGrpSpPr>
        <p:grpSpPr>
          <a:xfrm>
            <a:off x="7668888" y="2561908"/>
            <a:ext cx="1836167" cy="3036235"/>
            <a:chOff x="7668888" y="2561909"/>
            <a:chExt cx="1619079" cy="276676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5BBF9A2B-9172-440A-9994-8E9AE1051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888" y="2561909"/>
              <a:ext cx="1619079" cy="2766766"/>
            </a:xfrm>
            <a:prstGeom prst="roundRect">
              <a:avLst>
                <a:gd name="adj" fmla="val 7168"/>
              </a:avLst>
            </a:prstGeom>
            <a:ln w="28575">
              <a:solidFill>
                <a:schemeClr val="tx1"/>
              </a:solidFill>
            </a:ln>
          </p:spPr>
        </p:pic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xmlns="" id="{04B7E2EB-093D-463A-88F8-5CF5FA99A8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5575" y="3419475"/>
              <a:ext cx="473075" cy="17011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xmlns="" id="{F20000A3-3B44-427B-8166-01D93ED4C70D}"/>
                </a:ext>
              </a:extLst>
            </p:cNvPr>
            <p:cNvCxnSpPr/>
            <p:nvPr/>
          </p:nvCxnSpPr>
          <p:spPr>
            <a:xfrm>
              <a:off x="8258175" y="3413125"/>
              <a:ext cx="55712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Прямая соединительная линия 153">
              <a:extLst>
                <a:ext uri="{FF2B5EF4-FFF2-40B4-BE49-F238E27FC236}">
                  <a16:creationId xmlns:a16="http://schemas.microsoft.com/office/drawing/2014/main" xmlns="" id="{857475FD-F206-4CA4-9290-6719E2DEF0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3572" y="4010992"/>
              <a:ext cx="440008" cy="28135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Прямая соединительная линия 154">
              <a:extLst>
                <a:ext uri="{FF2B5EF4-FFF2-40B4-BE49-F238E27FC236}">
                  <a16:creationId xmlns:a16="http://schemas.microsoft.com/office/drawing/2014/main" xmlns="" id="{13DAAB15-104F-4289-86FA-DF404CDD2D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3580" y="3926623"/>
              <a:ext cx="455164" cy="8436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xmlns="" id="{A5E32AD6-88B8-4D60-8283-1F2E6E524200}"/>
                </a:ext>
              </a:extLst>
            </p:cNvPr>
            <p:cNvSpPr/>
            <p:nvPr/>
          </p:nvSpPr>
          <p:spPr>
            <a:xfrm>
              <a:off x="8247425" y="3426619"/>
              <a:ext cx="336136" cy="557212"/>
            </a:xfrm>
            <a:custGeom>
              <a:avLst/>
              <a:gdLst>
                <a:gd name="connsiteX0" fmla="*/ 17048 w 336136"/>
                <a:gd name="connsiteY0" fmla="*/ 0 h 557212"/>
                <a:gd name="connsiteX1" fmla="*/ 5142 w 336136"/>
                <a:gd name="connsiteY1" fmla="*/ 121444 h 557212"/>
                <a:gd name="connsiteX2" fmla="*/ 90867 w 336136"/>
                <a:gd name="connsiteY2" fmla="*/ 278606 h 557212"/>
                <a:gd name="connsiteX3" fmla="*/ 155161 w 336136"/>
                <a:gd name="connsiteY3" fmla="*/ 385762 h 557212"/>
                <a:gd name="connsiteX4" fmla="*/ 336136 w 336136"/>
                <a:gd name="connsiteY4" fmla="*/ 557212 h 55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136" h="557212">
                  <a:moveTo>
                    <a:pt x="17048" y="0"/>
                  </a:moveTo>
                  <a:cubicBezTo>
                    <a:pt x="4943" y="37505"/>
                    <a:pt x="-7161" y="75010"/>
                    <a:pt x="5142" y="121444"/>
                  </a:cubicBezTo>
                  <a:cubicBezTo>
                    <a:pt x="17445" y="167878"/>
                    <a:pt x="65864" y="234553"/>
                    <a:pt x="90867" y="278606"/>
                  </a:cubicBezTo>
                  <a:cubicBezTo>
                    <a:pt x="115870" y="322659"/>
                    <a:pt x="114283" y="339328"/>
                    <a:pt x="155161" y="385762"/>
                  </a:cubicBezTo>
                  <a:cubicBezTo>
                    <a:pt x="196039" y="432196"/>
                    <a:pt x="310339" y="539750"/>
                    <a:pt x="336136" y="557212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xmlns="" id="{45E88916-3C4A-4CC5-9451-062298384C1E}"/>
                </a:ext>
              </a:extLst>
            </p:cNvPr>
            <p:cNvSpPr/>
            <p:nvPr/>
          </p:nvSpPr>
          <p:spPr>
            <a:xfrm>
              <a:off x="8690436" y="3537903"/>
              <a:ext cx="201970" cy="231728"/>
            </a:xfrm>
            <a:custGeom>
              <a:avLst/>
              <a:gdLst>
                <a:gd name="connsiteX0" fmla="*/ 0 w 201970"/>
                <a:gd name="connsiteY0" fmla="*/ 0 h 231728"/>
                <a:gd name="connsiteX1" fmla="*/ 21431 w 201970"/>
                <a:gd name="connsiteY1" fmla="*/ 69056 h 231728"/>
                <a:gd name="connsiteX2" fmla="*/ 52387 w 201970"/>
                <a:gd name="connsiteY2" fmla="*/ 133350 h 231728"/>
                <a:gd name="connsiteX3" fmla="*/ 180975 w 201970"/>
                <a:gd name="connsiteY3" fmla="*/ 223837 h 231728"/>
                <a:gd name="connsiteX4" fmla="*/ 200025 w 201970"/>
                <a:gd name="connsiteY4" fmla="*/ 223837 h 231728"/>
                <a:gd name="connsiteX0" fmla="*/ 0 w 201970"/>
                <a:gd name="connsiteY0" fmla="*/ 0 h 231728"/>
                <a:gd name="connsiteX1" fmla="*/ 9525 w 201970"/>
                <a:gd name="connsiteY1" fmla="*/ 73818 h 231728"/>
                <a:gd name="connsiteX2" fmla="*/ 52387 w 201970"/>
                <a:gd name="connsiteY2" fmla="*/ 133350 h 231728"/>
                <a:gd name="connsiteX3" fmla="*/ 180975 w 201970"/>
                <a:gd name="connsiteY3" fmla="*/ 223837 h 231728"/>
                <a:gd name="connsiteX4" fmla="*/ 200025 w 201970"/>
                <a:gd name="connsiteY4" fmla="*/ 223837 h 231728"/>
                <a:gd name="connsiteX0" fmla="*/ 0 w 201970"/>
                <a:gd name="connsiteY0" fmla="*/ 0 h 231728"/>
                <a:gd name="connsiteX1" fmla="*/ 9525 w 201970"/>
                <a:gd name="connsiteY1" fmla="*/ 73818 h 231728"/>
                <a:gd name="connsiteX2" fmla="*/ 50006 w 201970"/>
                <a:gd name="connsiteY2" fmla="*/ 138112 h 231728"/>
                <a:gd name="connsiteX3" fmla="*/ 180975 w 201970"/>
                <a:gd name="connsiteY3" fmla="*/ 223837 h 231728"/>
                <a:gd name="connsiteX4" fmla="*/ 200025 w 201970"/>
                <a:gd name="connsiteY4" fmla="*/ 223837 h 231728"/>
                <a:gd name="connsiteX0" fmla="*/ 0 w 201970"/>
                <a:gd name="connsiteY0" fmla="*/ 0 h 231728"/>
                <a:gd name="connsiteX1" fmla="*/ 9525 w 201970"/>
                <a:gd name="connsiteY1" fmla="*/ 73818 h 231728"/>
                <a:gd name="connsiteX2" fmla="*/ 69056 w 201970"/>
                <a:gd name="connsiteY2" fmla="*/ 152399 h 231728"/>
                <a:gd name="connsiteX3" fmla="*/ 180975 w 201970"/>
                <a:gd name="connsiteY3" fmla="*/ 223837 h 231728"/>
                <a:gd name="connsiteX4" fmla="*/ 200025 w 201970"/>
                <a:gd name="connsiteY4" fmla="*/ 223837 h 23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70" h="231728">
                  <a:moveTo>
                    <a:pt x="0" y="0"/>
                  </a:moveTo>
                  <a:cubicBezTo>
                    <a:pt x="6350" y="23415"/>
                    <a:pt x="-1984" y="48418"/>
                    <a:pt x="9525" y="73818"/>
                  </a:cubicBezTo>
                  <a:cubicBezTo>
                    <a:pt x="21034" y="99218"/>
                    <a:pt x="40481" y="127396"/>
                    <a:pt x="69056" y="152399"/>
                  </a:cubicBezTo>
                  <a:cubicBezTo>
                    <a:pt x="97631" y="177402"/>
                    <a:pt x="156369" y="208756"/>
                    <a:pt x="180975" y="223837"/>
                  </a:cubicBezTo>
                  <a:cubicBezTo>
                    <a:pt x="205581" y="238918"/>
                    <a:pt x="203200" y="228599"/>
                    <a:pt x="200025" y="223837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xmlns="" id="{7C8A196A-7D0E-4E1A-BA68-D1BA96985DBA}"/>
                </a:ext>
              </a:extLst>
            </p:cNvPr>
            <p:cNvSpPr/>
            <p:nvPr/>
          </p:nvSpPr>
          <p:spPr>
            <a:xfrm>
              <a:off x="8717756" y="3525256"/>
              <a:ext cx="216951" cy="206229"/>
            </a:xfrm>
            <a:custGeom>
              <a:avLst/>
              <a:gdLst>
                <a:gd name="connsiteX0" fmla="*/ 0 w 216951"/>
                <a:gd name="connsiteY0" fmla="*/ 0 h 204855"/>
                <a:gd name="connsiteX1" fmla="*/ 76200 w 216951"/>
                <a:gd name="connsiteY1" fmla="*/ 14288 h 204855"/>
                <a:gd name="connsiteX2" fmla="*/ 145257 w 216951"/>
                <a:gd name="connsiteY2" fmla="*/ 28575 h 204855"/>
                <a:gd name="connsiteX3" fmla="*/ 190500 w 216951"/>
                <a:gd name="connsiteY3" fmla="*/ 61913 h 204855"/>
                <a:gd name="connsiteX4" fmla="*/ 216694 w 216951"/>
                <a:gd name="connsiteY4" fmla="*/ 100013 h 204855"/>
                <a:gd name="connsiteX5" fmla="*/ 202407 w 216951"/>
                <a:gd name="connsiteY5" fmla="*/ 173832 h 204855"/>
                <a:gd name="connsiteX6" fmla="*/ 178594 w 216951"/>
                <a:gd name="connsiteY6" fmla="*/ 204788 h 204855"/>
                <a:gd name="connsiteX0" fmla="*/ 0 w 216951"/>
                <a:gd name="connsiteY0" fmla="*/ 1374 h 206229"/>
                <a:gd name="connsiteX1" fmla="*/ 76200 w 216951"/>
                <a:gd name="connsiteY1" fmla="*/ 1374 h 206229"/>
                <a:gd name="connsiteX2" fmla="*/ 145257 w 216951"/>
                <a:gd name="connsiteY2" fmla="*/ 29949 h 206229"/>
                <a:gd name="connsiteX3" fmla="*/ 190500 w 216951"/>
                <a:gd name="connsiteY3" fmla="*/ 63287 h 206229"/>
                <a:gd name="connsiteX4" fmla="*/ 216694 w 216951"/>
                <a:gd name="connsiteY4" fmla="*/ 101387 h 206229"/>
                <a:gd name="connsiteX5" fmla="*/ 202407 w 216951"/>
                <a:gd name="connsiteY5" fmla="*/ 175206 h 206229"/>
                <a:gd name="connsiteX6" fmla="*/ 178594 w 216951"/>
                <a:gd name="connsiteY6" fmla="*/ 206162 h 2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51" h="206229">
                  <a:moveTo>
                    <a:pt x="0" y="1374"/>
                  </a:moveTo>
                  <a:cubicBezTo>
                    <a:pt x="25400" y="6137"/>
                    <a:pt x="50800" y="-3389"/>
                    <a:pt x="76200" y="1374"/>
                  </a:cubicBezTo>
                  <a:cubicBezTo>
                    <a:pt x="100409" y="6136"/>
                    <a:pt x="126207" y="19630"/>
                    <a:pt x="145257" y="29949"/>
                  </a:cubicBezTo>
                  <a:cubicBezTo>
                    <a:pt x="164307" y="40268"/>
                    <a:pt x="178594" y="51381"/>
                    <a:pt x="190500" y="63287"/>
                  </a:cubicBezTo>
                  <a:cubicBezTo>
                    <a:pt x="202406" y="75193"/>
                    <a:pt x="214710" y="82734"/>
                    <a:pt x="216694" y="101387"/>
                  </a:cubicBezTo>
                  <a:cubicBezTo>
                    <a:pt x="218679" y="120040"/>
                    <a:pt x="208757" y="157744"/>
                    <a:pt x="202407" y="175206"/>
                  </a:cubicBezTo>
                  <a:cubicBezTo>
                    <a:pt x="196057" y="192668"/>
                    <a:pt x="188516" y="207353"/>
                    <a:pt x="178594" y="206162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xmlns="" id="{D627307C-A048-46B4-9E62-CA8CD3D7E834}"/>
                </a:ext>
              </a:extLst>
            </p:cNvPr>
            <p:cNvCxnSpPr/>
            <p:nvPr/>
          </p:nvCxnSpPr>
          <p:spPr>
            <a:xfrm>
              <a:off x="8192995" y="3474467"/>
              <a:ext cx="5443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единительная линия 166">
              <a:extLst>
                <a:ext uri="{FF2B5EF4-FFF2-40B4-BE49-F238E27FC236}">
                  <a16:creationId xmlns:a16="http://schemas.microsoft.com/office/drawing/2014/main" xmlns="" id="{EA337713-CC24-44F2-AB43-9D8B40A0D9EB}"/>
                </a:ext>
              </a:extLst>
            </p:cNvPr>
            <p:cNvCxnSpPr>
              <a:cxnSpLocks/>
            </p:cNvCxnSpPr>
            <p:nvPr/>
          </p:nvCxnSpPr>
          <p:spPr>
            <a:xfrm>
              <a:off x="8192995" y="3520717"/>
              <a:ext cx="5443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Прямая соединительная линия 167">
              <a:extLst>
                <a:ext uri="{FF2B5EF4-FFF2-40B4-BE49-F238E27FC236}">
                  <a16:creationId xmlns:a16="http://schemas.microsoft.com/office/drawing/2014/main" xmlns="" id="{0D4160C4-42EA-4A15-900E-1BD31E767F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00518" y="3561198"/>
              <a:ext cx="54430" cy="1971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>
              <a:extLst>
                <a:ext uri="{FF2B5EF4-FFF2-40B4-BE49-F238E27FC236}">
                  <a16:creationId xmlns:a16="http://schemas.microsoft.com/office/drawing/2014/main" xmlns="" id="{3A6D80ED-42BB-49DF-85B6-87DEE99824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5679" y="3607252"/>
              <a:ext cx="54430" cy="1971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>
              <a:extLst>
                <a:ext uri="{FF2B5EF4-FFF2-40B4-BE49-F238E27FC236}">
                  <a16:creationId xmlns:a16="http://schemas.microsoft.com/office/drawing/2014/main" xmlns="" id="{C8F44238-71AD-423D-A30E-3926DAD2F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808" y="3647802"/>
              <a:ext cx="54430" cy="1971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Прямая соединительная линия 172">
              <a:extLst>
                <a:ext uri="{FF2B5EF4-FFF2-40B4-BE49-F238E27FC236}">
                  <a16:creationId xmlns:a16="http://schemas.microsoft.com/office/drawing/2014/main" xmlns="" id="{283D9709-5279-4D46-86D9-AA7C6DD2FC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7225" y="3682006"/>
              <a:ext cx="54430" cy="1971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>
              <a:extLst>
                <a:ext uri="{FF2B5EF4-FFF2-40B4-BE49-F238E27FC236}">
                  <a16:creationId xmlns:a16="http://schemas.microsoft.com/office/drawing/2014/main" xmlns="" id="{C65923DA-FEEE-4197-9DAC-F73C7846A7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02730" y="3727930"/>
              <a:ext cx="54430" cy="1971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>
              <a:extLst>
                <a:ext uri="{FF2B5EF4-FFF2-40B4-BE49-F238E27FC236}">
                  <a16:creationId xmlns:a16="http://schemas.microsoft.com/office/drawing/2014/main" xmlns="" id="{230F3DFD-B079-4D09-9858-0BAAD156AF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6978" y="3778169"/>
              <a:ext cx="54430" cy="1971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Прямая соединительная линия 182">
              <a:extLst>
                <a:ext uri="{FF2B5EF4-FFF2-40B4-BE49-F238E27FC236}">
                  <a16:creationId xmlns:a16="http://schemas.microsoft.com/office/drawing/2014/main" xmlns="" id="{435E6198-09AB-4B7A-B7B4-4D325668AA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61964" y="3822429"/>
              <a:ext cx="46068" cy="3334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я соединительная линия 183">
              <a:extLst>
                <a:ext uri="{FF2B5EF4-FFF2-40B4-BE49-F238E27FC236}">
                  <a16:creationId xmlns:a16="http://schemas.microsoft.com/office/drawing/2014/main" xmlns="" id="{0C335BDB-191F-4644-AE9C-3763949797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8032" y="3857937"/>
              <a:ext cx="41734" cy="355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>
              <a:extLst>
                <a:ext uri="{FF2B5EF4-FFF2-40B4-BE49-F238E27FC236}">
                  <a16:creationId xmlns:a16="http://schemas.microsoft.com/office/drawing/2014/main" xmlns="" id="{7A73D293-6EC5-43E7-A49E-A6C9BAF32E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920" y="3893904"/>
              <a:ext cx="41734" cy="355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Прямая соединительная линия 187">
              <a:extLst>
                <a:ext uri="{FF2B5EF4-FFF2-40B4-BE49-F238E27FC236}">
                  <a16:creationId xmlns:a16="http://schemas.microsoft.com/office/drawing/2014/main" xmlns="" id="{F76D2410-60C7-47AB-ADFD-A280BCF62D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78536" y="3928777"/>
              <a:ext cx="41734" cy="355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Прямая соединительная линия 189">
              <a:extLst>
                <a:ext uri="{FF2B5EF4-FFF2-40B4-BE49-F238E27FC236}">
                  <a16:creationId xmlns:a16="http://schemas.microsoft.com/office/drawing/2014/main" xmlns="" id="{D5BC8AC0-70EC-4EA3-A06B-C902E690C7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06827" y="3953137"/>
              <a:ext cx="41734" cy="355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Прямая соединительная линия 192">
              <a:extLst>
                <a:ext uri="{FF2B5EF4-FFF2-40B4-BE49-F238E27FC236}">
                  <a16:creationId xmlns:a16="http://schemas.microsoft.com/office/drawing/2014/main" xmlns="" id="{4A7FD9FF-EFF2-4CF2-BA0C-8B40416536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3130" y="3638882"/>
              <a:ext cx="39279" cy="3422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Прямая соединительная линия 195">
              <a:extLst>
                <a:ext uri="{FF2B5EF4-FFF2-40B4-BE49-F238E27FC236}">
                  <a16:creationId xmlns:a16="http://schemas.microsoft.com/office/drawing/2014/main" xmlns="" id="{52C32DBC-24CB-4620-89F3-B00922B70F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2522" y="3677969"/>
              <a:ext cx="30908" cy="4014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Прямая соединительная линия 196">
              <a:extLst>
                <a:ext uri="{FF2B5EF4-FFF2-40B4-BE49-F238E27FC236}">
                  <a16:creationId xmlns:a16="http://schemas.microsoft.com/office/drawing/2014/main" xmlns="" id="{EF6CB6B7-472B-4CAA-AC59-0EA9CF44AB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1677" y="3712183"/>
              <a:ext cx="34592" cy="4014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Прямая соединительная линия 197">
              <a:extLst>
                <a:ext uri="{FF2B5EF4-FFF2-40B4-BE49-F238E27FC236}">
                  <a16:creationId xmlns:a16="http://schemas.microsoft.com/office/drawing/2014/main" xmlns="" id="{CDB81451-9357-4B59-A112-48BD4B4694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1119" y="3742082"/>
              <a:ext cx="23216" cy="4189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Прямая соединительная линия 200">
              <a:extLst>
                <a:ext uri="{FF2B5EF4-FFF2-40B4-BE49-F238E27FC236}">
                  <a16:creationId xmlns:a16="http://schemas.microsoft.com/office/drawing/2014/main" xmlns="" id="{F2A7D34C-93C5-490E-97AB-5D5EEDD261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1497" y="3590814"/>
              <a:ext cx="49838" cy="2130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Прямая соединительная линия 201">
              <a:extLst>
                <a:ext uri="{FF2B5EF4-FFF2-40B4-BE49-F238E27FC236}">
                  <a16:creationId xmlns:a16="http://schemas.microsoft.com/office/drawing/2014/main" xmlns="" id="{6B72F393-2357-4B97-A1D1-052E8A0C5B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9446" y="3536050"/>
              <a:ext cx="53000" cy="343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xmlns="" id="{E9BD01EE-6724-430A-8A47-63F970B8EA1A}"/>
                </a:ext>
              </a:extLst>
            </p:cNvPr>
            <p:cNvSpPr/>
            <p:nvPr/>
          </p:nvSpPr>
          <p:spPr>
            <a:xfrm>
              <a:off x="8251031" y="3452422"/>
              <a:ext cx="372655" cy="293284"/>
            </a:xfrm>
            <a:custGeom>
              <a:avLst/>
              <a:gdLst>
                <a:gd name="connsiteX0" fmla="*/ 0 w 372655"/>
                <a:gd name="connsiteY0" fmla="*/ 50397 h 293284"/>
                <a:gd name="connsiteX1" fmla="*/ 57150 w 372655"/>
                <a:gd name="connsiteY1" fmla="*/ 26584 h 293284"/>
                <a:gd name="connsiteX2" fmla="*/ 92869 w 372655"/>
                <a:gd name="connsiteY2" fmla="*/ 17059 h 293284"/>
                <a:gd name="connsiteX3" fmla="*/ 183357 w 372655"/>
                <a:gd name="connsiteY3" fmla="*/ 5153 h 293284"/>
                <a:gd name="connsiteX4" fmla="*/ 247650 w 372655"/>
                <a:gd name="connsiteY4" fmla="*/ 391 h 293284"/>
                <a:gd name="connsiteX5" fmla="*/ 304800 w 372655"/>
                <a:gd name="connsiteY5" fmla="*/ 14678 h 293284"/>
                <a:gd name="connsiteX6" fmla="*/ 338138 w 372655"/>
                <a:gd name="connsiteY6" fmla="*/ 38491 h 293284"/>
                <a:gd name="connsiteX7" fmla="*/ 364332 w 372655"/>
                <a:gd name="connsiteY7" fmla="*/ 76591 h 293284"/>
                <a:gd name="connsiteX8" fmla="*/ 371475 w 372655"/>
                <a:gd name="connsiteY8" fmla="*/ 119453 h 293284"/>
                <a:gd name="connsiteX9" fmla="*/ 342900 w 372655"/>
                <a:gd name="connsiteY9" fmla="*/ 212322 h 293284"/>
                <a:gd name="connsiteX10" fmla="*/ 323850 w 372655"/>
                <a:gd name="connsiteY10" fmla="*/ 252803 h 293284"/>
                <a:gd name="connsiteX11" fmla="*/ 230982 w 372655"/>
                <a:gd name="connsiteY11" fmla="*/ 274234 h 293284"/>
                <a:gd name="connsiteX12" fmla="*/ 159544 w 372655"/>
                <a:gd name="connsiteY12" fmla="*/ 281378 h 293284"/>
                <a:gd name="connsiteX13" fmla="*/ 121444 w 372655"/>
                <a:gd name="connsiteY13" fmla="*/ 293284 h 293284"/>
                <a:gd name="connsiteX14" fmla="*/ 121444 w 372655"/>
                <a:gd name="connsiteY14" fmla="*/ 293284 h 29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655" h="293284">
                  <a:moveTo>
                    <a:pt x="0" y="50397"/>
                  </a:moveTo>
                  <a:cubicBezTo>
                    <a:pt x="20836" y="41268"/>
                    <a:pt x="41672" y="32140"/>
                    <a:pt x="57150" y="26584"/>
                  </a:cubicBezTo>
                  <a:cubicBezTo>
                    <a:pt x="72628" y="21028"/>
                    <a:pt x="71835" y="20631"/>
                    <a:pt x="92869" y="17059"/>
                  </a:cubicBezTo>
                  <a:cubicBezTo>
                    <a:pt x="113903" y="13487"/>
                    <a:pt x="157560" y="7931"/>
                    <a:pt x="183357" y="5153"/>
                  </a:cubicBezTo>
                  <a:cubicBezTo>
                    <a:pt x="209154" y="2375"/>
                    <a:pt x="227410" y="-1196"/>
                    <a:pt x="247650" y="391"/>
                  </a:cubicBezTo>
                  <a:cubicBezTo>
                    <a:pt x="267890" y="1978"/>
                    <a:pt x="289719" y="8328"/>
                    <a:pt x="304800" y="14678"/>
                  </a:cubicBezTo>
                  <a:cubicBezTo>
                    <a:pt x="319881" y="21028"/>
                    <a:pt x="328216" y="28172"/>
                    <a:pt x="338138" y="38491"/>
                  </a:cubicBezTo>
                  <a:cubicBezTo>
                    <a:pt x="348060" y="48810"/>
                    <a:pt x="358776" y="63097"/>
                    <a:pt x="364332" y="76591"/>
                  </a:cubicBezTo>
                  <a:cubicBezTo>
                    <a:pt x="369888" y="90085"/>
                    <a:pt x="375047" y="96831"/>
                    <a:pt x="371475" y="119453"/>
                  </a:cubicBezTo>
                  <a:cubicBezTo>
                    <a:pt x="367903" y="142075"/>
                    <a:pt x="350838" y="190097"/>
                    <a:pt x="342900" y="212322"/>
                  </a:cubicBezTo>
                  <a:cubicBezTo>
                    <a:pt x="334963" y="234547"/>
                    <a:pt x="342503" y="242484"/>
                    <a:pt x="323850" y="252803"/>
                  </a:cubicBezTo>
                  <a:cubicBezTo>
                    <a:pt x="305197" y="263122"/>
                    <a:pt x="258366" y="269471"/>
                    <a:pt x="230982" y="274234"/>
                  </a:cubicBezTo>
                  <a:cubicBezTo>
                    <a:pt x="203598" y="278997"/>
                    <a:pt x="177800" y="278203"/>
                    <a:pt x="159544" y="281378"/>
                  </a:cubicBezTo>
                  <a:cubicBezTo>
                    <a:pt x="141288" y="284553"/>
                    <a:pt x="121444" y="293284"/>
                    <a:pt x="121444" y="293284"/>
                  </a:cubicBezTo>
                  <a:lnTo>
                    <a:pt x="121444" y="29328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3" name="Полилиния: фигура 202">
              <a:extLst>
                <a:ext uri="{FF2B5EF4-FFF2-40B4-BE49-F238E27FC236}">
                  <a16:creationId xmlns:a16="http://schemas.microsoft.com/office/drawing/2014/main" xmlns="" id="{62FFCD0A-F9AF-4A0B-8C11-8EA84475CA45}"/>
                </a:ext>
              </a:extLst>
            </p:cNvPr>
            <p:cNvSpPr/>
            <p:nvPr/>
          </p:nvSpPr>
          <p:spPr>
            <a:xfrm rot="21295490">
              <a:off x="8428919" y="3723741"/>
              <a:ext cx="380213" cy="238889"/>
            </a:xfrm>
            <a:custGeom>
              <a:avLst/>
              <a:gdLst>
                <a:gd name="connsiteX0" fmla="*/ 0 w 372655"/>
                <a:gd name="connsiteY0" fmla="*/ 50397 h 293284"/>
                <a:gd name="connsiteX1" fmla="*/ 57150 w 372655"/>
                <a:gd name="connsiteY1" fmla="*/ 26584 h 293284"/>
                <a:gd name="connsiteX2" fmla="*/ 92869 w 372655"/>
                <a:gd name="connsiteY2" fmla="*/ 17059 h 293284"/>
                <a:gd name="connsiteX3" fmla="*/ 183357 w 372655"/>
                <a:gd name="connsiteY3" fmla="*/ 5153 h 293284"/>
                <a:gd name="connsiteX4" fmla="*/ 247650 w 372655"/>
                <a:gd name="connsiteY4" fmla="*/ 391 h 293284"/>
                <a:gd name="connsiteX5" fmla="*/ 304800 w 372655"/>
                <a:gd name="connsiteY5" fmla="*/ 14678 h 293284"/>
                <a:gd name="connsiteX6" fmla="*/ 338138 w 372655"/>
                <a:gd name="connsiteY6" fmla="*/ 38491 h 293284"/>
                <a:gd name="connsiteX7" fmla="*/ 364332 w 372655"/>
                <a:gd name="connsiteY7" fmla="*/ 76591 h 293284"/>
                <a:gd name="connsiteX8" fmla="*/ 371475 w 372655"/>
                <a:gd name="connsiteY8" fmla="*/ 119453 h 293284"/>
                <a:gd name="connsiteX9" fmla="*/ 342900 w 372655"/>
                <a:gd name="connsiteY9" fmla="*/ 212322 h 293284"/>
                <a:gd name="connsiteX10" fmla="*/ 323850 w 372655"/>
                <a:gd name="connsiteY10" fmla="*/ 252803 h 293284"/>
                <a:gd name="connsiteX11" fmla="*/ 230982 w 372655"/>
                <a:gd name="connsiteY11" fmla="*/ 274234 h 293284"/>
                <a:gd name="connsiteX12" fmla="*/ 159544 w 372655"/>
                <a:gd name="connsiteY12" fmla="*/ 281378 h 293284"/>
                <a:gd name="connsiteX13" fmla="*/ 121444 w 372655"/>
                <a:gd name="connsiteY13" fmla="*/ 293284 h 293284"/>
                <a:gd name="connsiteX14" fmla="*/ 121444 w 372655"/>
                <a:gd name="connsiteY14" fmla="*/ 293284 h 293284"/>
                <a:gd name="connsiteX0" fmla="*/ 0 w 372655"/>
                <a:gd name="connsiteY0" fmla="*/ 50397 h 293284"/>
                <a:gd name="connsiteX1" fmla="*/ 57150 w 372655"/>
                <a:gd name="connsiteY1" fmla="*/ 26584 h 293284"/>
                <a:gd name="connsiteX2" fmla="*/ 92869 w 372655"/>
                <a:gd name="connsiteY2" fmla="*/ 17059 h 293284"/>
                <a:gd name="connsiteX3" fmla="*/ 183357 w 372655"/>
                <a:gd name="connsiteY3" fmla="*/ 5153 h 293284"/>
                <a:gd name="connsiteX4" fmla="*/ 247650 w 372655"/>
                <a:gd name="connsiteY4" fmla="*/ 391 h 293284"/>
                <a:gd name="connsiteX5" fmla="*/ 304800 w 372655"/>
                <a:gd name="connsiteY5" fmla="*/ 14678 h 293284"/>
                <a:gd name="connsiteX6" fmla="*/ 338138 w 372655"/>
                <a:gd name="connsiteY6" fmla="*/ 38491 h 293284"/>
                <a:gd name="connsiteX7" fmla="*/ 364332 w 372655"/>
                <a:gd name="connsiteY7" fmla="*/ 76591 h 293284"/>
                <a:gd name="connsiteX8" fmla="*/ 371475 w 372655"/>
                <a:gd name="connsiteY8" fmla="*/ 119453 h 293284"/>
                <a:gd name="connsiteX9" fmla="*/ 342900 w 372655"/>
                <a:gd name="connsiteY9" fmla="*/ 212322 h 293284"/>
                <a:gd name="connsiteX10" fmla="*/ 323850 w 372655"/>
                <a:gd name="connsiteY10" fmla="*/ 252803 h 293284"/>
                <a:gd name="connsiteX11" fmla="*/ 230982 w 372655"/>
                <a:gd name="connsiteY11" fmla="*/ 274234 h 293284"/>
                <a:gd name="connsiteX12" fmla="*/ 121444 w 372655"/>
                <a:gd name="connsiteY12" fmla="*/ 293284 h 293284"/>
                <a:gd name="connsiteX13" fmla="*/ 121444 w 372655"/>
                <a:gd name="connsiteY13" fmla="*/ 293284 h 293284"/>
                <a:gd name="connsiteX0" fmla="*/ 0 w 372655"/>
                <a:gd name="connsiteY0" fmla="*/ 50397 h 293284"/>
                <a:gd name="connsiteX1" fmla="*/ 57150 w 372655"/>
                <a:gd name="connsiteY1" fmla="*/ 26584 h 293284"/>
                <a:gd name="connsiteX2" fmla="*/ 92869 w 372655"/>
                <a:gd name="connsiteY2" fmla="*/ 17059 h 293284"/>
                <a:gd name="connsiteX3" fmla="*/ 183357 w 372655"/>
                <a:gd name="connsiteY3" fmla="*/ 5153 h 293284"/>
                <a:gd name="connsiteX4" fmla="*/ 247650 w 372655"/>
                <a:gd name="connsiteY4" fmla="*/ 391 h 293284"/>
                <a:gd name="connsiteX5" fmla="*/ 304800 w 372655"/>
                <a:gd name="connsiteY5" fmla="*/ 14678 h 293284"/>
                <a:gd name="connsiteX6" fmla="*/ 338138 w 372655"/>
                <a:gd name="connsiteY6" fmla="*/ 38491 h 293284"/>
                <a:gd name="connsiteX7" fmla="*/ 364332 w 372655"/>
                <a:gd name="connsiteY7" fmla="*/ 76591 h 293284"/>
                <a:gd name="connsiteX8" fmla="*/ 371475 w 372655"/>
                <a:gd name="connsiteY8" fmla="*/ 119453 h 293284"/>
                <a:gd name="connsiteX9" fmla="*/ 342900 w 372655"/>
                <a:gd name="connsiteY9" fmla="*/ 212322 h 293284"/>
                <a:gd name="connsiteX10" fmla="*/ 323850 w 372655"/>
                <a:gd name="connsiteY10" fmla="*/ 252803 h 293284"/>
                <a:gd name="connsiteX11" fmla="*/ 230982 w 372655"/>
                <a:gd name="connsiteY11" fmla="*/ 274234 h 293284"/>
                <a:gd name="connsiteX12" fmla="*/ 121444 w 372655"/>
                <a:gd name="connsiteY12" fmla="*/ 293284 h 293284"/>
                <a:gd name="connsiteX0" fmla="*/ 0 w 372655"/>
                <a:gd name="connsiteY0" fmla="*/ 50397 h 274234"/>
                <a:gd name="connsiteX1" fmla="*/ 57150 w 372655"/>
                <a:gd name="connsiteY1" fmla="*/ 26584 h 274234"/>
                <a:gd name="connsiteX2" fmla="*/ 92869 w 372655"/>
                <a:gd name="connsiteY2" fmla="*/ 17059 h 274234"/>
                <a:gd name="connsiteX3" fmla="*/ 183357 w 372655"/>
                <a:gd name="connsiteY3" fmla="*/ 5153 h 274234"/>
                <a:gd name="connsiteX4" fmla="*/ 247650 w 372655"/>
                <a:gd name="connsiteY4" fmla="*/ 391 h 274234"/>
                <a:gd name="connsiteX5" fmla="*/ 304800 w 372655"/>
                <a:gd name="connsiteY5" fmla="*/ 14678 h 274234"/>
                <a:gd name="connsiteX6" fmla="*/ 338138 w 372655"/>
                <a:gd name="connsiteY6" fmla="*/ 38491 h 274234"/>
                <a:gd name="connsiteX7" fmla="*/ 364332 w 372655"/>
                <a:gd name="connsiteY7" fmla="*/ 76591 h 274234"/>
                <a:gd name="connsiteX8" fmla="*/ 371475 w 372655"/>
                <a:gd name="connsiteY8" fmla="*/ 119453 h 274234"/>
                <a:gd name="connsiteX9" fmla="*/ 342900 w 372655"/>
                <a:gd name="connsiteY9" fmla="*/ 212322 h 274234"/>
                <a:gd name="connsiteX10" fmla="*/ 323850 w 372655"/>
                <a:gd name="connsiteY10" fmla="*/ 252803 h 274234"/>
                <a:gd name="connsiteX11" fmla="*/ 230982 w 372655"/>
                <a:gd name="connsiteY11" fmla="*/ 274234 h 274234"/>
                <a:gd name="connsiteX0" fmla="*/ 0 w 372655"/>
                <a:gd name="connsiteY0" fmla="*/ 50397 h 252803"/>
                <a:gd name="connsiteX1" fmla="*/ 57150 w 372655"/>
                <a:gd name="connsiteY1" fmla="*/ 26584 h 252803"/>
                <a:gd name="connsiteX2" fmla="*/ 92869 w 372655"/>
                <a:gd name="connsiteY2" fmla="*/ 17059 h 252803"/>
                <a:gd name="connsiteX3" fmla="*/ 183357 w 372655"/>
                <a:gd name="connsiteY3" fmla="*/ 5153 h 252803"/>
                <a:gd name="connsiteX4" fmla="*/ 247650 w 372655"/>
                <a:gd name="connsiteY4" fmla="*/ 391 h 252803"/>
                <a:gd name="connsiteX5" fmla="*/ 304800 w 372655"/>
                <a:gd name="connsiteY5" fmla="*/ 14678 h 252803"/>
                <a:gd name="connsiteX6" fmla="*/ 338138 w 372655"/>
                <a:gd name="connsiteY6" fmla="*/ 38491 h 252803"/>
                <a:gd name="connsiteX7" fmla="*/ 364332 w 372655"/>
                <a:gd name="connsiteY7" fmla="*/ 76591 h 252803"/>
                <a:gd name="connsiteX8" fmla="*/ 371475 w 372655"/>
                <a:gd name="connsiteY8" fmla="*/ 119453 h 252803"/>
                <a:gd name="connsiteX9" fmla="*/ 342900 w 372655"/>
                <a:gd name="connsiteY9" fmla="*/ 212322 h 252803"/>
                <a:gd name="connsiteX10" fmla="*/ 323850 w 372655"/>
                <a:gd name="connsiteY10" fmla="*/ 252803 h 252803"/>
                <a:gd name="connsiteX0" fmla="*/ 0 w 372655"/>
                <a:gd name="connsiteY0" fmla="*/ 50397 h 212322"/>
                <a:gd name="connsiteX1" fmla="*/ 57150 w 372655"/>
                <a:gd name="connsiteY1" fmla="*/ 26584 h 212322"/>
                <a:gd name="connsiteX2" fmla="*/ 92869 w 372655"/>
                <a:gd name="connsiteY2" fmla="*/ 17059 h 212322"/>
                <a:gd name="connsiteX3" fmla="*/ 183357 w 372655"/>
                <a:gd name="connsiteY3" fmla="*/ 5153 h 212322"/>
                <a:gd name="connsiteX4" fmla="*/ 247650 w 372655"/>
                <a:gd name="connsiteY4" fmla="*/ 391 h 212322"/>
                <a:gd name="connsiteX5" fmla="*/ 304800 w 372655"/>
                <a:gd name="connsiteY5" fmla="*/ 14678 h 212322"/>
                <a:gd name="connsiteX6" fmla="*/ 338138 w 372655"/>
                <a:gd name="connsiteY6" fmla="*/ 38491 h 212322"/>
                <a:gd name="connsiteX7" fmla="*/ 364332 w 372655"/>
                <a:gd name="connsiteY7" fmla="*/ 76591 h 212322"/>
                <a:gd name="connsiteX8" fmla="*/ 371475 w 372655"/>
                <a:gd name="connsiteY8" fmla="*/ 119453 h 212322"/>
                <a:gd name="connsiteX9" fmla="*/ 342900 w 372655"/>
                <a:gd name="connsiteY9" fmla="*/ 212322 h 212322"/>
                <a:gd name="connsiteX0" fmla="*/ 0 w 374340"/>
                <a:gd name="connsiteY0" fmla="*/ 50397 h 238889"/>
                <a:gd name="connsiteX1" fmla="*/ 57150 w 374340"/>
                <a:gd name="connsiteY1" fmla="*/ 26584 h 238889"/>
                <a:gd name="connsiteX2" fmla="*/ 92869 w 374340"/>
                <a:gd name="connsiteY2" fmla="*/ 17059 h 238889"/>
                <a:gd name="connsiteX3" fmla="*/ 183357 w 374340"/>
                <a:gd name="connsiteY3" fmla="*/ 5153 h 238889"/>
                <a:gd name="connsiteX4" fmla="*/ 247650 w 374340"/>
                <a:gd name="connsiteY4" fmla="*/ 391 h 238889"/>
                <a:gd name="connsiteX5" fmla="*/ 304800 w 374340"/>
                <a:gd name="connsiteY5" fmla="*/ 14678 h 238889"/>
                <a:gd name="connsiteX6" fmla="*/ 338138 w 374340"/>
                <a:gd name="connsiteY6" fmla="*/ 38491 h 238889"/>
                <a:gd name="connsiteX7" fmla="*/ 364332 w 374340"/>
                <a:gd name="connsiteY7" fmla="*/ 76591 h 238889"/>
                <a:gd name="connsiteX8" fmla="*/ 371475 w 374340"/>
                <a:gd name="connsiteY8" fmla="*/ 119453 h 238889"/>
                <a:gd name="connsiteX9" fmla="*/ 319025 w 374340"/>
                <a:gd name="connsiteY9" fmla="*/ 238889 h 238889"/>
                <a:gd name="connsiteX0" fmla="*/ 0 w 378597"/>
                <a:gd name="connsiteY0" fmla="*/ 50397 h 238889"/>
                <a:gd name="connsiteX1" fmla="*/ 57150 w 378597"/>
                <a:gd name="connsiteY1" fmla="*/ 26584 h 238889"/>
                <a:gd name="connsiteX2" fmla="*/ 92869 w 378597"/>
                <a:gd name="connsiteY2" fmla="*/ 17059 h 238889"/>
                <a:gd name="connsiteX3" fmla="*/ 183357 w 378597"/>
                <a:gd name="connsiteY3" fmla="*/ 5153 h 238889"/>
                <a:gd name="connsiteX4" fmla="*/ 247650 w 378597"/>
                <a:gd name="connsiteY4" fmla="*/ 391 h 238889"/>
                <a:gd name="connsiteX5" fmla="*/ 304800 w 378597"/>
                <a:gd name="connsiteY5" fmla="*/ 14678 h 238889"/>
                <a:gd name="connsiteX6" fmla="*/ 338138 w 378597"/>
                <a:gd name="connsiteY6" fmla="*/ 38491 h 238889"/>
                <a:gd name="connsiteX7" fmla="*/ 364332 w 378597"/>
                <a:gd name="connsiteY7" fmla="*/ 76591 h 238889"/>
                <a:gd name="connsiteX8" fmla="*/ 376328 w 378597"/>
                <a:gd name="connsiteY8" fmla="*/ 172477 h 238889"/>
                <a:gd name="connsiteX9" fmla="*/ 319025 w 378597"/>
                <a:gd name="connsiteY9" fmla="*/ 238889 h 238889"/>
                <a:gd name="connsiteX0" fmla="*/ 0 w 380360"/>
                <a:gd name="connsiteY0" fmla="*/ 50397 h 238889"/>
                <a:gd name="connsiteX1" fmla="*/ 57150 w 380360"/>
                <a:gd name="connsiteY1" fmla="*/ 26584 h 238889"/>
                <a:gd name="connsiteX2" fmla="*/ 92869 w 380360"/>
                <a:gd name="connsiteY2" fmla="*/ 17059 h 238889"/>
                <a:gd name="connsiteX3" fmla="*/ 183357 w 380360"/>
                <a:gd name="connsiteY3" fmla="*/ 5153 h 238889"/>
                <a:gd name="connsiteX4" fmla="*/ 247650 w 380360"/>
                <a:gd name="connsiteY4" fmla="*/ 391 h 238889"/>
                <a:gd name="connsiteX5" fmla="*/ 304800 w 380360"/>
                <a:gd name="connsiteY5" fmla="*/ 14678 h 238889"/>
                <a:gd name="connsiteX6" fmla="*/ 338138 w 380360"/>
                <a:gd name="connsiteY6" fmla="*/ 38491 h 238889"/>
                <a:gd name="connsiteX7" fmla="*/ 371447 w 380360"/>
                <a:gd name="connsiteY7" fmla="*/ 77223 h 238889"/>
                <a:gd name="connsiteX8" fmla="*/ 376328 w 380360"/>
                <a:gd name="connsiteY8" fmla="*/ 172477 h 238889"/>
                <a:gd name="connsiteX9" fmla="*/ 319025 w 380360"/>
                <a:gd name="connsiteY9" fmla="*/ 238889 h 238889"/>
                <a:gd name="connsiteX0" fmla="*/ 0 w 380213"/>
                <a:gd name="connsiteY0" fmla="*/ 50397 h 238889"/>
                <a:gd name="connsiteX1" fmla="*/ 57150 w 380213"/>
                <a:gd name="connsiteY1" fmla="*/ 26584 h 238889"/>
                <a:gd name="connsiteX2" fmla="*/ 92869 w 380213"/>
                <a:gd name="connsiteY2" fmla="*/ 17059 h 238889"/>
                <a:gd name="connsiteX3" fmla="*/ 183357 w 380213"/>
                <a:gd name="connsiteY3" fmla="*/ 5153 h 238889"/>
                <a:gd name="connsiteX4" fmla="*/ 247650 w 380213"/>
                <a:gd name="connsiteY4" fmla="*/ 391 h 238889"/>
                <a:gd name="connsiteX5" fmla="*/ 304800 w 380213"/>
                <a:gd name="connsiteY5" fmla="*/ 14678 h 238889"/>
                <a:gd name="connsiteX6" fmla="*/ 342250 w 380213"/>
                <a:gd name="connsiteY6" fmla="*/ 46028 h 238889"/>
                <a:gd name="connsiteX7" fmla="*/ 371447 w 380213"/>
                <a:gd name="connsiteY7" fmla="*/ 77223 h 238889"/>
                <a:gd name="connsiteX8" fmla="*/ 376328 w 380213"/>
                <a:gd name="connsiteY8" fmla="*/ 172477 h 238889"/>
                <a:gd name="connsiteX9" fmla="*/ 319025 w 380213"/>
                <a:gd name="connsiteY9" fmla="*/ 238889 h 23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0213" h="238889">
                  <a:moveTo>
                    <a:pt x="0" y="50397"/>
                  </a:moveTo>
                  <a:cubicBezTo>
                    <a:pt x="20836" y="41268"/>
                    <a:pt x="41672" y="32140"/>
                    <a:pt x="57150" y="26584"/>
                  </a:cubicBezTo>
                  <a:cubicBezTo>
                    <a:pt x="72628" y="21028"/>
                    <a:pt x="71835" y="20631"/>
                    <a:pt x="92869" y="17059"/>
                  </a:cubicBezTo>
                  <a:cubicBezTo>
                    <a:pt x="113903" y="13487"/>
                    <a:pt x="157560" y="7931"/>
                    <a:pt x="183357" y="5153"/>
                  </a:cubicBezTo>
                  <a:cubicBezTo>
                    <a:pt x="209154" y="2375"/>
                    <a:pt x="227410" y="-1196"/>
                    <a:pt x="247650" y="391"/>
                  </a:cubicBezTo>
                  <a:cubicBezTo>
                    <a:pt x="267890" y="1978"/>
                    <a:pt x="289033" y="7072"/>
                    <a:pt x="304800" y="14678"/>
                  </a:cubicBezTo>
                  <a:cubicBezTo>
                    <a:pt x="320567" y="22284"/>
                    <a:pt x="331142" y="35604"/>
                    <a:pt x="342250" y="46028"/>
                  </a:cubicBezTo>
                  <a:cubicBezTo>
                    <a:pt x="353358" y="56452"/>
                    <a:pt x="365767" y="56148"/>
                    <a:pt x="371447" y="77223"/>
                  </a:cubicBezTo>
                  <a:cubicBezTo>
                    <a:pt x="377127" y="98298"/>
                    <a:pt x="385065" y="145533"/>
                    <a:pt x="376328" y="172477"/>
                  </a:cubicBezTo>
                  <a:cubicBezTo>
                    <a:pt x="367591" y="199421"/>
                    <a:pt x="326963" y="216664"/>
                    <a:pt x="319025" y="238889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3" name="Равнобедренный треугольник 52">
              <a:extLst>
                <a:ext uri="{FF2B5EF4-FFF2-40B4-BE49-F238E27FC236}">
                  <a16:creationId xmlns:a16="http://schemas.microsoft.com/office/drawing/2014/main" xmlns="" id="{634DEBE5-A0DE-4221-A88B-6B979B943B1B}"/>
                </a:ext>
              </a:extLst>
            </p:cNvPr>
            <p:cNvSpPr/>
            <p:nvPr/>
          </p:nvSpPr>
          <p:spPr>
            <a:xfrm rot="5400000">
              <a:off x="8796763" y="3559288"/>
              <a:ext cx="71927" cy="73010"/>
            </a:xfrm>
            <a:prstGeom prst="triangle">
              <a:avLst>
                <a:gd name="adj" fmla="val 49998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207" name="Прямая соединительная линия 206">
              <a:extLst>
                <a:ext uri="{FF2B5EF4-FFF2-40B4-BE49-F238E27FC236}">
                  <a16:creationId xmlns:a16="http://schemas.microsoft.com/office/drawing/2014/main" xmlns="" id="{7BD85303-C194-42D8-954D-CA067A9457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94656" y="3569446"/>
              <a:ext cx="4486" cy="1079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xmlns="" id="{C3D9ECD6-2658-4D29-9274-F9D1F51ADF0B}"/>
              </a:ext>
            </a:extLst>
          </p:cNvPr>
          <p:cNvCxnSpPr/>
          <p:nvPr/>
        </p:nvCxnSpPr>
        <p:spPr>
          <a:xfrm>
            <a:off x="4153873" y="6682612"/>
            <a:ext cx="6216217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Прямая со стрелкой 213">
            <a:extLst>
              <a:ext uri="{FF2B5EF4-FFF2-40B4-BE49-F238E27FC236}">
                <a16:creationId xmlns:a16="http://schemas.microsoft.com/office/drawing/2014/main" xmlns="" id="{4BE50972-D308-4084-AB37-62AA58695AFD}"/>
              </a:ext>
            </a:extLst>
          </p:cNvPr>
          <p:cNvCxnSpPr/>
          <p:nvPr/>
        </p:nvCxnSpPr>
        <p:spPr>
          <a:xfrm>
            <a:off x="4142454" y="6013216"/>
            <a:ext cx="6216217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Прямая со стрелкой 216">
            <a:extLst>
              <a:ext uri="{FF2B5EF4-FFF2-40B4-BE49-F238E27FC236}">
                <a16:creationId xmlns:a16="http://schemas.microsoft.com/office/drawing/2014/main" xmlns="" id="{655913C1-AD59-4FC6-B728-427652BFFFD2}"/>
              </a:ext>
            </a:extLst>
          </p:cNvPr>
          <p:cNvCxnSpPr>
            <a:cxnSpLocks/>
          </p:cNvCxnSpPr>
          <p:nvPr/>
        </p:nvCxnSpPr>
        <p:spPr>
          <a:xfrm>
            <a:off x="14925675" y="8860781"/>
            <a:ext cx="2938305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Прямая со стрелкой 217">
            <a:extLst>
              <a:ext uri="{FF2B5EF4-FFF2-40B4-BE49-F238E27FC236}">
                <a16:creationId xmlns:a16="http://schemas.microsoft.com/office/drawing/2014/main" xmlns="" id="{686862D4-9476-40BB-B6EF-B596C5661BFA}"/>
              </a:ext>
            </a:extLst>
          </p:cNvPr>
          <p:cNvCxnSpPr>
            <a:cxnSpLocks/>
          </p:cNvCxnSpPr>
          <p:nvPr/>
        </p:nvCxnSpPr>
        <p:spPr>
          <a:xfrm flipH="1">
            <a:off x="14939532" y="8026349"/>
            <a:ext cx="2910592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Прямая со стрелкой 218">
            <a:extLst>
              <a:ext uri="{FF2B5EF4-FFF2-40B4-BE49-F238E27FC236}">
                <a16:creationId xmlns:a16="http://schemas.microsoft.com/office/drawing/2014/main" xmlns="" id="{57207C61-389F-43D0-A718-E00C52D5BE11}"/>
              </a:ext>
            </a:extLst>
          </p:cNvPr>
          <p:cNvCxnSpPr>
            <a:cxnSpLocks/>
          </p:cNvCxnSpPr>
          <p:nvPr/>
        </p:nvCxnSpPr>
        <p:spPr>
          <a:xfrm flipH="1">
            <a:off x="14925676" y="5305485"/>
            <a:ext cx="2995416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Прямая со стрелкой 219">
            <a:extLst>
              <a:ext uri="{FF2B5EF4-FFF2-40B4-BE49-F238E27FC236}">
                <a16:creationId xmlns:a16="http://schemas.microsoft.com/office/drawing/2014/main" xmlns="" id="{789F0043-2DCD-43C3-94D4-E1409A807A94}"/>
              </a:ext>
            </a:extLst>
          </p:cNvPr>
          <p:cNvCxnSpPr>
            <a:cxnSpLocks/>
          </p:cNvCxnSpPr>
          <p:nvPr/>
        </p:nvCxnSpPr>
        <p:spPr>
          <a:xfrm>
            <a:off x="14939531" y="4750250"/>
            <a:ext cx="2910593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Номер слайда 1">
            <a:extLst>
              <a:ext uri="{FF2B5EF4-FFF2-40B4-BE49-F238E27FC236}">
                <a16:creationId xmlns:a16="http://schemas.microsoft.com/office/drawing/2014/main" xmlns="" id="{A0DF504F-9D5B-42C0-B0BB-89576C6AC4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 bwMode="auto">
          <a:xfrm>
            <a:off x="15024477" y="10804017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7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D502F6DE-5A99-464C-A40E-9D370BC59A9C}"/>
              </a:ext>
            </a:extLst>
          </p:cNvPr>
          <p:cNvSpPr/>
          <p:nvPr/>
        </p:nvSpPr>
        <p:spPr>
          <a:xfrm>
            <a:off x="12016347" y="6507474"/>
            <a:ext cx="377825" cy="1572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031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39BBA76F-BE1D-4105-AF82-4454C752AB59}"/>
              </a:ext>
            </a:extLst>
          </p:cNvPr>
          <p:cNvSpPr/>
          <p:nvPr/>
        </p:nvSpPr>
        <p:spPr bwMode="auto">
          <a:xfrm>
            <a:off x="19563934" y="10785154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0D2E0117-82D6-46CF-BF8C-605C57F6002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255913" y="10878282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8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1" name="Блок-схема: ручной ввод 68">
            <a:extLst>
              <a:ext uri="{FF2B5EF4-FFF2-40B4-BE49-F238E27FC236}">
                <a16:creationId xmlns:a16="http://schemas.microsoft.com/office/drawing/2014/main" xmlns="" id="{C3F74FFF-7F1B-4D22-B0EE-D19D12FF307D}"/>
              </a:ext>
            </a:extLst>
          </p:cNvPr>
          <p:cNvSpPr/>
          <p:nvPr/>
        </p:nvSpPr>
        <p:spPr bwMode="auto">
          <a:xfrm rot="16200000" flipV="1">
            <a:off x="-21372" y="2726396"/>
            <a:ext cx="8927645" cy="716789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1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181 h 10000"/>
              <a:gd name="connsiteX0" fmla="*/ 44 w 10000"/>
              <a:gd name="connsiteY0" fmla="*/ 426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44 w 10000"/>
              <a:gd name="connsiteY4" fmla="*/ 4265 h 10000"/>
              <a:gd name="connsiteX0" fmla="*/ 92 w 10000"/>
              <a:gd name="connsiteY0" fmla="*/ 309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2 w 10000"/>
              <a:gd name="connsiteY4" fmla="*/ 3098 h 10000"/>
              <a:gd name="connsiteX0" fmla="*/ 44 w 10000"/>
              <a:gd name="connsiteY0" fmla="*/ 329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44 w 10000"/>
              <a:gd name="connsiteY4" fmla="*/ 3292 h 10000"/>
              <a:gd name="connsiteX0" fmla="*/ 44 w 10000"/>
              <a:gd name="connsiteY0" fmla="*/ 4508 h 11216"/>
              <a:gd name="connsiteX1" fmla="*/ 10000 w 10000"/>
              <a:gd name="connsiteY1" fmla="*/ 0 h 11216"/>
              <a:gd name="connsiteX2" fmla="*/ 10000 w 10000"/>
              <a:gd name="connsiteY2" fmla="*/ 11216 h 11216"/>
              <a:gd name="connsiteX3" fmla="*/ 0 w 10000"/>
              <a:gd name="connsiteY3" fmla="*/ 11216 h 11216"/>
              <a:gd name="connsiteX4" fmla="*/ 44 w 10000"/>
              <a:gd name="connsiteY4" fmla="*/ 4508 h 11216"/>
              <a:gd name="connsiteX0" fmla="*/ 44 w 10000"/>
              <a:gd name="connsiteY0" fmla="*/ 5223 h 11216"/>
              <a:gd name="connsiteX1" fmla="*/ 10000 w 10000"/>
              <a:gd name="connsiteY1" fmla="*/ 0 h 11216"/>
              <a:gd name="connsiteX2" fmla="*/ 10000 w 10000"/>
              <a:gd name="connsiteY2" fmla="*/ 11216 h 11216"/>
              <a:gd name="connsiteX3" fmla="*/ 0 w 10000"/>
              <a:gd name="connsiteY3" fmla="*/ 11216 h 11216"/>
              <a:gd name="connsiteX4" fmla="*/ 44 w 10000"/>
              <a:gd name="connsiteY4" fmla="*/ 5223 h 11216"/>
              <a:gd name="connsiteX0" fmla="*/ 3 w 10018"/>
              <a:gd name="connsiteY0" fmla="*/ 5223 h 11216"/>
              <a:gd name="connsiteX1" fmla="*/ 10018 w 10018"/>
              <a:gd name="connsiteY1" fmla="*/ 0 h 11216"/>
              <a:gd name="connsiteX2" fmla="*/ 10018 w 10018"/>
              <a:gd name="connsiteY2" fmla="*/ 11216 h 11216"/>
              <a:gd name="connsiteX3" fmla="*/ 18 w 10018"/>
              <a:gd name="connsiteY3" fmla="*/ 11216 h 11216"/>
              <a:gd name="connsiteX4" fmla="*/ 3 w 10018"/>
              <a:gd name="connsiteY4" fmla="*/ 5223 h 1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8" h="11216">
                <a:moveTo>
                  <a:pt x="3" y="5223"/>
                </a:moveTo>
                <a:lnTo>
                  <a:pt x="10018" y="0"/>
                </a:lnTo>
                <a:lnTo>
                  <a:pt x="10018" y="11216"/>
                </a:lnTo>
                <a:lnTo>
                  <a:pt x="18" y="11216"/>
                </a:lnTo>
                <a:cubicBezTo>
                  <a:pt x="33" y="9304"/>
                  <a:pt x="-12" y="7135"/>
                  <a:pt x="3" y="5223"/>
                </a:cubicBezTo>
                <a:close/>
              </a:path>
            </a:pathLst>
          </a:custGeom>
          <a:solidFill>
            <a:srgbClr val="E1E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xmlns="" id="{8CAAEC4C-9D14-417F-AD09-30A57D370AA6}"/>
              </a:ext>
            </a:extLst>
          </p:cNvPr>
          <p:cNvSpPr>
            <a:spLocks/>
          </p:cNvSpPr>
          <p:nvPr/>
        </p:nvSpPr>
        <p:spPr bwMode="auto">
          <a:xfrm>
            <a:off x="312552" y="1303582"/>
            <a:ext cx="4440762" cy="9470586"/>
          </a:xfrm>
          <a:custGeom>
            <a:avLst/>
            <a:gdLst>
              <a:gd name="T0" fmla="*/ 3699 w 3699"/>
              <a:gd name="T1" fmla="*/ 0 h 6070"/>
              <a:gd name="T2" fmla="*/ 0 w 3699"/>
              <a:gd name="T3" fmla="*/ 0 h 6070"/>
              <a:gd name="T4" fmla="*/ 0 w 3699"/>
              <a:gd name="T5" fmla="*/ 6070 h 6070"/>
              <a:gd name="T6" fmla="*/ 1088 w 3699"/>
              <a:gd name="T7" fmla="*/ 6070 h 6070"/>
              <a:gd name="T8" fmla="*/ 3699 w 3699"/>
              <a:gd name="T9" fmla="*/ 0 h 6070"/>
              <a:gd name="connsiteX0" fmla="*/ 14568 w 14568"/>
              <a:gd name="connsiteY0" fmla="*/ 0 h 10000"/>
              <a:gd name="connsiteX1" fmla="*/ 0 w 14568"/>
              <a:gd name="connsiteY1" fmla="*/ 0 h 10000"/>
              <a:gd name="connsiteX2" fmla="*/ 0 w 14568"/>
              <a:gd name="connsiteY2" fmla="*/ 10000 h 10000"/>
              <a:gd name="connsiteX3" fmla="*/ 2941 w 14568"/>
              <a:gd name="connsiteY3" fmla="*/ 10000 h 10000"/>
              <a:gd name="connsiteX4" fmla="*/ 14568 w 14568"/>
              <a:gd name="connsiteY4" fmla="*/ 0 h 10000"/>
              <a:gd name="connsiteX0" fmla="*/ 14568 w 14568"/>
              <a:gd name="connsiteY0" fmla="*/ 0 h 10000"/>
              <a:gd name="connsiteX1" fmla="*/ 0 w 14568"/>
              <a:gd name="connsiteY1" fmla="*/ 0 h 10000"/>
              <a:gd name="connsiteX2" fmla="*/ 0 w 14568"/>
              <a:gd name="connsiteY2" fmla="*/ 10000 h 10000"/>
              <a:gd name="connsiteX3" fmla="*/ 848 w 14568"/>
              <a:gd name="connsiteY3" fmla="*/ 10000 h 10000"/>
              <a:gd name="connsiteX4" fmla="*/ 14568 w 14568"/>
              <a:gd name="connsiteY4" fmla="*/ 0 h 10000"/>
              <a:gd name="connsiteX0" fmla="*/ 14568 w 14568"/>
              <a:gd name="connsiteY0" fmla="*/ 0 h 10000"/>
              <a:gd name="connsiteX1" fmla="*/ 0 w 14568"/>
              <a:gd name="connsiteY1" fmla="*/ 0 h 10000"/>
              <a:gd name="connsiteX2" fmla="*/ 0 w 14568"/>
              <a:gd name="connsiteY2" fmla="*/ 10000 h 10000"/>
              <a:gd name="connsiteX3" fmla="*/ 5516 w 14568"/>
              <a:gd name="connsiteY3" fmla="*/ 9956 h 10000"/>
              <a:gd name="connsiteX4" fmla="*/ 14568 w 14568"/>
              <a:gd name="connsiteY4" fmla="*/ 0 h 10000"/>
              <a:gd name="connsiteX0" fmla="*/ 21963 w 21963"/>
              <a:gd name="connsiteY0" fmla="*/ 0 h 10044"/>
              <a:gd name="connsiteX1" fmla="*/ 0 w 21963"/>
              <a:gd name="connsiteY1" fmla="*/ 44 h 10044"/>
              <a:gd name="connsiteX2" fmla="*/ 0 w 21963"/>
              <a:gd name="connsiteY2" fmla="*/ 10044 h 10044"/>
              <a:gd name="connsiteX3" fmla="*/ 5516 w 21963"/>
              <a:gd name="connsiteY3" fmla="*/ 10000 h 10044"/>
              <a:gd name="connsiteX4" fmla="*/ 21963 w 21963"/>
              <a:gd name="connsiteY4" fmla="*/ 0 h 10044"/>
              <a:gd name="connsiteX0" fmla="*/ 21963 w 21963"/>
              <a:gd name="connsiteY0" fmla="*/ 0 h 10044"/>
              <a:gd name="connsiteX1" fmla="*/ 0 w 21963"/>
              <a:gd name="connsiteY1" fmla="*/ 44 h 10044"/>
              <a:gd name="connsiteX2" fmla="*/ 0 w 21963"/>
              <a:gd name="connsiteY2" fmla="*/ 10044 h 10044"/>
              <a:gd name="connsiteX3" fmla="*/ 3666 w 21963"/>
              <a:gd name="connsiteY3" fmla="*/ 10044 h 10044"/>
              <a:gd name="connsiteX4" fmla="*/ 21963 w 21963"/>
              <a:gd name="connsiteY4" fmla="*/ 0 h 1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63" h="10044">
                <a:moveTo>
                  <a:pt x="21963" y="0"/>
                </a:moveTo>
                <a:lnTo>
                  <a:pt x="0" y="44"/>
                </a:lnTo>
                <a:lnTo>
                  <a:pt x="0" y="10044"/>
                </a:lnTo>
                <a:lnTo>
                  <a:pt x="3666" y="10044"/>
                </a:lnTo>
                <a:lnTo>
                  <a:pt x="21963" y="0"/>
                </a:lnTo>
                <a:close/>
              </a:path>
            </a:pathLst>
          </a:custGeom>
          <a:solidFill>
            <a:srgbClr val="8B9AA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5FC4FAA1-661C-4918-898C-6C71AD8C9681}"/>
              </a:ext>
            </a:extLst>
          </p:cNvPr>
          <p:cNvGrpSpPr/>
          <p:nvPr/>
        </p:nvGrpSpPr>
        <p:grpSpPr>
          <a:xfrm>
            <a:off x="4664905" y="2175494"/>
            <a:ext cx="3731794" cy="5678026"/>
            <a:chOff x="4614844" y="2171214"/>
            <a:chExt cx="4037906" cy="6143783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xmlns="" id="{8758B0C2-8E95-4E38-B40C-DBD6C13BC4B1}"/>
                </a:ext>
              </a:extLst>
            </p:cNvPr>
            <p:cNvSpPr/>
            <p:nvPr/>
          </p:nvSpPr>
          <p:spPr bwMode="auto">
            <a:xfrm flipH="1">
              <a:off x="4614844" y="4277091"/>
              <a:ext cx="4037906" cy="4037906"/>
            </a:xfrm>
            <a:prstGeom prst="ellipse">
              <a:avLst/>
            </a:prstGeom>
            <a:solidFill>
              <a:schemeClr val="bg1"/>
            </a:solidFill>
            <a:ln w="238125">
              <a:solidFill>
                <a:srgbClr val="E55A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xmlns="" id="{0C11EAF7-898F-4E25-B367-654185D04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082240" y="2171214"/>
              <a:ext cx="1157751" cy="5651415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B9A2A227-D55B-4997-A80D-A241344D5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12552" y="1303582"/>
            <a:ext cx="13534078" cy="128886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C00138C4-7F25-48E4-948B-C4D7141A67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2"/>
          <a:stretch/>
        </p:blipFill>
        <p:spPr bwMode="auto">
          <a:xfrm>
            <a:off x="6533" y="-8521"/>
            <a:ext cx="17921093" cy="106423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82895216-EB49-4890-84FA-730CFF7D1A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44785" y="180105"/>
            <a:ext cx="835071" cy="75614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5D66D8-6C72-4407-9E3A-C85B29FDC3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133822" y="238777"/>
            <a:ext cx="704768" cy="638803"/>
          </a:xfrm>
          <a:prstGeom prst="rect">
            <a:avLst/>
          </a:prstGeom>
        </p:spPr>
      </p:pic>
      <p:sp>
        <p:nvSpPr>
          <p:cNvPr id="65" name="AutoShape 2" descr="Концерн «Созвездие» и «Роснефть» провели успешные испытания цифровых  DMR-радиостанций на Комсомольском НПЗ">
            <a:extLst>
              <a:ext uri="{FF2B5EF4-FFF2-40B4-BE49-F238E27FC236}">
                <a16:creationId xmlns:a16="http://schemas.microsoft.com/office/drawing/2014/main" xmlns="" id="{FD567AD3-D1C8-45F1-BEE0-316F844C26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34995" y="-96750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389"/>
          </a:p>
        </p:txBody>
      </p:sp>
      <p:sp>
        <p:nvSpPr>
          <p:cNvPr id="67" name="TextBox 8">
            <a:extLst>
              <a:ext uri="{FF2B5EF4-FFF2-40B4-BE49-F238E27FC236}">
                <a16:creationId xmlns:a16="http://schemas.microsoft.com/office/drawing/2014/main" xmlns="" id="{4EE35D65-BF01-4EDF-969D-058813FE0712}"/>
              </a:ext>
            </a:extLst>
          </p:cNvPr>
          <p:cNvSpPr txBox="1"/>
          <p:nvPr/>
        </p:nvSpPr>
        <p:spPr bwMode="auto">
          <a:xfrm>
            <a:off x="548083" y="410814"/>
            <a:ext cx="14008870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СРЕДСТВА</a:t>
            </a:r>
          </a:p>
        </p:txBody>
      </p: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xmlns="" id="{EDE22393-6B8C-4AC8-AEF9-47E24B7D5A83}"/>
              </a:ext>
            </a:extLst>
          </p:cNvPr>
          <p:cNvCxnSpPr>
            <a:cxnSpLocks/>
          </p:cNvCxnSpPr>
          <p:nvPr/>
        </p:nvCxnSpPr>
        <p:spPr bwMode="auto">
          <a:xfrm>
            <a:off x="184" y="1017004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27">
            <a:extLst>
              <a:ext uri="{FF2B5EF4-FFF2-40B4-BE49-F238E27FC236}">
                <a16:creationId xmlns:a16="http://schemas.microsoft.com/office/drawing/2014/main" xmlns="" id="{1EBEE75F-AA69-47B0-A9DB-6128D051C207}"/>
              </a:ext>
            </a:extLst>
          </p:cNvPr>
          <p:cNvSpPr txBox="1"/>
          <p:nvPr/>
        </p:nvSpPr>
        <p:spPr bwMode="auto">
          <a:xfrm>
            <a:off x="4738801" y="8802894"/>
            <a:ext cx="3761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РАДИОСТАНЦИИ:</a:t>
            </a:r>
          </a:p>
          <a:p>
            <a:pPr algn="ctr"/>
            <a:r>
              <a:rPr lang="ru-RU" sz="2400" dirty="0"/>
              <a:t>Дуэт, Аргон, </a:t>
            </a:r>
            <a:r>
              <a:rPr lang="en-US" sz="2400" dirty="0" err="1"/>
              <a:t>Baofeng</a:t>
            </a:r>
            <a:r>
              <a:rPr lang="en-US" sz="2400" dirty="0"/>
              <a:t>,</a:t>
            </a:r>
          </a:p>
          <a:p>
            <a:pPr algn="ctr"/>
            <a:r>
              <a:rPr lang="en-US" sz="2400" dirty="0"/>
              <a:t>Motorola,</a:t>
            </a:r>
            <a:r>
              <a:rPr lang="ru-RU" sz="2400" dirty="0"/>
              <a:t> Азарт и др.</a:t>
            </a: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0D545894-0B04-4224-9BAC-505F75961A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7654834" y="8703969"/>
            <a:ext cx="12159705" cy="2070199"/>
          </a:xfrm>
          <a:prstGeom prst="rect">
            <a:avLst/>
          </a:prstGeom>
        </p:spPr>
      </p:pic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BF297583-5D26-449E-A57E-28ABED7D6529}"/>
              </a:ext>
            </a:extLst>
          </p:cNvPr>
          <p:cNvSpPr/>
          <p:nvPr/>
        </p:nvSpPr>
        <p:spPr bwMode="auto">
          <a:xfrm>
            <a:off x="9117873" y="8999417"/>
            <a:ext cx="10523172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chemeClr val="bg1"/>
                </a:solidFill>
              </a:rPr>
              <a:t>Средства связи ЕСУ ТЗ и АСУ ТЗ (отработано взаимодействие с радиостанциями Дуэт (носимая Р-168-0,5-УМ </a:t>
            </a:r>
            <a:r>
              <a:rPr lang="ru-RU" sz="2800">
                <a:solidFill>
                  <a:schemeClr val="bg1"/>
                </a:solidFill>
              </a:rPr>
              <a:t>возимая Р-168-25УВ</a:t>
            </a:r>
            <a:r>
              <a:rPr lang="ru-RU" sz="2800" dirty="0">
                <a:solidFill>
                  <a:schemeClr val="bg1"/>
                </a:solidFill>
              </a:rPr>
              <a:t>) в режиме многопролётной ретрансляции)</a:t>
            </a:r>
          </a:p>
        </p:txBody>
      </p:sp>
      <p:sp>
        <p:nvSpPr>
          <p:cNvPr id="75" name="TextBox 107">
            <a:extLst>
              <a:ext uri="{FF2B5EF4-FFF2-40B4-BE49-F238E27FC236}">
                <a16:creationId xmlns:a16="http://schemas.microsoft.com/office/drawing/2014/main" xmlns="" id="{1A2731F5-319C-47E9-B722-760C55FCA560}"/>
              </a:ext>
            </a:extLst>
          </p:cNvPr>
          <p:cNvSpPr txBox="1"/>
          <p:nvPr/>
        </p:nvSpPr>
        <p:spPr bwMode="auto">
          <a:xfrm>
            <a:off x="593230" y="1404426"/>
            <a:ext cx="13253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>
                <a:solidFill>
                  <a:schemeClr val="bg1"/>
                </a:solidFill>
                <a:cs typeface="Arial" panose="020B0604020202020204" pitchFamily="34" charset="0"/>
              </a:rPr>
              <a:t>ПЕРЕДАЧА ДАННЫХ РЕАЛИЗОВАНА С ИСПОЛЬЗОВАНИЕМ СИСТЕМ СВЯЗИ ГРАЖДАНСКОГО И ВОЕННОГО НАЗНАЧЕНИЯ</a:t>
            </a:r>
          </a:p>
        </p:txBody>
      </p:sp>
      <p:sp>
        <p:nvSpPr>
          <p:cNvPr id="76" name="TextBox 1">
            <a:extLst>
              <a:ext uri="{FF2B5EF4-FFF2-40B4-BE49-F238E27FC236}">
                <a16:creationId xmlns:a16="http://schemas.microsoft.com/office/drawing/2014/main" xmlns="" id="{6F82010C-C4F7-4E78-B551-6A7884812A54}"/>
              </a:ext>
            </a:extLst>
          </p:cNvPr>
          <p:cNvSpPr txBox="1"/>
          <p:nvPr/>
        </p:nvSpPr>
        <p:spPr bwMode="auto">
          <a:xfrm>
            <a:off x="1632335" y="8433564"/>
            <a:ext cx="2855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СЕТИ </a:t>
            </a:r>
          </a:p>
          <a:p>
            <a:pPr algn="ctr"/>
            <a:r>
              <a:rPr lang="ru-RU" sz="2400" dirty="0"/>
              <a:t>ГРАЖДАНСКОГО НАЗНАЧЕНИЯ:</a:t>
            </a:r>
            <a:endParaRPr lang="en-US" sz="2400" dirty="0"/>
          </a:p>
          <a:p>
            <a:pPr algn="ctr"/>
            <a:r>
              <a:rPr lang="en-US" sz="2400" dirty="0"/>
              <a:t>GSM </a:t>
            </a:r>
            <a:r>
              <a:rPr lang="ru-RU" sz="2400" dirty="0"/>
              <a:t>и</a:t>
            </a:r>
            <a:r>
              <a:rPr lang="en-US" sz="2400" dirty="0"/>
              <a:t> WI-FI</a:t>
            </a:r>
            <a:endParaRPr lang="ru-RU" sz="2400" dirty="0"/>
          </a:p>
        </p:txBody>
      </p: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xmlns="" id="{D594DBB8-C38D-4F21-87A6-330D6E26493F}"/>
              </a:ext>
            </a:extLst>
          </p:cNvPr>
          <p:cNvGrpSpPr/>
          <p:nvPr/>
        </p:nvGrpSpPr>
        <p:grpSpPr>
          <a:xfrm>
            <a:off x="8955560" y="2200727"/>
            <a:ext cx="10638464" cy="6492256"/>
            <a:chOff x="8988217" y="2200727"/>
            <a:chExt cx="10638464" cy="6492256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xmlns="" id="{C8BC5E54-3D28-46F7-B68A-0CE3BD012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contrast="20000"/>
            </a:blip>
            <a:stretch>
              <a:fillRect/>
            </a:stretch>
          </p:blipFill>
          <p:spPr>
            <a:xfrm>
              <a:off x="8988217" y="4182171"/>
              <a:ext cx="10638464" cy="4510812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xmlns="" id="{3CF34C40-12A4-430B-8298-59E7E80EB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11538407" y="2200727"/>
              <a:ext cx="4311192" cy="2624606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xmlns="" id="{2357C081-6D87-4461-A8CA-B9DE273FC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 bwMode="auto">
            <a:xfrm rot="16800535">
              <a:off x="10423094" y="4393847"/>
              <a:ext cx="1528965" cy="15713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xmlns="" id="{A1AB7129-FEA4-422A-92C3-7A0D1C5CD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 bwMode="auto">
            <a:xfrm rot="16573144">
              <a:off x="16483273" y="4704220"/>
              <a:ext cx="1528965" cy="1571322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xmlns="" id="{C9602ADE-CB00-4231-A2E5-D1C20D92A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13347795" y="5046006"/>
              <a:ext cx="4311192" cy="2624606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xmlns="" id="{05C88089-DF96-45ED-9B39-60625BC3C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 bwMode="auto">
            <a:xfrm rot="20193033">
              <a:off x="13365365" y="4821909"/>
              <a:ext cx="856320" cy="1332009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xmlns="" id="{BFEB5EC7-BE61-4008-AB81-FA564FBF2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69924" y="2856514"/>
              <a:ext cx="993667" cy="365219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xmlns="" id="{B55EAF08-DE6A-4ADC-ADA7-DDE8579D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241713" y="2727585"/>
              <a:ext cx="993668" cy="3626293"/>
            </a:xfrm>
            <a:prstGeom prst="rect">
              <a:avLst/>
            </a:prstGeom>
          </p:spPr>
        </p:pic>
      </p:grpSp>
      <p:sp>
        <p:nvSpPr>
          <p:cNvPr id="99" name="Овал 98">
            <a:extLst>
              <a:ext uri="{FF2B5EF4-FFF2-40B4-BE49-F238E27FC236}">
                <a16:creationId xmlns:a16="http://schemas.microsoft.com/office/drawing/2014/main" xmlns="" id="{C47BD9BF-ACFA-49A5-8651-B4F46D27F727}"/>
              </a:ext>
            </a:extLst>
          </p:cNvPr>
          <p:cNvSpPr/>
          <p:nvPr/>
        </p:nvSpPr>
        <p:spPr bwMode="auto">
          <a:xfrm>
            <a:off x="1215565" y="4706531"/>
            <a:ext cx="3162234" cy="3162234"/>
          </a:xfrm>
          <a:prstGeom prst="ellipse">
            <a:avLst/>
          </a:prstGeom>
          <a:solidFill>
            <a:srgbClr val="E1E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xmlns="" id="{8194EB1B-2DA7-4377-ACE0-C9861C05A321}"/>
              </a:ext>
            </a:extLst>
          </p:cNvPr>
          <p:cNvGrpSpPr/>
          <p:nvPr/>
        </p:nvGrpSpPr>
        <p:grpSpPr>
          <a:xfrm>
            <a:off x="1494809" y="4982102"/>
            <a:ext cx="2612650" cy="2611092"/>
            <a:chOff x="1494809" y="4982102"/>
            <a:chExt cx="2612650" cy="2611092"/>
          </a:xfrm>
        </p:grpSpPr>
        <p:sp>
          <p:nvSpPr>
            <p:cNvPr id="101" name="Oval 5">
              <a:extLst>
                <a:ext uri="{FF2B5EF4-FFF2-40B4-BE49-F238E27FC236}">
                  <a16:creationId xmlns:a16="http://schemas.microsoft.com/office/drawing/2014/main" xmlns="" id="{6C3DD237-90EF-4178-8FFA-C544F92DD25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94809" y="4982102"/>
              <a:ext cx="2612650" cy="2611092"/>
            </a:xfrm>
            <a:prstGeom prst="ellipse">
              <a:avLst/>
            </a:prstGeom>
            <a:solidFill>
              <a:srgbClr val="24345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grpSp>
          <p:nvGrpSpPr>
            <p:cNvPr id="102" name="Группа 101">
              <a:extLst>
                <a:ext uri="{FF2B5EF4-FFF2-40B4-BE49-F238E27FC236}">
                  <a16:creationId xmlns:a16="http://schemas.microsoft.com/office/drawing/2014/main" xmlns="" id="{18A47B09-8A63-4A70-BAF3-72145F4C788A}"/>
                </a:ext>
              </a:extLst>
            </p:cNvPr>
            <p:cNvGrpSpPr/>
            <p:nvPr/>
          </p:nvGrpSpPr>
          <p:grpSpPr>
            <a:xfrm>
              <a:off x="2103597" y="5241079"/>
              <a:ext cx="1316212" cy="1980958"/>
              <a:chOff x="1849413" y="5378028"/>
              <a:chExt cx="647019" cy="973792"/>
            </a:xfrm>
          </p:grpSpPr>
          <p:sp>
            <p:nvSpPr>
              <p:cNvPr id="103" name="Равнобедренный треугольник 102">
                <a:extLst>
                  <a:ext uri="{FF2B5EF4-FFF2-40B4-BE49-F238E27FC236}">
                    <a16:creationId xmlns:a16="http://schemas.microsoft.com/office/drawing/2014/main" xmlns="" id="{54A3367E-AB1F-4A7D-80FA-765BC0D589D6}"/>
                  </a:ext>
                </a:extLst>
              </p:cNvPr>
              <p:cNvSpPr/>
              <p:nvPr/>
            </p:nvSpPr>
            <p:spPr>
              <a:xfrm>
                <a:off x="1946286" y="5709437"/>
                <a:ext cx="458845" cy="59397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sp>
            <p:nvSpPr>
              <p:cNvPr id="104" name="Овал 103">
                <a:extLst>
                  <a:ext uri="{FF2B5EF4-FFF2-40B4-BE49-F238E27FC236}">
                    <a16:creationId xmlns:a16="http://schemas.microsoft.com/office/drawing/2014/main" xmlns="" id="{1845C5FC-550C-4437-92B6-F10F9BDD0D23}"/>
                  </a:ext>
                </a:extLst>
              </p:cNvPr>
              <p:cNvSpPr/>
              <p:nvPr/>
            </p:nvSpPr>
            <p:spPr>
              <a:xfrm>
                <a:off x="2062444" y="5554656"/>
                <a:ext cx="226529" cy="22652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24345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sp>
            <p:nvSpPr>
              <p:cNvPr id="105" name="Овал 104">
                <a:extLst>
                  <a:ext uri="{FF2B5EF4-FFF2-40B4-BE49-F238E27FC236}">
                    <a16:creationId xmlns:a16="http://schemas.microsoft.com/office/drawing/2014/main" xmlns="" id="{217CF8DF-A15A-4C39-8274-A513336BE219}"/>
                  </a:ext>
                </a:extLst>
              </p:cNvPr>
              <p:cNvSpPr/>
              <p:nvPr/>
            </p:nvSpPr>
            <p:spPr>
              <a:xfrm>
                <a:off x="2092787" y="5928514"/>
                <a:ext cx="165842" cy="165842"/>
              </a:xfrm>
              <a:prstGeom prst="ellipse">
                <a:avLst/>
              </a:prstGeom>
              <a:solidFill>
                <a:srgbClr val="24345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sp>
            <p:nvSpPr>
              <p:cNvPr id="106" name="Овал 105">
                <a:extLst>
                  <a:ext uri="{FF2B5EF4-FFF2-40B4-BE49-F238E27FC236}">
                    <a16:creationId xmlns:a16="http://schemas.microsoft.com/office/drawing/2014/main" xmlns="" id="{AC78E640-76C2-4F66-A662-D0903A75F197}"/>
                  </a:ext>
                </a:extLst>
              </p:cNvPr>
              <p:cNvSpPr/>
              <p:nvPr/>
            </p:nvSpPr>
            <p:spPr>
              <a:xfrm>
                <a:off x="2008974" y="6185978"/>
                <a:ext cx="333468" cy="165842"/>
              </a:xfrm>
              <a:prstGeom prst="ellipse">
                <a:avLst/>
              </a:prstGeom>
              <a:solidFill>
                <a:srgbClr val="24345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grpSp>
            <p:nvGrpSpPr>
              <p:cNvPr id="107" name="Группа 106">
                <a:extLst>
                  <a:ext uri="{FF2B5EF4-FFF2-40B4-BE49-F238E27FC236}">
                    <a16:creationId xmlns:a16="http://schemas.microsoft.com/office/drawing/2014/main" xmlns="" id="{9D299BBB-8A1E-48BA-B56D-B710ABB86573}"/>
                  </a:ext>
                </a:extLst>
              </p:cNvPr>
              <p:cNvGrpSpPr/>
              <p:nvPr/>
            </p:nvGrpSpPr>
            <p:grpSpPr>
              <a:xfrm>
                <a:off x="1936296" y="5379989"/>
                <a:ext cx="560136" cy="604515"/>
                <a:chOff x="1989559" y="5418636"/>
                <a:chExt cx="495327" cy="510208"/>
              </a:xfrm>
            </p:grpSpPr>
            <p:sp>
              <p:nvSpPr>
                <p:cNvPr id="112" name="Дуга 111">
                  <a:extLst>
                    <a:ext uri="{FF2B5EF4-FFF2-40B4-BE49-F238E27FC236}">
                      <a16:creationId xmlns:a16="http://schemas.microsoft.com/office/drawing/2014/main" xmlns="" id="{D83E58E0-0118-40A3-81CC-D3DC8502683E}"/>
                    </a:ext>
                  </a:extLst>
                </p:cNvPr>
                <p:cNvSpPr/>
                <p:nvPr/>
              </p:nvSpPr>
              <p:spPr>
                <a:xfrm rot="2382912">
                  <a:off x="2144108" y="5569337"/>
                  <a:ext cx="186228" cy="218109"/>
                </a:xfrm>
                <a:prstGeom prst="arc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sp>
              <p:nvSpPr>
                <p:cNvPr id="113" name="Дуга 112">
                  <a:extLst>
                    <a:ext uri="{FF2B5EF4-FFF2-40B4-BE49-F238E27FC236}">
                      <a16:creationId xmlns:a16="http://schemas.microsoft.com/office/drawing/2014/main" xmlns="" id="{EB9FAF2B-2D2C-450E-BBC1-C08D51DBFF2F}"/>
                    </a:ext>
                  </a:extLst>
                </p:cNvPr>
                <p:cNvSpPr/>
                <p:nvPr/>
              </p:nvSpPr>
              <p:spPr>
                <a:xfrm rot="2382912">
                  <a:off x="2019937" y="5467839"/>
                  <a:ext cx="388151" cy="421114"/>
                </a:xfrm>
                <a:prstGeom prst="arc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sp>
              <p:nvSpPr>
                <p:cNvPr id="114" name="Дуга 113">
                  <a:extLst>
                    <a:ext uri="{FF2B5EF4-FFF2-40B4-BE49-F238E27FC236}">
                      <a16:creationId xmlns:a16="http://schemas.microsoft.com/office/drawing/2014/main" xmlns="" id="{B9E0B838-B0D8-4944-A237-8770339DF391}"/>
                    </a:ext>
                  </a:extLst>
                </p:cNvPr>
                <p:cNvSpPr/>
                <p:nvPr/>
              </p:nvSpPr>
              <p:spPr>
                <a:xfrm rot="2382912">
                  <a:off x="1989559" y="5418636"/>
                  <a:ext cx="495327" cy="510208"/>
                </a:xfrm>
                <a:prstGeom prst="arc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</p:grpSp>
          <p:grpSp>
            <p:nvGrpSpPr>
              <p:cNvPr id="108" name="Группа 107">
                <a:extLst>
                  <a:ext uri="{FF2B5EF4-FFF2-40B4-BE49-F238E27FC236}">
                    <a16:creationId xmlns:a16="http://schemas.microsoft.com/office/drawing/2014/main" xmlns="" id="{D10ACB2F-0863-4313-A440-C91A503DE430}"/>
                  </a:ext>
                </a:extLst>
              </p:cNvPr>
              <p:cNvGrpSpPr/>
              <p:nvPr/>
            </p:nvGrpSpPr>
            <p:grpSpPr>
              <a:xfrm flipH="1">
                <a:off x="1849413" y="5378028"/>
                <a:ext cx="560135" cy="604517"/>
                <a:chOff x="2003015" y="5418620"/>
                <a:chExt cx="495327" cy="510208"/>
              </a:xfrm>
            </p:grpSpPr>
            <p:sp>
              <p:nvSpPr>
                <p:cNvPr id="109" name="Дуга 108">
                  <a:extLst>
                    <a:ext uri="{FF2B5EF4-FFF2-40B4-BE49-F238E27FC236}">
                      <a16:creationId xmlns:a16="http://schemas.microsoft.com/office/drawing/2014/main" xmlns="" id="{6CAA9B71-C65E-49A8-B805-5CC18D58AFC4}"/>
                    </a:ext>
                  </a:extLst>
                </p:cNvPr>
                <p:cNvSpPr/>
                <p:nvPr/>
              </p:nvSpPr>
              <p:spPr>
                <a:xfrm rot="2382912">
                  <a:off x="2157564" y="5569335"/>
                  <a:ext cx="186228" cy="218109"/>
                </a:xfrm>
                <a:prstGeom prst="arc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sp>
              <p:nvSpPr>
                <p:cNvPr id="110" name="Дуга 109">
                  <a:extLst>
                    <a:ext uri="{FF2B5EF4-FFF2-40B4-BE49-F238E27FC236}">
                      <a16:creationId xmlns:a16="http://schemas.microsoft.com/office/drawing/2014/main" xmlns="" id="{85E62AB5-AEF6-48ED-9572-5E17EE66CC40}"/>
                    </a:ext>
                  </a:extLst>
                </p:cNvPr>
                <p:cNvSpPr/>
                <p:nvPr/>
              </p:nvSpPr>
              <p:spPr>
                <a:xfrm rot="2382912">
                  <a:off x="2033392" y="5467833"/>
                  <a:ext cx="388151" cy="421114"/>
                </a:xfrm>
                <a:prstGeom prst="arc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sp>
              <p:nvSpPr>
                <p:cNvPr id="111" name="Дуга 110">
                  <a:extLst>
                    <a:ext uri="{FF2B5EF4-FFF2-40B4-BE49-F238E27FC236}">
                      <a16:creationId xmlns:a16="http://schemas.microsoft.com/office/drawing/2014/main" xmlns="" id="{9B2A6F75-8956-4D83-B258-FA4197E2C6E1}"/>
                    </a:ext>
                  </a:extLst>
                </p:cNvPr>
                <p:cNvSpPr/>
                <p:nvPr/>
              </p:nvSpPr>
              <p:spPr>
                <a:xfrm rot="2382912">
                  <a:off x="2003015" y="5418620"/>
                  <a:ext cx="495327" cy="510208"/>
                </a:xfrm>
                <a:prstGeom prst="arc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2971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D0F8B92-A8CD-4676-A86F-C4A4464B4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38" y="1347479"/>
            <a:ext cx="19524424" cy="906017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EE705843-54F7-40C4-B6E8-C15ED898A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5167405" y="1993562"/>
            <a:ext cx="4368670" cy="289502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50EF344-E912-4D72-AA0C-5E5D61172B16}"/>
              </a:ext>
            </a:extLst>
          </p:cNvPr>
          <p:cNvSpPr txBox="1"/>
          <p:nvPr/>
        </p:nvSpPr>
        <p:spPr bwMode="auto">
          <a:xfrm>
            <a:off x="15167461" y="2952013"/>
            <a:ext cx="4282595" cy="40723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2316"/>
              </a:lnSpc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Объединение-2020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732BE940-6395-4AF0-8DFF-B8F23841E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697422" y="8463948"/>
            <a:ext cx="14116840" cy="199861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75BBE441-365E-47D6-8DC6-52691ACD51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2"/>
          <a:stretch/>
        </p:blipFill>
        <p:spPr bwMode="auto">
          <a:xfrm>
            <a:off x="-1" y="0"/>
            <a:ext cx="17921093" cy="106423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F0C4553D-A2E8-4C3E-BA69-57F6B08117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79191" y="230370"/>
            <a:ext cx="835071" cy="75614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2CB65E5-5601-4944-A4D0-C83790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1"/>
          <a:stretch/>
        </p:blipFill>
        <p:spPr bwMode="auto">
          <a:xfrm flipH="1">
            <a:off x="18083386" y="246546"/>
            <a:ext cx="704768" cy="638803"/>
          </a:xfrm>
          <a:prstGeom prst="rect">
            <a:avLst/>
          </a:prstGeom>
        </p:spPr>
      </p:pic>
      <p:sp>
        <p:nvSpPr>
          <p:cNvPr id="30" name="AutoShape 2" descr="Концерн «Созвездие» и «Роснефть» провели успешные испытания цифровых  DMR-радиостанций на Комсомольском НПЗ"/>
          <p:cNvSpPr>
            <a:spLocks noChangeAspect="1" noChangeArrowheads="1"/>
          </p:cNvSpPr>
          <p:nvPr/>
        </p:nvSpPr>
        <p:spPr bwMode="auto">
          <a:xfrm>
            <a:off x="928461" y="-120886"/>
            <a:ext cx="259832" cy="2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582" tIns="35291" rIns="70582" bIns="35291" numCol="1" anchor="t" anchorCtr="0" compatLnSpc="1">
            <a:prstTxWarp prst="textNoShape">
              <a:avLst/>
            </a:prstTxWarp>
          </a:bodyPr>
          <a:lstStyle/>
          <a:p>
            <a:endParaRPr lang="ru-RU" sz="1389"/>
          </a:p>
        </p:txBody>
      </p:sp>
      <p:sp>
        <p:nvSpPr>
          <p:cNvPr id="9" name="TextBox 8"/>
          <p:cNvSpPr txBox="1"/>
          <p:nvPr/>
        </p:nvSpPr>
        <p:spPr>
          <a:xfrm>
            <a:off x="81146" y="243685"/>
            <a:ext cx="17921093" cy="56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СОВМЕСТИМОСТЬ С АВТОМАТИЗИРОВАННЫМИ СИСТЕМАМИ ВОЕННОГО НАЗНАЧЕНИЯ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8DCE904C-719F-49CB-892F-5E57D462D896}"/>
              </a:ext>
            </a:extLst>
          </p:cNvPr>
          <p:cNvCxnSpPr>
            <a:cxnSpLocks/>
          </p:cNvCxnSpPr>
          <p:nvPr/>
        </p:nvCxnSpPr>
        <p:spPr>
          <a:xfrm>
            <a:off x="-6350" y="1025525"/>
            <a:ext cx="20104100" cy="0"/>
          </a:xfrm>
          <a:prstGeom prst="line">
            <a:avLst/>
          </a:prstGeom>
          <a:ln w="28575">
            <a:solidFill>
              <a:srgbClr val="1A3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376DBC6-0F09-48E4-8DF4-14B9BAFD37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141" y="2729420"/>
            <a:ext cx="7802736" cy="78183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A781675-E659-4B8A-9EBD-B13169A9AA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2807808" y="3227544"/>
            <a:ext cx="5597503" cy="34076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0C6BE26-64FC-4B8C-A721-A16905019B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4165019" y="6526728"/>
            <a:ext cx="723773" cy="296873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2EB028B4-A20A-4F38-9E4A-D02791E2BDE3}"/>
              </a:ext>
            </a:extLst>
          </p:cNvPr>
          <p:cNvGrpSpPr/>
          <p:nvPr/>
        </p:nvGrpSpPr>
        <p:grpSpPr>
          <a:xfrm>
            <a:off x="5205956" y="6953121"/>
            <a:ext cx="1878278" cy="1510827"/>
            <a:chOff x="5557037" y="7614870"/>
            <a:chExt cx="2764440" cy="1904028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xmlns="" id="{5E3894D9-6DCA-486F-AF70-AA125ABBAF57}"/>
                </a:ext>
              </a:extLst>
            </p:cNvPr>
            <p:cNvSpPr/>
            <p:nvPr/>
          </p:nvSpPr>
          <p:spPr>
            <a:xfrm>
              <a:off x="5557037" y="7614870"/>
              <a:ext cx="2764440" cy="1904028"/>
            </a:xfrm>
            <a:prstGeom prst="roundRect">
              <a:avLst>
                <a:gd name="adj" fmla="val 6719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xmlns="" id="{45795646-FD18-43D2-A6E9-3E3E6D7E9996}"/>
                </a:ext>
              </a:extLst>
            </p:cNvPr>
            <p:cNvSpPr/>
            <p:nvPr/>
          </p:nvSpPr>
          <p:spPr>
            <a:xfrm>
              <a:off x="5705547" y="7741122"/>
              <a:ext cx="2141690" cy="1404785"/>
            </a:xfrm>
            <a:prstGeom prst="roundRect">
              <a:avLst>
                <a:gd name="adj" fmla="val 529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xmlns="" id="{37223836-85EE-4750-BE1F-1EF10A79963F}"/>
                </a:ext>
              </a:extLst>
            </p:cNvPr>
            <p:cNvSpPr/>
            <p:nvPr/>
          </p:nvSpPr>
          <p:spPr>
            <a:xfrm>
              <a:off x="8003204" y="7759072"/>
              <a:ext cx="274173" cy="152005"/>
            </a:xfrm>
            <a:prstGeom prst="roundRect">
              <a:avLst>
                <a:gd name="adj" fmla="val 10721"/>
              </a:avLst>
            </a:prstGeom>
            <a:solidFill>
              <a:srgbClr val="8B9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xmlns="" id="{BB00BA02-19AC-4DD1-84FD-240811C35C18}"/>
                </a:ext>
              </a:extLst>
            </p:cNvPr>
            <p:cNvSpPr/>
            <p:nvPr/>
          </p:nvSpPr>
          <p:spPr>
            <a:xfrm>
              <a:off x="8003204" y="7979277"/>
              <a:ext cx="274173" cy="152005"/>
            </a:xfrm>
            <a:prstGeom prst="roundRect">
              <a:avLst>
                <a:gd name="adj" fmla="val 10721"/>
              </a:avLst>
            </a:prstGeom>
            <a:solidFill>
              <a:srgbClr val="8B9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xmlns="" id="{8703A94B-8B8B-4260-8E39-41E182620F53}"/>
                </a:ext>
              </a:extLst>
            </p:cNvPr>
            <p:cNvSpPr/>
            <p:nvPr/>
          </p:nvSpPr>
          <p:spPr>
            <a:xfrm>
              <a:off x="8003204" y="8191284"/>
              <a:ext cx="274173" cy="152005"/>
            </a:xfrm>
            <a:prstGeom prst="roundRect">
              <a:avLst>
                <a:gd name="adj" fmla="val 10721"/>
              </a:avLst>
            </a:prstGeom>
            <a:solidFill>
              <a:srgbClr val="8B9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xmlns="" id="{44B35F1A-6EEA-4FC8-A814-F16101B28E92}"/>
                </a:ext>
              </a:extLst>
            </p:cNvPr>
            <p:cNvSpPr/>
            <p:nvPr/>
          </p:nvSpPr>
          <p:spPr>
            <a:xfrm>
              <a:off x="8003204" y="8405698"/>
              <a:ext cx="274173" cy="152005"/>
            </a:xfrm>
            <a:prstGeom prst="roundRect">
              <a:avLst>
                <a:gd name="adj" fmla="val 10721"/>
              </a:avLst>
            </a:prstGeom>
            <a:solidFill>
              <a:srgbClr val="8B9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xmlns="" id="{F5A7E5C8-70C7-4B03-8C14-1364B62B8DF8}"/>
                </a:ext>
              </a:extLst>
            </p:cNvPr>
            <p:cNvSpPr/>
            <p:nvPr/>
          </p:nvSpPr>
          <p:spPr>
            <a:xfrm>
              <a:off x="8003204" y="8617705"/>
              <a:ext cx="274173" cy="152005"/>
            </a:xfrm>
            <a:prstGeom prst="roundRect">
              <a:avLst>
                <a:gd name="adj" fmla="val 10721"/>
              </a:avLst>
            </a:prstGeom>
            <a:solidFill>
              <a:srgbClr val="8B9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xmlns="" id="{C0C3DE90-F3B7-42EA-872B-A3DD5FEA88B5}"/>
                </a:ext>
              </a:extLst>
            </p:cNvPr>
            <p:cNvSpPr/>
            <p:nvPr/>
          </p:nvSpPr>
          <p:spPr>
            <a:xfrm>
              <a:off x="8003204" y="8842723"/>
              <a:ext cx="274173" cy="152005"/>
            </a:xfrm>
            <a:prstGeom prst="roundRect">
              <a:avLst>
                <a:gd name="adj" fmla="val 10721"/>
              </a:avLst>
            </a:prstGeom>
            <a:solidFill>
              <a:srgbClr val="8B9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xmlns="" id="{382FE847-E022-485B-B066-31AFE6E9A20E}"/>
                </a:ext>
              </a:extLst>
            </p:cNvPr>
            <p:cNvSpPr/>
            <p:nvPr/>
          </p:nvSpPr>
          <p:spPr>
            <a:xfrm>
              <a:off x="8010663" y="9067741"/>
              <a:ext cx="274173" cy="152005"/>
            </a:xfrm>
            <a:prstGeom prst="roundRect">
              <a:avLst>
                <a:gd name="adj" fmla="val 10721"/>
              </a:avLst>
            </a:prstGeom>
            <a:solidFill>
              <a:srgbClr val="8B9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xmlns="" id="{6430CF3C-C264-4379-8C59-F38D95598494}"/>
                </a:ext>
              </a:extLst>
            </p:cNvPr>
            <p:cNvSpPr/>
            <p:nvPr/>
          </p:nvSpPr>
          <p:spPr>
            <a:xfrm>
              <a:off x="8003203" y="9293792"/>
              <a:ext cx="274173" cy="152005"/>
            </a:xfrm>
            <a:prstGeom prst="roundRect">
              <a:avLst>
                <a:gd name="adj" fmla="val 10721"/>
              </a:avLst>
            </a:prstGeom>
            <a:solidFill>
              <a:srgbClr val="8B9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xmlns="" id="{8184E8B8-C88A-4E60-B166-B6E3D4DA3559}"/>
                </a:ext>
              </a:extLst>
            </p:cNvPr>
            <p:cNvSpPr/>
            <p:nvPr/>
          </p:nvSpPr>
          <p:spPr>
            <a:xfrm>
              <a:off x="7645952" y="9293792"/>
              <a:ext cx="274173" cy="152005"/>
            </a:xfrm>
            <a:prstGeom prst="roundRect">
              <a:avLst>
                <a:gd name="adj" fmla="val 10721"/>
              </a:avLst>
            </a:prstGeom>
            <a:solidFill>
              <a:srgbClr val="8B9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xmlns="" id="{5BD52ED5-BF52-4FB5-8106-775E1C70FCA0}"/>
                </a:ext>
              </a:extLst>
            </p:cNvPr>
            <p:cNvSpPr/>
            <p:nvPr/>
          </p:nvSpPr>
          <p:spPr>
            <a:xfrm>
              <a:off x="7312866" y="9293792"/>
              <a:ext cx="274173" cy="152005"/>
            </a:xfrm>
            <a:prstGeom prst="roundRect">
              <a:avLst>
                <a:gd name="adj" fmla="val 10721"/>
              </a:avLst>
            </a:prstGeom>
            <a:solidFill>
              <a:srgbClr val="8B9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xmlns="" id="{C5F622F2-CF84-4343-B1FD-604A9C044087}"/>
                </a:ext>
              </a:extLst>
            </p:cNvPr>
            <p:cNvSpPr/>
            <p:nvPr/>
          </p:nvSpPr>
          <p:spPr>
            <a:xfrm>
              <a:off x="6979780" y="9293792"/>
              <a:ext cx="274173" cy="152005"/>
            </a:xfrm>
            <a:prstGeom prst="roundRect">
              <a:avLst>
                <a:gd name="adj" fmla="val 10721"/>
              </a:avLst>
            </a:prstGeom>
            <a:solidFill>
              <a:srgbClr val="8B9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xmlns="" id="{C1FEEFFB-5337-4DEE-9A4F-B7DA5D93E9CF}"/>
                </a:ext>
              </a:extLst>
            </p:cNvPr>
            <p:cNvSpPr/>
            <p:nvPr/>
          </p:nvSpPr>
          <p:spPr>
            <a:xfrm>
              <a:off x="6661509" y="9293792"/>
              <a:ext cx="274173" cy="152005"/>
            </a:xfrm>
            <a:prstGeom prst="roundRect">
              <a:avLst>
                <a:gd name="adj" fmla="val 10721"/>
              </a:avLst>
            </a:prstGeom>
            <a:solidFill>
              <a:srgbClr val="8B9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xmlns="" id="{C2C04F60-F0F4-4EB3-B3EA-A2CB0BCD2B60}"/>
                </a:ext>
              </a:extLst>
            </p:cNvPr>
            <p:cNvSpPr/>
            <p:nvPr/>
          </p:nvSpPr>
          <p:spPr>
            <a:xfrm>
              <a:off x="6343238" y="9293791"/>
              <a:ext cx="274173" cy="152005"/>
            </a:xfrm>
            <a:prstGeom prst="roundRect">
              <a:avLst>
                <a:gd name="adj" fmla="val 10721"/>
              </a:avLst>
            </a:prstGeom>
            <a:solidFill>
              <a:srgbClr val="8B9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xmlns="" id="{6A293697-F36A-42E5-BB0A-3DA34FF5AA6B}"/>
                </a:ext>
              </a:extLst>
            </p:cNvPr>
            <p:cNvSpPr/>
            <p:nvPr/>
          </p:nvSpPr>
          <p:spPr>
            <a:xfrm>
              <a:off x="6014099" y="9301763"/>
              <a:ext cx="274173" cy="152005"/>
            </a:xfrm>
            <a:prstGeom prst="roundRect">
              <a:avLst>
                <a:gd name="adj" fmla="val 10721"/>
              </a:avLst>
            </a:prstGeom>
            <a:solidFill>
              <a:srgbClr val="8B9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xmlns="" id="{D16C99A9-31D4-49BE-909C-47F42F793764}"/>
                </a:ext>
              </a:extLst>
            </p:cNvPr>
            <p:cNvSpPr/>
            <p:nvPr/>
          </p:nvSpPr>
          <p:spPr>
            <a:xfrm>
              <a:off x="5687607" y="9301763"/>
              <a:ext cx="274173" cy="152005"/>
            </a:xfrm>
            <a:prstGeom prst="roundRect">
              <a:avLst>
                <a:gd name="adj" fmla="val 10721"/>
              </a:avLst>
            </a:prstGeom>
            <a:solidFill>
              <a:srgbClr val="8B9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C9FBE0DE-DC35-4F78-A0BA-6734D8060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2957557" y="3528981"/>
            <a:ext cx="4368670" cy="289502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C0DE299-5FB8-4792-92E6-D137E3668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052050" y="5243555"/>
            <a:ext cx="4282592" cy="2837984"/>
          </a:xfrm>
          <a:prstGeom prst="rect">
            <a:avLst/>
          </a:prstGeom>
        </p:spPr>
      </p:pic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B66696B5-7E45-42DA-818E-9676AFCFE20C}"/>
              </a:ext>
            </a:extLst>
          </p:cNvPr>
          <p:cNvSpPr txBox="1"/>
          <p:nvPr/>
        </p:nvSpPr>
        <p:spPr bwMode="auto">
          <a:xfrm>
            <a:off x="12957613" y="4487432"/>
            <a:ext cx="4282595" cy="40723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2316"/>
              </a:lnSpc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АСУ ТЗ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28412BE-B8DE-4F84-BBC4-2BB60A9FB50F}"/>
              </a:ext>
            </a:extLst>
          </p:cNvPr>
          <p:cNvSpPr txBox="1"/>
          <p:nvPr/>
        </p:nvSpPr>
        <p:spPr bwMode="auto">
          <a:xfrm>
            <a:off x="10052049" y="6182310"/>
            <a:ext cx="4282593" cy="40723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2316"/>
              </a:lnSpc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ЕСУ ТЗ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3E838FA2-0316-4446-A4C0-87FEDA144A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289836" y="1599513"/>
            <a:ext cx="14283413" cy="84544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5AEF89B-9260-45F4-B600-32308ECF958F}"/>
              </a:ext>
            </a:extLst>
          </p:cNvPr>
          <p:cNvSpPr txBox="1"/>
          <p:nvPr/>
        </p:nvSpPr>
        <p:spPr>
          <a:xfrm>
            <a:off x="537456" y="1661041"/>
            <a:ext cx="12453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ПЕРЕДАЧА ДАННЫХ В ФОРМАТАХ ЕСУ, АСУ ТЗ и «Объединение – 2020»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0D1AB1B-CE8A-4822-93DE-81955878F77C}"/>
              </a:ext>
            </a:extLst>
          </p:cNvPr>
          <p:cNvSpPr txBox="1"/>
          <p:nvPr/>
        </p:nvSpPr>
        <p:spPr>
          <a:xfrm>
            <a:off x="9697911" y="8686501"/>
            <a:ext cx="9955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ОТРАБОТАНА СОВМЕСТИМОСТЬ С ПРОГРАММНЫМ ОБЕСПЕЧЕНИЕМ ЕСУ и АСУ ТЗ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13890426-8CE1-4663-ABCC-4460C9FC2025}"/>
              </a:ext>
            </a:extLst>
          </p:cNvPr>
          <p:cNvSpPr/>
          <p:nvPr/>
        </p:nvSpPr>
        <p:spPr bwMode="auto">
          <a:xfrm>
            <a:off x="19335696" y="10699106"/>
            <a:ext cx="455228" cy="4632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0C5C6CD-9433-4267-A78D-D383656EE12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029095" y="10797458"/>
            <a:ext cx="4623943" cy="276999"/>
          </a:xfrm>
        </p:spPr>
        <p:txBody>
          <a:bodyPr/>
          <a:lstStyle/>
          <a:p>
            <a:pPr>
              <a:defRPr/>
            </a:pPr>
            <a:fld id="{B6F15528-21DE-4FAA-801E-634DDDAF4B2B}" type="slidenum">
              <a:rPr lang="ru-RU" b="1" smtClean="0">
                <a:solidFill>
                  <a:schemeClr val="bg1"/>
                </a:solidFill>
              </a:rPr>
              <a:t>9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218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5266</TotalTime>
  <Words>1335</Words>
  <Application>Microsoft Office PowerPoint</Application>
  <PresentationFormat>Произвольный</PresentationFormat>
  <Paragraphs>280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Menlo</vt:lpstr>
      <vt:lpstr>Montserrat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Поплавский</dc:creator>
  <cp:lastModifiedBy>MSI</cp:lastModifiedBy>
  <cp:revision>302</cp:revision>
  <cp:lastPrinted>2022-11-14T13:58:16Z</cp:lastPrinted>
  <dcterms:created xsi:type="dcterms:W3CDTF">2022-01-18T20:29:10Z</dcterms:created>
  <dcterms:modified xsi:type="dcterms:W3CDTF">2023-08-13T08:51:45Z</dcterms:modified>
</cp:coreProperties>
</file>